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13" r:id="rId4"/>
  </p:sldMasterIdLst>
  <p:notesMasterIdLst>
    <p:notesMasterId r:id="rId57"/>
  </p:notesMasterIdLst>
  <p:handoutMasterIdLst>
    <p:handoutMasterId r:id="rId58"/>
  </p:handoutMasterIdLst>
  <p:sldIdLst>
    <p:sldId id="256" r:id="rId5"/>
    <p:sldId id="257" r:id="rId6"/>
    <p:sldId id="258" r:id="rId7"/>
    <p:sldId id="267" r:id="rId8"/>
    <p:sldId id="259" r:id="rId9"/>
    <p:sldId id="268" r:id="rId10"/>
    <p:sldId id="260" r:id="rId11"/>
    <p:sldId id="261" r:id="rId12"/>
    <p:sldId id="270" r:id="rId13"/>
    <p:sldId id="306" r:id="rId14"/>
    <p:sldId id="271" r:id="rId15"/>
    <p:sldId id="319" r:id="rId16"/>
    <p:sldId id="273" r:id="rId17"/>
    <p:sldId id="262" r:id="rId18"/>
    <p:sldId id="274" r:id="rId19"/>
    <p:sldId id="321" r:id="rId20"/>
    <p:sldId id="275" r:id="rId21"/>
    <p:sldId id="323" r:id="rId22"/>
    <p:sldId id="263" r:id="rId23"/>
    <p:sldId id="307" r:id="rId24"/>
    <p:sldId id="282" r:id="rId25"/>
    <p:sldId id="310" r:id="rId26"/>
    <p:sldId id="279" r:id="rId27"/>
    <p:sldId id="284" r:id="rId28"/>
    <p:sldId id="324" r:id="rId29"/>
    <p:sldId id="285" r:id="rId30"/>
    <p:sldId id="286" r:id="rId31"/>
    <p:sldId id="280" r:id="rId32"/>
    <p:sldId id="288" r:id="rId33"/>
    <p:sldId id="281" r:id="rId34"/>
    <p:sldId id="309" r:id="rId35"/>
    <p:sldId id="289" r:id="rId36"/>
    <p:sldId id="316" r:id="rId37"/>
    <p:sldId id="283" r:id="rId38"/>
    <p:sldId id="290" r:id="rId39"/>
    <p:sldId id="291" r:id="rId40"/>
    <p:sldId id="292" r:id="rId41"/>
    <p:sldId id="293" r:id="rId42"/>
    <p:sldId id="298" r:id="rId43"/>
    <p:sldId id="297" r:id="rId44"/>
    <p:sldId id="296" r:id="rId45"/>
    <p:sldId id="264" r:id="rId46"/>
    <p:sldId id="299" r:id="rId47"/>
    <p:sldId id="312" r:id="rId48"/>
    <p:sldId id="300" r:id="rId49"/>
    <p:sldId id="325" r:id="rId50"/>
    <p:sldId id="301" r:id="rId51"/>
    <p:sldId id="314" r:id="rId52"/>
    <p:sldId id="303" r:id="rId53"/>
    <p:sldId id="304" r:id="rId54"/>
    <p:sldId id="266" r:id="rId55"/>
    <p:sldId id="302" r:id="rId56"/>
  </p:sldIdLst>
  <p:sldSz cx="9144000" cy="6858000" type="screen4x3"/>
  <p:notesSz cx="68580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DDDDDD"/>
    <a:srgbClr val="0000FF"/>
    <a:srgbClr val="EBE600"/>
    <a:srgbClr val="FFFF00"/>
    <a:srgbClr val="FDFDFD"/>
    <a:srgbClr val="FF000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1" autoAdjust="0"/>
    <p:restoredTop sz="94660" autoAdjust="0"/>
  </p:normalViewPr>
  <p:slideViewPr>
    <p:cSldViewPr>
      <p:cViewPr varScale="1">
        <p:scale>
          <a:sx n="111" d="100"/>
          <a:sy n="111" d="100"/>
        </p:scale>
        <p:origin x="128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Reiter" userId="4a187e85-1b53-477a-8dd9-5eb2be2206ea" providerId="ADAL" clId="{F4E1A71C-7B66-49E2-BDC6-43BFEBB3B34F}"/>
    <pc:docChg chg="custSel addSld delSld modSld">
      <pc:chgData name="Emily Reiter" userId="4a187e85-1b53-477a-8dd9-5eb2be2206ea" providerId="ADAL" clId="{F4E1A71C-7B66-49E2-BDC6-43BFEBB3B34F}" dt="2022-09-07T22:25:29.236" v="1072" actId="20577"/>
      <pc:docMkLst>
        <pc:docMk/>
      </pc:docMkLst>
      <pc:sldChg chg="delSp modSp">
        <pc:chgData name="Emily Reiter" userId="4a187e85-1b53-477a-8dd9-5eb2be2206ea" providerId="ADAL" clId="{F4E1A71C-7B66-49E2-BDC6-43BFEBB3B34F}" dt="2022-08-25T23:56:45.378" v="9" actId="14100"/>
        <pc:sldMkLst>
          <pc:docMk/>
          <pc:sldMk cId="0" sldId="266"/>
        </pc:sldMkLst>
        <pc:spChg chg="mod">
          <ac:chgData name="Emily Reiter" userId="4a187e85-1b53-477a-8dd9-5eb2be2206ea" providerId="ADAL" clId="{F4E1A71C-7B66-49E2-BDC6-43BFEBB3B34F}" dt="2022-08-25T23:56:38.295" v="7" actId="1076"/>
          <ac:spMkLst>
            <pc:docMk/>
            <pc:sldMk cId="0" sldId="266"/>
            <ac:spMk id="115714" creationId="{EF495F7F-E451-4052-9DCE-C34137240654}"/>
          </ac:spMkLst>
        </pc:spChg>
        <pc:spChg chg="mod">
          <ac:chgData name="Emily Reiter" userId="4a187e85-1b53-477a-8dd9-5eb2be2206ea" providerId="ADAL" clId="{F4E1A71C-7B66-49E2-BDC6-43BFEBB3B34F}" dt="2022-08-25T23:56:45.378" v="9" actId="14100"/>
          <ac:spMkLst>
            <pc:docMk/>
            <pc:sldMk cId="0" sldId="266"/>
            <ac:spMk id="115715" creationId="{4C9BFFF6-C6F3-4A28-A31B-892C17ED13CC}"/>
          </ac:spMkLst>
        </pc:spChg>
        <pc:picChg chg="del">
          <ac:chgData name="Emily Reiter" userId="4a187e85-1b53-477a-8dd9-5eb2be2206ea" providerId="ADAL" clId="{F4E1A71C-7B66-49E2-BDC6-43BFEBB3B34F}" dt="2022-08-25T23:56:20.287" v="3" actId="478"/>
          <ac:picMkLst>
            <pc:docMk/>
            <pc:sldMk cId="0" sldId="266"/>
            <ac:picMk id="115717" creationId="{725234D3-223C-442D-AC92-3EDC44D9880F}"/>
          </ac:picMkLst>
        </pc:picChg>
        <pc:picChg chg="del mod">
          <ac:chgData name="Emily Reiter" userId="4a187e85-1b53-477a-8dd9-5eb2be2206ea" providerId="ADAL" clId="{F4E1A71C-7B66-49E2-BDC6-43BFEBB3B34F}" dt="2022-08-25T23:56:33.359" v="6" actId="478"/>
          <ac:picMkLst>
            <pc:docMk/>
            <pc:sldMk cId="0" sldId="266"/>
            <ac:picMk id="115718" creationId="{D5656C45-83BE-447C-8C2A-F0A1B5E817F4}"/>
          </ac:picMkLst>
        </pc:picChg>
      </pc:sldChg>
      <pc:sldChg chg="addSp delSp modSp">
        <pc:chgData name="Emily Reiter" userId="4a187e85-1b53-477a-8dd9-5eb2be2206ea" providerId="ADAL" clId="{F4E1A71C-7B66-49E2-BDC6-43BFEBB3B34F}" dt="2022-09-07T22:15:00.367" v="337" actId="1076"/>
        <pc:sldMkLst>
          <pc:docMk/>
          <pc:sldMk cId="0" sldId="292"/>
        </pc:sldMkLst>
        <pc:spChg chg="add del">
          <ac:chgData name="Emily Reiter" userId="4a187e85-1b53-477a-8dd9-5eb2be2206ea" providerId="ADAL" clId="{F4E1A71C-7B66-49E2-BDC6-43BFEBB3B34F}" dt="2022-09-07T22:11:59.711" v="306" actId="478"/>
          <ac:spMkLst>
            <pc:docMk/>
            <pc:sldMk cId="0" sldId="292"/>
            <ac:spMk id="2" creationId="{0BF9F899-A64E-417E-B98C-8FC0A740CAEA}"/>
          </ac:spMkLst>
        </pc:spChg>
        <pc:spChg chg="add mod">
          <ac:chgData name="Emily Reiter" userId="4a187e85-1b53-477a-8dd9-5eb2be2206ea" providerId="ADAL" clId="{F4E1A71C-7B66-49E2-BDC6-43BFEBB3B34F}" dt="2022-09-07T22:14:20.445" v="332" actId="1076"/>
          <ac:spMkLst>
            <pc:docMk/>
            <pc:sldMk cId="0" sldId="292"/>
            <ac:spMk id="3" creationId="{80DC26B7-9454-4552-834A-159FB2043520}"/>
          </ac:spMkLst>
        </pc:spChg>
        <pc:spChg chg="add mod">
          <ac:chgData name="Emily Reiter" userId="4a187e85-1b53-477a-8dd9-5eb2be2206ea" providerId="ADAL" clId="{F4E1A71C-7B66-49E2-BDC6-43BFEBB3B34F}" dt="2022-09-07T22:14:24.795" v="333" actId="1076"/>
          <ac:spMkLst>
            <pc:docMk/>
            <pc:sldMk cId="0" sldId="292"/>
            <ac:spMk id="8" creationId="{8D16B270-FAB2-4E9E-97F9-EEB91D172A96}"/>
          </ac:spMkLst>
        </pc:spChg>
        <pc:spChg chg="mod">
          <ac:chgData name="Emily Reiter" userId="4a187e85-1b53-477a-8dd9-5eb2be2206ea" providerId="ADAL" clId="{F4E1A71C-7B66-49E2-BDC6-43BFEBB3B34F}" dt="2022-09-07T22:13:10.172" v="322" actId="20577"/>
          <ac:spMkLst>
            <pc:docMk/>
            <pc:sldMk cId="0" sldId="292"/>
            <ac:spMk id="84994" creationId="{71A0DBA8-2655-4646-B8E6-449B503440A4}"/>
          </ac:spMkLst>
        </pc:spChg>
        <pc:spChg chg="mod">
          <ac:chgData name="Emily Reiter" userId="4a187e85-1b53-477a-8dd9-5eb2be2206ea" providerId="ADAL" clId="{F4E1A71C-7B66-49E2-BDC6-43BFEBB3B34F}" dt="2022-09-07T22:14:15.266" v="331" actId="1076"/>
          <ac:spMkLst>
            <pc:docMk/>
            <pc:sldMk cId="0" sldId="292"/>
            <ac:spMk id="84995" creationId="{750C931E-8EFB-4C0E-868B-26F54A571EA6}"/>
          </ac:spMkLst>
        </pc:spChg>
        <pc:picChg chg="add mod">
          <ac:chgData name="Emily Reiter" userId="4a187e85-1b53-477a-8dd9-5eb2be2206ea" providerId="ADAL" clId="{F4E1A71C-7B66-49E2-BDC6-43BFEBB3B34F}" dt="2022-09-07T22:15:00.367" v="337" actId="1076"/>
          <ac:picMkLst>
            <pc:docMk/>
            <pc:sldMk cId="0" sldId="292"/>
            <ac:picMk id="9" creationId="{DCFEAC74-CEAE-4A67-8B57-2B160F68FA73}"/>
          </ac:picMkLst>
        </pc:picChg>
        <pc:picChg chg="mod">
          <ac:chgData name="Emily Reiter" userId="4a187e85-1b53-477a-8dd9-5eb2be2206ea" providerId="ADAL" clId="{F4E1A71C-7B66-49E2-BDC6-43BFEBB3B34F}" dt="2022-09-07T22:14:10.113" v="330" actId="1076"/>
          <ac:picMkLst>
            <pc:docMk/>
            <pc:sldMk cId="0" sldId="292"/>
            <ac:picMk id="40965" creationId="{ACFC03F2-76C9-425E-BB2B-0C0AC103E312}"/>
          </ac:picMkLst>
        </pc:picChg>
      </pc:sldChg>
      <pc:sldChg chg="del">
        <pc:chgData name="Emily Reiter" userId="4a187e85-1b53-477a-8dd9-5eb2be2206ea" providerId="ADAL" clId="{F4E1A71C-7B66-49E2-BDC6-43BFEBB3B34F}" dt="2022-09-07T22:15:08.779" v="338" actId="2696"/>
        <pc:sldMkLst>
          <pc:docMk/>
          <pc:sldMk cId="0" sldId="295"/>
        </pc:sldMkLst>
      </pc:sldChg>
      <pc:sldChg chg="delSp modSp">
        <pc:chgData name="Emily Reiter" userId="4a187e85-1b53-477a-8dd9-5eb2be2206ea" providerId="ADAL" clId="{F4E1A71C-7B66-49E2-BDC6-43BFEBB3B34F}" dt="2022-09-07T22:24:23.534" v="1063" actId="6549"/>
        <pc:sldMkLst>
          <pc:docMk/>
          <pc:sldMk cId="0" sldId="300"/>
        </pc:sldMkLst>
        <pc:spChg chg="mod">
          <ac:chgData name="Emily Reiter" userId="4a187e85-1b53-477a-8dd9-5eb2be2206ea" providerId="ADAL" clId="{F4E1A71C-7B66-49E2-BDC6-43BFEBB3B34F}" dt="2022-09-07T22:24:15.414" v="1062" actId="1076"/>
          <ac:spMkLst>
            <pc:docMk/>
            <pc:sldMk cId="0" sldId="300"/>
            <ac:spMk id="105474" creationId="{6CDE7F83-1B7E-4B1B-B22A-65BEF77601B2}"/>
          </ac:spMkLst>
        </pc:spChg>
        <pc:spChg chg="mod">
          <ac:chgData name="Emily Reiter" userId="4a187e85-1b53-477a-8dd9-5eb2be2206ea" providerId="ADAL" clId="{F4E1A71C-7B66-49E2-BDC6-43BFEBB3B34F}" dt="2022-09-07T22:24:23.534" v="1063" actId="6549"/>
          <ac:spMkLst>
            <pc:docMk/>
            <pc:sldMk cId="0" sldId="300"/>
            <ac:spMk id="105475" creationId="{22CC8D48-905E-484A-BDE4-76D78CD2C3DD}"/>
          </ac:spMkLst>
        </pc:spChg>
        <pc:picChg chg="del">
          <ac:chgData name="Emily Reiter" userId="4a187e85-1b53-477a-8dd9-5eb2be2206ea" providerId="ADAL" clId="{F4E1A71C-7B66-49E2-BDC6-43BFEBB3B34F}" dt="2022-09-07T22:15:52.680" v="369" actId="478"/>
          <ac:picMkLst>
            <pc:docMk/>
            <pc:sldMk cId="0" sldId="300"/>
            <ac:picMk id="2" creationId="{E609D957-D2B4-4D4C-8116-16BD2FF3F4BE}"/>
          </ac:picMkLst>
        </pc:picChg>
      </pc:sldChg>
      <pc:sldChg chg="modSp">
        <pc:chgData name="Emily Reiter" userId="4a187e85-1b53-477a-8dd9-5eb2be2206ea" providerId="ADAL" clId="{F4E1A71C-7B66-49E2-BDC6-43BFEBB3B34F}" dt="2022-09-07T22:25:29.236" v="1072" actId="20577"/>
        <pc:sldMkLst>
          <pc:docMk/>
          <pc:sldMk cId="0" sldId="301"/>
        </pc:sldMkLst>
        <pc:spChg chg="mod">
          <ac:chgData name="Emily Reiter" userId="4a187e85-1b53-477a-8dd9-5eb2be2206ea" providerId="ADAL" clId="{F4E1A71C-7B66-49E2-BDC6-43BFEBB3B34F}" dt="2022-09-07T22:25:29.236" v="1072" actId="20577"/>
          <ac:spMkLst>
            <pc:docMk/>
            <pc:sldMk cId="0" sldId="301"/>
            <ac:spMk id="107523" creationId="{C8845C27-24E7-4FF6-96DA-54A74689C35A}"/>
          </ac:spMkLst>
        </pc:spChg>
      </pc:sldChg>
      <pc:sldChg chg="modSp">
        <pc:chgData name="Emily Reiter" userId="4a187e85-1b53-477a-8dd9-5eb2be2206ea" providerId="ADAL" clId="{F4E1A71C-7B66-49E2-BDC6-43BFEBB3B34F}" dt="2022-08-26T00:02:18.520" v="290" actId="1076"/>
        <pc:sldMkLst>
          <pc:docMk/>
          <pc:sldMk cId="0" sldId="304"/>
        </pc:sldMkLst>
        <pc:spChg chg="mod">
          <ac:chgData name="Emily Reiter" userId="4a187e85-1b53-477a-8dd9-5eb2be2206ea" providerId="ADAL" clId="{F4E1A71C-7B66-49E2-BDC6-43BFEBB3B34F}" dt="2022-08-26T00:02:14.978" v="289" actId="14100"/>
          <ac:spMkLst>
            <pc:docMk/>
            <pc:sldMk cId="0" sldId="304"/>
            <ac:spMk id="3" creationId="{F50A5C01-7F1B-459C-BA40-95569D7ED0E4}"/>
          </ac:spMkLst>
        </pc:spChg>
        <pc:spChg chg="mod">
          <ac:chgData name="Emily Reiter" userId="4a187e85-1b53-477a-8dd9-5eb2be2206ea" providerId="ADAL" clId="{F4E1A71C-7B66-49E2-BDC6-43BFEBB3B34F}" dt="2022-08-26T00:02:18.520" v="290" actId="1076"/>
          <ac:spMkLst>
            <pc:docMk/>
            <pc:sldMk cId="0" sldId="304"/>
            <ac:spMk id="111618" creationId="{F0072B27-13F9-48F6-B970-F4C98E960244}"/>
          </ac:spMkLst>
        </pc:spChg>
      </pc:sldChg>
      <pc:sldChg chg="add">
        <pc:chgData name="Emily Reiter" userId="4a187e85-1b53-477a-8dd9-5eb2be2206ea" providerId="ADAL" clId="{F4E1A71C-7B66-49E2-BDC6-43BFEBB3B34F}" dt="2022-09-07T22:15:38.919" v="339"/>
        <pc:sldMkLst>
          <pc:docMk/>
          <pc:sldMk cId="3950282321" sldId="32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5090" name="Rectangle 2">
            <a:extLst>
              <a:ext uri="{FF2B5EF4-FFF2-40B4-BE49-F238E27FC236}">
                <a16:creationId xmlns:a16="http://schemas.microsoft.com/office/drawing/2014/main" id="{66EE3541-338D-4248-978B-7E62A7734DAC}"/>
              </a:ext>
            </a:extLst>
          </p:cNvPr>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861" tIns="45931" rIns="91861" bIns="45931" numCol="1" anchor="t" anchorCtr="0" compatLnSpc="1">
            <a:prstTxWarp prst="textNoShape">
              <a:avLst/>
            </a:prstTxWarp>
          </a:bodyPr>
          <a:lstStyle>
            <a:lvl1pPr defTabSz="919298" eaLnBrk="1" hangingPunct="1">
              <a:defRPr sz="1200">
                <a:latin typeface="Arial" charset="0"/>
              </a:defRPr>
            </a:lvl1pPr>
          </a:lstStyle>
          <a:p>
            <a:pPr>
              <a:defRPr/>
            </a:pPr>
            <a:endParaRPr lang="en-US"/>
          </a:p>
        </p:txBody>
      </p:sp>
      <p:sp>
        <p:nvSpPr>
          <p:cNvPr id="345091" name="Rectangle 3">
            <a:extLst>
              <a:ext uri="{FF2B5EF4-FFF2-40B4-BE49-F238E27FC236}">
                <a16:creationId xmlns:a16="http://schemas.microsoft.com/office/drawing/2014/main" id="{0956FAD1-5DF1-4FCE-AD2F-CD67106CC779}"/>
              </a:ext>
            </a:extLst>
          </p:cNvPr>
          <p:cNvSpPr>
            <a:spLocks noGrp="1" noChangeArrowheads="1"/>
          </p:cNvSpPr>
          <p:nvPr>
            <p:ph type="dt" sz="quarter" idx="1"/>
          </p:nvPr>
        </p:nvSpPr>
        <p:spPr bwMode="auto">
          <a:xfrm>
            <a:off x="3884613" y="0"/>
            <a:ext cx="2971800" cy="460375"/>
          </a:xfrm>
          <a:prstGeom prst="rect">
            <a:avLst/>
          </a:prstGeom>
          <a:noFill/>
          <a:ln w="9525">
            <a:noFill/>
            <a:miter lim="800000"/>
            <a:headEnd/>
            <a:tailEnd/>
          </a:ln>
          <a:effectLst/>
        </p:spPr>
        <p:txBody>
          <a:bodyPr vert="horz" wrap="square" lIns="91861" tIns="45931" rIns="91861" bIns="45931" numCol="1" anchor="t" anchorCtr="0" compatLnSpc="1">
            <a:prstTxWarp prst="textNoShape">
              <a:avLst/>
            </a:prstTxWarp>
          </a:bodyPr>
          <a:lstStyle>
            <a:lvl1pPr algn="r" defTabSz="919298" eaLnBrk="1" hangingPunct="1">
              <a:defRPr sz="1200">
                <a:latin typeface="Arial" charset="0"/>
              </a:defRPr>
            </a:lvl1pPr>
          </a:lstStyle>
          <a:p>
            <a:pPr>
              <a:defRPr/>
            </a:pPr>
            <a:endParaRPr lang="en-US"/>
          </a:p>
        </p:txBody>
      </p:sp>
      <p:sp>
        <p:nvSpPr>
          <p:cNvPr id="345092" name="Rectangle 4">
            <a:extLst>
              <a:ext uri="{FF2B5EF4-FFF2-40B4-BE49-F238E27FC236}">
                <a16:creationId xmlns:a16="http://schemas.microsoft.com/office/drawing/2014/main" id="{3B1F7916-9B10-427C-8165-0F4D685BA173}"/>
              </a:ext>
            </a:extLst>
          </p:cNvPr>
          <p:cNvSpPr>
            <a:spLocks noGrp="1" noChangeArrowheads="1"/>
          </p:cNvSpPr>
          <p:nvPr>
            <p:ph type="ftr" sz="quarter" idx="2"/>
          </p:nvPr>
        </p:nvSpPr>
        <p:spPr bwMode="auto">
          <a:xfrm>
            <a:off x="0" y="8758238"/>
            <a:ext cx="2971800" cy="460375"/>
          </a:xfrm>
          <a:prstGeom prst="rect">
            <a:avLst/>
          </a:prstGeom>
          <a:noFill/>
          <a:ln w="9525">
            <a:noFill/>
            <a:miter lim="800000"/>
            <a:headEnd/>
            <a:tailEnd/>
          </a:ln>
          <a:effectLst/>
        </p:spPr>
        <p:txBody>
          <a:bodyPr vert="horz" wrap="square" lIns="91861" tIns="45931" rIns="91861" bIns="45931" numCol="1" anchor="b" anchorCtr="0" compatLnSpc="1">
            <a:prstTxWarp prst="textNoShape">
              <a:avLst/>
            </a:prstTxWarp>
          </a:bodyPr>
          <a:lstStyle>
            <a:lvl1pPr defTabSz="919298" eaLnBrk="1" hangingPunct="1">
              <a:defRPr sz="1200">
                <a:latin typeface="Arial" charset="0"/>
              </a:defRPr>
            </a:lvl1pPr>
          </a:lstStyle>
          <a:p>
            <a:pPr>
              <a:defRPr/>
            </a:pPr>
            <a:endParaRPr lang="en-US"/>
          </a:p>
        </p:txBody>
      </p:sp>
      <p:sp>
        <p:nvSpPr>
          <p:cNvPr id="345093" name="Rectangle 5">
            <a:extLst>
              <a:ext uri="{FF2B5EF4-FFF2-40B4-BE49-F238E27FC236}">
                <a16:creationId xmlns:a16="http://schemas.microsoft.com/office/drawing/2014/main" id="{C3E055EC-3BBB-4D29-9428-5567A6C1339E}"/>
              </a:ext>
            </a:extLst>
          </p:cNvPr>
          <p:cNvSpPr>
            <a:spLocks noGrp="1" noChangeArrowheads="1"/>
          </p:cNvSpPr>
          <p:nvPr>
            <p:ph type="sldNum" sz="quarter" idx="3"/>
          </p:nvPr>
        </p:nvSpPr>
        <p:spPr bwMode="auto">
          <a:xfrm>
            <a:off x="3884613" y="8758238"/>
            <a:ext cx="2971800" cy="460375"/>
          </a:xfrm>
          <a:prstGeom prst="rect">
            <a:avLst/>
          </a:prstGeom>
          <a:noFill/>
          <a:ln w="9525">
            <a:noFill/>
            <a:miter lim="800000"/>
            <a:headEnd/>
            <a:tailEnd/>
          </a:ln>
          <a:effectLst/>
        </p:spPr>
        <p:txBody>
          <a:bodyPr vert="horz" wrap="square" lIns="91861" tIns="45931" rIns="91861" bIns="45931" numCol="1" anchor="b" anchorCtr="0" compatLnSpc="1">
            <a:prstTxWarp prst="textNoShape">
              <a:avLst/>
            </a:prstTxWarp>
          </a:bodyPr>
          <a:lstStyle>
            <a:lvl1pPr algn="r" defTabSz="919163" eaLnBrk="1" hangingPunct="1">
              <a:defRPr sz="1200"/>
            </a:lvl1pPr>
          </a:lstStyle>
          <a:p>
            <a:fld id="{E2871857-557B-4F4B-98BB-1E99091A240C}"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4066" name="Rectangle 2">
            <a:extLst>
              <a:ext uri="{FF2B5EF4-FFF2-40B4-BE49-F238E27FC236}">
                <a16:creationId xmlns:a16="http://schemas.microsoft.com/office/drawing/2014/main" id="{2B1B23C1-5294-442B-A9CC-D64FA4E22C4A}"/>
              </a:ext>
            </a:extLst>
          </p:cNvPr>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861" tIns="45931" rIns="91861" bIns="45931" numCol="1" anchor="t" anchorCtr="0" compatLnSpc="1">
            <a:prstTxWarp prst="textNoShape">
              <a:avLst/>
            </a:prstTxWarp>
          </a:bodyPr>
          <a:lstStyle>
            <a:lvl1pPr defTabSz="919298" eaLnBrk="1" hangingPunct="1">
              <a:defRPr sz="1200">
                <a:latin typeface="Arial" charset="0"/>
              </a:defRPr>
            </a:lvl1pPr>
          </a:lstStyle>
          <a:p>
            <a:pPr>
              <a:defRPr/>
            </a:pPr>
            <a:endParaRPr lang="en-US"/>
          </a:p>
        </p:txBody>
      </p:sp>
      <p:sp>
        <p:nvSpPr>
          <p:cNvPr id="344067" name="Rectangle 3">
            <a:extLst>
              <a:ext uri="{FF2B5EF4-FFF2-40B4-BE49-F238E27FC236}">
                <a16:creationId xmlns:a16="http://schemas.microsoft.com/office/drawing/2014/main" id="{EFA53845-6D01-4A6D-ACA1-19CC39558477}"/>
              </a:ext>
            </a:extLst>
          </p:cNvPr>
          <p:cNvSpPr>
            <a:spLocks noGrp="1" noChangeArrowheads="1"/>
          </p:cNvSpPr>
          <p:nvPr>
            <p:ph type="dt" idx="1"/>
          </p:nvPr>
        </p:nvSpPr>
        <p:spPr bwMode="auto">
          <a:xfrm>
            <a:off x="3884613" y="0"/>
            <a:ext cx="2971800" cy="460375"/>
          </a:xfrm>
          <a:prstGeom prst="rect">
            <a:avLst/>
          </a:prstGeom>
          <a:noFill/>
          <a:ln w="9525">
            <a:noFill/>
            <a:miter lim="800000"/>
            <a:headEnd/>
            <a:tailEnd/>
          </a:ln>
          <a:effectLst/>
        </p:spPr>
        <p:txBody>
          <a:bodyPr vert="horz" wrap="square" lIns="91861" tIns="45931" rIns="91861" bIns="45931" numCol="1" anchor="t" anchorCtr="0" compatLnSpc="1">
            <a:prstTxWarp prst="textNoShape">
              <a:avLst/>
            </a:prstTxWarp>
          </a:bodyPr>
          <a:lstStyle>
            <a:lvl1pPr algn="r" defTabSz="919298" eaLnBrk="1" hangingPunct="1">
              <a:defRPr sz="1200">
                <a:latin typeface="Arial" charset="0"/>
              </a:defRPr>
            </a:lvl1pPr>
          </a:lstStyle>
          <a:p>
            <a:pPr>
              <a:defRPr/>
            </a:pPr>
            <a:endParaRPr lang="en-US"/>
          </a:p>
        </p:txBody>
      </p:sp>
      <p:sp>
        <p:nvSpPr>
          <p:cNvPr id="3076" name="Rectangle 4">
            <a:extLst>
              <a:ext uri="{FF2B5EF4-FFF2-40B4-BE49-F238E27FC236}">
                <a16:creationId xmlns:a16="http://schemas.microsoft.com/office/drawing/2014/main" id="{8A4F9C7E-2D7A-441E-8AA2-D7940277F4C0}"/>
              </a:ext>
            </a:extLst>
          </p:cNvPr>
          <p:cNvSpPr>
            <a:spLocks noGrp="1" noRot="1" noChangeAspect="1" noChangeArrowheads="1" noTextEdit="1"/>
          </p:cNvSpPr>
          <p:nvPr>
            <p:ph type="sldImg" idx="2"/>
          </p:nvPr>
        </p:nvSpPr>
        <p:spPr bwMode="auto">
          <a:xfrm>
            <a:off x="1123950" y="692150"/>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4069" name="Rectangle 5">
            <a:extLst>
              <a:ext uri="{FF2B5EF4-FFF2-40B4-BE49-F238E27FC236}">
                <a16:creationId xmlns:a16="http://schemas.microsoft.com/office/drawing/2014/main" id="{9D02DD8F-5C54-48B3-8515-208BA7802058}"/>
              </a:ext>
            </a:extLst>
          </p:cNvPr>
          <p:cNvSpPr>
            <a:spLocks noGrp="1" noChangeArrowheads="1"/>
          </p:cNvSpPr>
          <p:nvPr>
            <p:ph type="body" sz="quarter" idx="3"/>
          </p:nvPr>
        </p:nvSpPr>
        <p:spPr bwMode="auto">
          <a:xfrm>
            <a:off x="685800" y="4379913"/>
            <a:ext cx="5486400" cy="4148137"/>
          </a:xfrm>
          <a:prstGeom prst="rect">
            <a:avLst/>
          </a:prstGeom>
          <a:noFill/>
          <a:ln w="9525">
            <a:noFill/>
            <a:miter lim="800000"/>
            <a:headEnd/>
            <a:tailEnd/>
          </a:ln>
          <a:effectLst/>
        </p:spPr>
        <p:txBody>
          <a:bodyPr vert="horz" wrap="square" lIns="91861" tIns="45931" rIns="91861" bIns="459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4070" name="Rectangle 6">
            <a:extLst>
              <a:ext uri="{FF2B5EF4-FFF2-40B4-BE49-F238E27FC236}">
                <a16:creationId xmlns:a16="http://schemas.microsoft.com/office/drawing/2014/main" id="{0D4A9948-D5D0-4A5C-B519-CB89BA6C4D71}"/>
              </a:ext>
            </a:extLst>
          </p:cNvPr>
          <p:cNvSpPr>
            <a:spLocks noGrp="1" noChangeArrowheads="1"/>
          </p:cNvSpPr>
          <p:nvPr>
            <p:ph type="ftr" sz="quarter" idx="4"/>
          </p:nvPr>
        </p:nvSpPr>
        <p:spPr bwMode="auto">
          <a:xfrm>
            <a:off x="0" y="8758238"/>
            <a:ext cx="2971800" cy="460375"/>
          </a:xfrm>
          <a:prstGeom prst="rect">
            <a:avLst/>
          </a:prstGeom>
          <a:noFill/>
          <a:ln w="9525">
            <a:noFill/>
            <a:miter lim="800000"/>
            <a:headEnd/>
            <a:tailEnd/>
          </a:ln>
          <a:effectLst/>
        </p:spPr>
        <p:txBody>
          <a:bodyPr vert="horz" wrap="square" lIns="91861" tIns="45931" rIns="91861" bIns="45931" numCol="1" anchor="b" anchorCtr="0" compatLnSpc="1">
            <a:prstTxWarp prst="textNoShape">
              <a:avLst/>
            </a:prstTxWarp>
          </a:bodyPr>
          <a:lstStyle>
            <a:lvl1pPr defTabSz="919298" eaLnBrk="1" hangingPunct="1">
              <a:defRPr sz="1200">
                <a:latin typeface="Arial" charset="0"/>
              </a:defRPr>
            </a:lvl1pPr>
          </a:lstStyle>
          <a:p>
            <a:pPr>
              <a:defRPr/>
            </a:pPr>
            <a:endParaRPr lang="en-US"/>
          </a:p>
        </p:txBody>
      </p:sp>
      <p:sp>
        <p:nvSpPr>
          <p:cNvPr id="344071" name="Rectangle 7">
            <a:extLst>
              <a:ext uri="{FF2B5EF4-FFF2-40B4-BE49-F238E27FC236}">
                <a16:creationId xmlns:a16="http://schemas.microsoft.com/office/drawing/2014/main" id="{737AB1B5-02A2-42C1-9520-C103AE200E33}"/>
              </a:ext>
            </a:extLst>
          </p:cNvPr>
          <p:cNvSpPr>
            <a:spLocks noGrp="1" noChangeArrowheads="1"/>
          </p:cNvSpPr>
          <p:nvPr>
            <p:ph type="sldNum" sz="quarter" idx="5"/>
          </p:nvPr>
        </p:nvSpPr>
        <p:spPr bwMode="auto">
          <a:xfrm>
            <a:off x="3884613" y="8758238"/>
            <a:ext cx="2971800" cy="460375"/>
          </a:xfrm>
          <a:prstGeom prst="rect">
            <a:avLst/>
          </a:prstGeom>
          <a:noFill/>
          <a:ln w="9525">
            <a:noFill/>
            <a:miter lim="800000"/>
            <a:headEnd/>
            <a:tailEnd/>
          </a:ln>
          <a:effectLst/>
        </p:spPr>
        <p:txBody>
          <a:bodyPr vert="horz" wrap="square" lIns="91861" tIns="45931" rIns="91861" bIns="45931" numCol="1" anchor="b" anchorCtr="0" compatLnSpc="1">
            <a:prstTxWarp prst="textNoShape">
              <a:avLst/>
            </a:prstTxWarp>
          </a:bodyPr>
          <a:lstStyle>
            <a:lvl1pPr algn="r" defTabSz="919163" eaLnBrk="1" hangingPunct="1">
              <a:defRPr sz="1200"/>
            </a:lvl1pPr>
          </a:lstStyle>
          <a:p>
            <a:fld id="{CF70B4A3-4EEE-47AE-A1C3-30497692AB8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440E1A55-0752-4E74-A586-995BDB7E08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A6F351-490B-469B-B64E-24B5B057B08A}" type="slidenum">
              <a:rPr lang="en-US" altLang="en-US"/>
              <a:pPr>
                <a:spcBef>
                  <a:spcPct val="0"/>
                </a:spcBef>
              </a:pPr>
              <a:t>1</a:t>
            </a:fld>
            <a:endParaRPr lang="en-US" altLang="en-US"/>
          </a:p>
        </p:txBody>
      </p:sp>
      <p:sp>
        <p:nvSpPr>
          <p:cNvPr id="64515" name="Rectangle 2">
            <a:extLst>
              <a:ext uri="{FF2B5EF4-FFF2-40B4-BE49-F238E27FC236}">
                <a16:creationId xmlns:a16="http://schemas.microsoft.com/office/drawing/2014/main" id="{529D6234-2FFB-4E6C-A268-ACD503A298B9}"/>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B877A08F-CCA5-4687-B0A9-08EA909988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22C10027-C67F-4FE7-A9D0-FC54BE6DCF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F4F329-BC8B-457C-97F4-9E6FE4E892EF}" type="slidenum">
              <a:rPr lang="en-US" altLang="en-US"/>
              <a:pPr>
                <a:spcBef>
                  <a:spcPct val="0"/>
                </a:spcBef>
              </a:pPr>
              <a:t>10</a:t>
            </a:fld>
            <a:endParaRPr lang="en-US" altLang="en-US"/>
          </a:p>
        </p:txBody>
      </p:sp>
      <p:sp>
        <p:nvSpPr>
          <p:cNvPr id="74755" name="Rectangle 2">
            <a:extLst>
              <a:ext uri="{FF2B5EF4-FFF2-40B4-BE49-F238E27FC236}">
                <a16:creationId xmlns:a16="http://schemas.microsoft.com/office/drawing/2014/main" id="{2DB24C61-E7B4-406D-838F-D7BB8817C678}"/>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39E974BB-1877-419F-860C-D61A314295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47376654-50C7-45FB-9728-C19EBEA439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616F36-88D6-4695-A584-C992E04B5276}" type="slidenum">
              <a:rPr lang="en-US" altLang="en-US"/>
              <a:pPr>
                <a:spcBef>
                  <a:spcPct val="0"/>
                </a:spcBef>
              </a:pPr>
              <a:t>11</a:t>
            </a:fld>
            <a:endParaRPr lang="en-US" altLang="en-US"/>
          </a:p>
        </p:txBody>
      </p:sp>
      <p:sp>
        <p:nvSpPr>
          <p:cNvPr id="75779" name="Rectangle 2">
            <a:extLst>
              <a:ext uri="{FF2B5EF4-FFF2-40B4-BE49-F238E27FC236}">
                <a16:creationId xmlns:a16="http://schemas.microsoft.com/office/drawing/2014/main" id="{B5D10947-932B-4BF8-BD53-4FE3949AB0F8}"/>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92F53A8D-FA4B-4BDC-9E13-3D82662A6D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411D85F1-72EB-4BE2-838A-7B1D605813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A826761-C5B7-4DCD-82ED-75C864CB4627}" type="slidenum">
              <a:rPr lang="en-US" altLang="en-US"/>
              <a:pPr>
                <a:spcBef>
                  <a:spcPct val="0"/>
                </a:spcBef>
              </a:pPr>
              <a:t>12</a:t>
            </a:fld>
            <a:endParaRPr lang="en-US" altLang="en-US"/>
          </a:p>
        </p:txBody>
      </p:sp>
      <p:sp>
        <p:nvSpPr>
          <p:cNvPr id="76803" name="Rectangle 2">
            <a:extLst>
              <a:ext uri="{FF2B5EF4-FFF2-40B4-BE49-F238E27FC236}">
                <a16:creationId xmlns:a16="http://schemas.microsoft.com/office/drawing/2014/main" id="{A7A1D2E7-769E-4BF0-B1D8-E67103A1B7F9}"/>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D0A8AF14-7A1F-46D2-BCD3-4B9B652414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82BB1378-B60F-48E4-BC6F-218D0792E0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FB8D81-AC45-4B06-9E03-FF0F934C5195}" type="slidenum">
              <a:rPr lang="en-US" altLang="en-US"/>
              <a:pPr>
                <a:spcBef>
                  <a:spcPct val="0"/>
                </a:spcBef>
              </a:pPr>
              <a:t>13</a:t>
            </a:fld>
            <a:endParaRPr lang="en-US" altLang="en-US"/>
          </a:p>
        </p:txBody>
      </p:sp>
      <p:sp>
        <p:nvSpPr>
          <p:cNvPr id="33795" name="Rectangle 2">
            <a:extLst>
              <a:ext uri="{FF2B5EF4-FFF2-40B4-BE49-F238E27FC236}">
                <a16:creationId xmlns:a16="http://schemas.microsoft.com/office/drawing/2014/main" id="{E11E1256-2639-4EDA-9B5E-09A2AF26497C}"/>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558071CF-269A-4BEF-847B-33ED041EF0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C9461E31-6B35-4EDF-B5ED-9F06F62BBE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9A305E-35EE-4B77-BC2A-68EB25990BC4}" type="slidenum">
              <a:rPr lang="en-US" altLang="en-US"/>
              <a:pPr>
                <a:spcBef>
                  <a:spcPct val="0"/>
                </a:spcBef>
              </a:pPr>
              <a:t>14</a:t>
            </a:fld>
            <a:endParaRPr lang="en-US" altLang="en-US"/>
          </a:p>
        </p:txBody>
      </p:sp>
      <p:sp>
        <p:nvSpPr>
          <p:cNvPr id="78851" name="Rectangle 2">
            <a:extLst>
              <a:ext uri="{FF2B5EF4-FFF2-40B4-BE49-F238E27FC236}">
                <a16:creationId xmlns:a16="http://schemas.microsoft.com/office/drawing/2014/main" id="{7D7BD064-70BB-41F1-8952-F039462A63C4}"/>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296BFF36-B2DF-4FAE-A773-7137EBD8D9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499108BC-B788-4F12-A72A-2FE3CBD19E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89465F-ADAD-4049-9F61-061943DE4189}" type="slidenum">
              <a:rPr lang="en-US" altLang="en-US"/>
              <a:pPr>
                <a:spcBef>
                  <a:spcPct val="0"/>
                </a:spcBef>
              </a:pPr>
              <a:t>15</a:t>
            </a:fld>
            <a:endParaRPr lang="en-US" altLang="en-US"/>
          </a:p>
        </p:txBody>
      </p:sp>
      <p:sp>
        <p:nvSpPr>
          <p:cNvPr id="79875" name="Rectangle 2">
            <a:extLst>
              <a:ext uri="{FF2B5EF4-FFF2-40B4-BE49-F238E27FC236}">
                <a16:creationId xmlns:a16="http://schemas.microsoft.com/office/drawing/2014/main" id="{E9D3898D-62FE-411A-896E-B630A2FF5813}"/>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5959D7D8-B09D-4DF7-961B-7D6BFF3591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0F55F9C7-C9B6-4E56-A239-3D81F93C5E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F88EBA-CC4D-4EF7-AEB6-075FDB4140CE}" type="slidenum">
              <a:rPr lang="en-US" altLang="en-US"/>
              <a:pPr>
                <a:spcBef>
                  <a:spcPct val="0"/>
                </a:spcBef>
              </a:pPr>
              <a:t>16</a:t>
            </a:fld>
            <a:endParaRPr lang="en-US" altLang="en-US"/>
          </a:p>
        </p:txBody>
      </p:sp>
      <p:sp>
        <p:nvSpPr>
          <p:cNvPr id="80899" name="Rectangle 2">
            <a:extLst>
              <a:ext uri="{FF2B5EF4-FFF2-40B4-BE49-F238E27FC236}">
                <a16:creationId xmlns:a16="http://schemas.microsoft.com/office/drawing/2014/main" id="{2AAF5E7D-D7FD-4ABC-8E38-31328BADDB51}"/>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3C509D4C-BE94-4E34-B514-FD730B1B06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39924BDD-4B75-49F2-A252-82A6041566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661516-2E20-423B-A876-A0A86F139339}" type="slidenum">
              <a:rPr lang="en-US" altLang="en-US"/>
              <a:pPr>
                <a:spcBef>
                  <a:spcPct val="0"/>
                </a:spcBef>
              </a:pPr>
              <a:t>17</a:t>
            </a:fld>
            <a:endParaRPr lang="en-US" altLang="en-US"/>
          </a:p>
        </p:txBody>
      </p:sp>
      <p:sp>
        <p:nvSpPr>
          <p:cNvPr id="82947" name="Rectangle 2">
            <a:extLst>
              <a:ext uri="{FF2B5EF4-FFF2-40B4-BE49-F238E27FC236}">
                <a16:creationId xmlns:a16="http://schemas.microsoft.com/office/drawing/2014/main" id="{95C9EA30-8066-4F1F-82B2-E420CB60387D}"/>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FFFA71CB-DC42-4179-9571-FB04E5B268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6D720AFF-8DB4-49D0-BC52-3E239467A7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97E67B-5069-4804-B366-1E35C4C9A0AE}" type="slidenum">
              <a:rPr lang="en-US" altLang="en-US"/>
              <a:pPr>
                <a:spcBef>
                  <a:spcPct val="0"/>
                </a:spcBef>
              </a:pPr>
              <a:t>18</a:t>
            </a:fld>
            <a:endParaRPr lang="en-US" altLang="en-US"/>
          </a:p>
        </p:txBody>
      </p:sp>
      <p:sp>
        <p:nvSpPr>
          <p:cNvPr id="83971" name="Rectangle 2">
            <a:extLst>
              <a:ext uri="{FF2B5EF4-FFF2-40B4-BE49-F238E27FC236}">
                <a16:creationId xmlns:a16="http://schemas.microsoft.com/office/drawing/2014/main" id="{34E76EC8-1C85-4C0B-9AB5-901603D2B5E2}"/>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6EC21681-D235-412C-BEA7-AA81C07F7C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95E888C-F294-4312-89D5-96C02CDB97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2F4C0C-83C6-47B7-A858-357B77921F07}" type="slidenum">
              <a:rPr lang="en-US" altLang="en-US"/>
              <a:pPr>
                <a:spcBef>
                  <a:spcPct val="0"/>
                </a:spcBef>
              </a:pPr>
              <a:t>19</a:t>
            </a:fld>
            <a:endParaRPr lang="en-US" altLang="en-US"/>
          </a:p>
        </p:txBody>
      </p:sp>
      <p:sp>
        <p:nvSpPr>
          <p:cNvPr id="48131" name="Rectangle 2">
            <a:extLst>
              <a:ext uri="{FF2B5EF4-FFF2-40B4-BE49-F238E27FC236}">
                <a16:creationId xmlns:a16="http://schemas.microsoft.com/office/drawing/2014/main" id="{1E25CCA4-F2E1-4A56-A95C-AAF264AD86EE}"/>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9829DBFF-FC97-4E9B-AA0B-63DECAECED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C331091C-E50A-4D71-8334-851AE4BC32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B332E7-4259-402E-96C8-B4C7C1E4BCDF}" type="slidenum">
              <a:rPr lang="en-US" altLang="en-US"/>
              <a:pPr>
                <a:spcBef>
                  <a:spcPct val="0"/>
                </a:spcBef>
              </a:pPr>
              <a:t>2</a:t>
            </a:fld>
            <a:endParaRPr lang="en-US" altLang="en-US"/>
          </a:p>
        </p:txBody>
      </p:sp>
      <p:sp>
        <p:nvSpPr>
          <p:cNvPr id="65539" name="Rectangle 2">
            <a:extLst>
              <a:ext uri="{FF2B5EF4-FFF2-40B4-BE49-F238E27FC236}">
                <a16:creationId xmlns:a16="http://schemas.microsoft.com/office/drawing/2014/main" id="{F20A3677-E321-430F-8D99-9BDD2247B648}"/>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E3EE8FB8-C2B2-46B8-819C-F0E938945F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57A9970F-2707-4A22-A978-F7471C4284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83FD66-4E60-4DFA-9FD3-1C9ED69B3B6D}" type="slidenum">
              <a:rPr lang="en-US" altLang="en-US"/>
              <a:pPr>
                <a:spcBef>
                  <a:spcPct val="0"/>
                </a:spcBef>
              </a:pPr>
              <a:t>20</a:t>
            </a:fld>
            <a:endParaRPr lang="en-US" altLang="en-US"/>
          </a:p>
        </p:txBody>
      </p:sp>
      <p:sp>
        <p:nvSpPr>
          <p:cNvPr id="50179" name="Rectangle 2">
            <a:extLst>
              <a:ext uri="{FF2B5EF4-FFF2-40B4-BE49-F238E27FC236}">
                <a16:creationId xmlns:a16="http://schemas.microsoft.com/office/drawing/2014/main" id="{F241B916-0523-4B5F-ACCF-C67698FCA47E}"/>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5AC0D59E-4AF5-4184-8876-31755DD0A4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FF6163C5-4C2F-43BC-A955-482ACF99E7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02EA9E-232A-4931-97BD-9E8A64D01A3A}" type="slidenum">
              <a:rPr lang="en-US" altLang="en-US"/>
              <a:pPr>
                <a:spcBef>
                  <a:spcPct val="0"/>
                </a:spcBef>
              </a:pPr>
              <a:t>21</a:t>
            </a:fld>
            <a:endParaRPr lang="en-US" altLang="en-US"/>
          </a:p>
        </p:txBody>
      </p:sp>
      <p:sp>
        <p:nvSpPr>
          <p:cNvPr id="54275" name="Rectangle 2">
            <a:extLst>
              <a:ext uri="{FF2B5EF4-FFF2-40B4-BE49-F238E27FC236}">
                <a16:creationId xmlns:a16="http://schemas.microsoft.com/office/drawing/2014/main" id="{DDF073E3-5DD4-4D8E-A4F7-D3CD5BD3A502}"/>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40DE0E35-F4A9-4B49-B5EC-70005B1EFB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1AD827EC-B11C-4EAF-8238-EF106D394A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D43677-9103-44C5-AC94-D1883F941C83}" type="slidenum">
              <a:rPr lang="en-US" altLang="en-US"/>
              <a:pPr>
                <a:spcBef>
                  <a:spcPct val="0"/>
                </a:spcBef>
              </a:pPr>
              <a:t>23</a:t>
            </a:fld>
            <a:endParaRPr lang="en-US" altLang="en-US"/>
          </a:p>
        </p:txBody>
      </p:sp>
      <p:sp>
        <p:nvSpPr>
          <p:cNvPr id="57347" name="Rectangle 2">
            <a:extLst>
              <a:ext uri="{FF2B5EF4-FFF2-40B4-BE49-F238E27FC236}">
                <a16:creationId xmlns:a16="http://schemas.microsoft.com/office/drawing/2014/main" id="{0A04DA7E-006E-413B-89A4-A418C915F73E}"/>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58D469D8-986D-47B8-A8F9-8EEA7B785A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BC33AA19-8C05-46EE-8CE9-6E5EBD3001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3CE5E0-3316-4D51-9DEF-B49D2306D2AC}" type="slidenum">
              <a:rPr lang="en-US" altLang="en-US"/>
              <a:pPr>
                <a:spcBef>
                  <a:spcPct val="0"/>
                </a:spcBef>
              </a:pPr>
              <a:t>24</a:t>
            </a:fld>
            <a:endParaRPr lang="en-US" altLang="en-US"/>
          </a:p>
        </p:txBody>
      </p:sp>
      <p:sp>
        <p:nvSpPr>
          <p:cNvPr id="59395" name="Rectangle 2">
            <a:extLst>
              <a:ext uri="{FF2B5EF4-FFF2-40B4-BE49-F238E27FC236}">
                <a16:creationId xmlns:a16="http://schemas.microsoft.com/office/drawing/2014/main" id="{77699E6D-64BE-4F8D-9A0D-D60F6FBAB49F}"/>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C171DC5F-5948-42E3-BF4F-B96BF3DCEA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450C1B6E-C470-4192-9059-3FB870571E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AEB8E2-1523-4ADB-8B59-90EB05F5A895}" type="slidenum">
              <a:rPr lang="en-US" altLang="en-US"/>
              <a:pPr>
                <a:spcBef>
                  <a:spcPct val="0"/>
                </a:spcBef>
              </a:pPr>
              <a:t>26</a:t>
            </a:fld>
            <a:endParaRPr lang="en-US" altLang="en-US"/>
          </a:p>
        </p:txBody>
      </p:sp>
      <p:sp>
        <p:nvSpPr>
          <p:cNvPr id="61443" name="Rectangle 2">
            <a:extLst>
              <a:ext uri="{FF2B5EF4-FFF2-40B4-BE49-F238E27FC236}">
                <a16:creationId xmlns:a16="http://schemas.microsoft.com/office/drawing/2014/main" id="{C594DD9A-70B6-4DBD-BC77-5CE114C528A4}"/>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C3CD1707-3F8E-42B4-AA47-D6206A5C5E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E7A820E2-B86B-41F4-A534-BB8EA5EAA1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D0A2C5-ED3C-4F80-AFD8-911E9007E199}" type="slidenum">
              <a:rPr lang="en-US" altLang="en-US"/>
              <a:pPr>
                <a:spcBef>
                  <a:spcPct val="0"/>
                </a:spcBef>
              </a:pPr>
              <a:t>27</a:t>
            </a:fld>
            <a:endParaRPr lang="en-US" altLang="en-US"/>
          </a:p>
        </p:txBody>
      </p:sp>
      <p:sp>
        <p:nvSpPr>
          <p:cNvPr id="63491" name="Rectangle 2">
            <a:extLst>
              <a:ext uri="{FF2B5EF4-FFF2-40B4-BE49-F238E27FC236}">
                <a16:creationId xmlns:a16="http://schemas.microsoft.com/office/drawing/2014/main" id="{792512DF-BBF9-41B0-A5EE-DCD3FDEFEFEF}"/>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611EAE02-554C-4DC6-9AA8-1968186CDB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2847730F-B564-4F03-A8C2-71356C003B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B2E44F-936E-4DCC-8FCA-A7AC56D5C372}" type="slidenum">
              <a:rPr lang="en-US" altLang="en-US"/>
              <a:pPr>
                <a:spcBef>
                  <a:spcPct val="0"/>
                </a:spcBef>
              </a:pPr>
              <a:t>28</a:t>
            </a:fld>
            <a:endParaRPr lang="en-US" altLang="en-US"/>
          </a:p>
        </p:txBody>
      </p:sp>
      <p:sp>
        <p:nvSpPr>
          <p:cNvPr id="67587" name="Rectangle 2">
            <a:extLst>
              <a:ext uri="{FF2B5EF4-FFF2-40B4-BE49-F238E27FC236}">
                <a16:creationId xmlns:a16="http://schemas.microsoft.com/office/drawing/2014/main" id="{24E871D3-0AE6-431E-939E-401F590BA1C9}"/>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0C4120BA-8015-4057-B397-45F37456E2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65E88C2D-0239-40F3-8954-869BE70E33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6B147A-AACB-4678-A9E6-E10325053231}" type="slidenum">
              <a:rPr lang="en-US" altLang="en-US"/>
              <a:pPr>
                <a:spcBef>
                  <a:spcPct val="0"/>
                </a:spcBef>
              </a:pPr>
              <a:t>29</a:t>
            </a:fld>
            <a:endParaRPr lang="en-US" altLang="en-US"/>
          </a:p>
        </p:txBody>
      </p:sp>
      <p:sp>
        <p:nvSpPr>
          <p:cNvPr id="69635" name="Rectangle 2">
            <a:extLst>
              <a:ext uri="{FF2B5EF4-FFF2-40B4-BE49-F238E27FC236}">
                <a16:creationId xmlns:a16="http://schemas.microsoft.com/office/drawing/2014/main" id="{575B6CBF-926D-461C-9F3A-DF7B030DF2DC}"/>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C04358F7-0D1C-46CF-9C24-8D02477BD7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E7DB032F-E851-4769-932C-CC1D49967F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BB0FD7-518C-4DED-B7DD-7E6C67697A63}" type="slidenum">
              <a:rPr lang="en-US" altLang="en-US"/>
              <a:pPr>
                <a:spcBef>
                  <a:spcPct val="0"/>
                </a:spcBef>
              </a:pPr>
              <a:t>30</a:t>
            </a:fld>
            <a:endParaRPr lang="en-US" altLang="en-US"/>
          </a:p>
        </p:txBody>
      </p:sp>
      <p:sp>
        <p:nvSpPr>
          <p:cNvPr id="71683" name="Rectangle 2">
            <a:extLst>
              <a:ext uri="{FF2B5EF4-FFF2-40B4-BE49-F238E27FC236}">
                <a16:creationId xmlns:a16="http://schemas.microsoft.com/office/drawing/2014/main" id="{EF953AC3-DA8D-4B79-B546-BA4FC09F7F5A}"/>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A8657B03-90ED-4809-966D-C727252E64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D1D08304-0BF9-451B-8AF7-4B7DEA511D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CD3A23-BD8B-4E16-A78B-7536ECD2213C}" type="slidenum">
              <a:rPr lang="en-US" altLang="en-US"/>
              <a:pPr>
                <a:spcBef>
                  <a:spcPct val="0"/>
                </a:spcBef>
              </a:pPr>
              <a:t>3</a:t>
            </a:fld>
            <a:endParaRPr lang="en-US" altLang="en-US"/>
          </a:p>
        </p:txBody>
      </p:sp>
      <p:sp>
        <p:nvSpPr>
          <p:cNvPr id="66563" name="Rectangle 2">
            <a:extLst>
              <a:ext uri="{FF2B5EF4-FFF2-40B4-BE49-F238E27FC236}">
                <a16:creationId xmlns:a16="http://schemas.microsoft.com/office/drawing/2014/main" id="{CCAA0A96-59D8-41AD-97EA-19DAD631A837}"/>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5C835411-B2F6-4763-A4D2-202275FC5B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65394356-D702-4591-B778-F4BD236EA5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2664FA-3627-4A20-B23D-D3AFEB355BFB}" type="slidenum">
              <a:rPr lang="en-US" altLang="en-US"/>
              <a:pPr>
                <a:spcBef>
                  <a:spcPct val="0"/>
                </a:spcBef>
              </a:pPr>
              <a:t>31</a:t>
            </a:fld>
            <a:endParaRPr lang="en-US" altLang="en-US"/>
          </a:p>
        </p:txBody>
      </p:sp>
      <p:sp>
        <p:nvSpPr>
          <p:cNvPr id="73731" name="Rectangle 2">
            <a:extLst>
              <a:ext uri="{FF2B5EF4-FFF2-40B4-BE49-F238E27FC236}">
                <a16:creationId xmlns:a16="http://schemas.microsoft.com/office/drawing/2014/main" id="{C10427F3-A418-4ED2-8576-8B65171C7A74}"/>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89DF9F06-2D26-4929-9FBA-24F6454998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A38AAE90-559D-4E77-9358-C8C1FC2398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598655-5482-43BE-BD4A-C83D7D29B97D}" type="slidenum">
              <a:rPr lang="en-US" altLang="en-US"/>
              <a:pPr>
                <a:spcBef>
                  <a:spcPct val="0"/>
                </a:spcBef>
              </a:pPr>
              <a:t>32</a:t>
            </a:fld>
            <a:endParaRPr lang="en-US" altLang="en-US"/>
          </a:p>
        </p:txBody>
      </p:sp>
      <p:sp>
        <p:nvSpPr>
          <p:cNvPr id="75779" name="Rectangle 2">
            <a:extLst>
              <a:ext uri="{FF2B5EF4-FFF2-40B4-BE49-F238E27FC236}">
                <a16:creationId xmlns:a16="http://schemas.microsoft.com/office/drawing/2014/main" id="{823AAED9-49D3-4FB0-910A-6F065E404298}"/>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44707A41-15FF-4C4A-8F93-30648F560A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7E7F6B19-CD5B-46EA-B098-1ECAD80081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803EDF-F316-4B4C-9B20-CFCB7A4C4674}" type="slidenum">
              <a:rPr lang="en-US" altLang="en-US"/>
              <a:pPr>
                <a:spcBef>
                  <a:spcPct val="0"/>
                </a:spcBef>
              </a:pPr>
              <a:t>33</a:t>
            </a:fld>
            <a:endParaRPr lang="en-US" altLang="en-US"/>
          </a:p>
        </p:txBody>
      </p:sp>
      <p:sp>
        <p:nvSpPr>
          <p:cNvPr id="77827" name="Rectangle 2">
            <a:extLst>
              <a:ext uri="{FF2B5EF4-FFF2-40B4-BE49-F238E27FC236}">
                <a16:creationId xmlns:a16="http://schemas.microsoft.com/office/drawing/2014/main" id="{197F9653-0EC5-492A-B0C6-7A1716E1C0DC}"/>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BBC9DA0A-0F99-4FDD-8027-EEE525FD47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CBF4ECCF-ABF9-4588-9A65-9C3E537C9F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317E6A-B1B7-48F3-A845-19F0B85D6C73}" type="slidenum">
              <a:rPr lang="en-US" altLang="en-US"/>
              <a:pPr>
                <a:spcBef>
                  <a:spcPct val="0"/>
                </a:spcBef>
              </a:pPr>
              <a:t>34</a:t>
            </a:fld>
            <a:endParaRPr lang="en-US" altLang="en-US"/>
          </a:p>
        </p:txBody>
      </p:sp>
      <p:sp>
        <p:nvSpPr>
          <p:cNvPr id="79875" name="Rectangle 2">
            <a:extLst>
              <a:ext uri="{FF2B5EF4-FFF2-40B4-BE49-F238E27FC236}">
                <a16:creationId xmlns:a16="http://schemas.microsoft.com/office/drawing/2014/main" id="{AACC015C-DBB6-4041-8B85-FABB5518EAC4}"/>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688A733E-E37B-4A1E-B4A0-C47CD8A5B0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B158E5C6-99AA-4D90-8C2E-C1C0EE6429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C3675D-376F-43D7-B1CB-BBE9BD233543}" type="slidenum">
              <a:rPr lang="en-US" altLang="en-US"/>
              <a:pPr>
                <a:spcBef>
                  <a:spcPct val="0"/>
                </a:spcBef>
              </a:pPr>
              <a:t>35</a:t>
            </a:fld>
            <a:endParaRPr lang="en-US" altLang="en-US"/>
          </a:p>
        </p:txBody>
      </p:sp>
      <p:sp>
        <p:nvSpPr>
          <p:cNvPr id="81923" name="Rectangle 2">
            <a:extLst>
              <a:ext uri="{FF2B5EF4-FFF2-40B4-BE49-F238E27FC236}">
                <a16:creationId xmlns:a16="http://schemas.microsoft.com/office/drawing/2014/main" id="{F22C28D0-B7AB-461A-83A4-34BAD4D65AB0}"/>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6A2AFEC4-F3A0-4CA3-8363-CDCB4736A0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B8231A7E-24BC-48AC-8F7E-7D39CAC859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8CFFB00-A661-4963-BA33-81FE2AA3F30E}" type="slidenum">
              <a:rPr lang="en-US" altLang="en-US"/>
              <a:pPr>
                <a:spcBef>
                  <a:spcPct val="0"/>
                </a:spcBef>
              </a:pPr>
              <a:t>36</a:t>
            </a:fld>
            <a:endParaRPr lang="en-US" altLang="en-US"/>
          </a:p>
        </p:txBody>
      </p:sp>
      <p:sp>
        <p:nvSpPr>
          <p:cNvPr id="83971" name="Rectangle 2">
            <a:extLst>
              <a:ext uri="{FF2B5EF4-FFF2-40B4-BE49-F238E27FC236}">
                <a16:creationId xmlns:a16="http://schemas.microsoft.com/office/drawing/2014/main" id="{599C7C30-A696-4217-A79C-D9F374DA4BF1}"/>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89ABD2F3-0ABD-4A4C-A5C4-DC7B9938CB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1E92F0AE-6E01-450D-AC3D-8718A3CE77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EAD6DF-4208-4848-A7AC-98799283C733}" type="slidenum">
              <a:rPr lang="en-US" altLang="en-US"/>
              <a:pPr>
                <a:spcBef>
                  <a:spcPct val="0"/>
                </a:spcBef>
              </a:pPr>
              <a:t>37</a:t>
            </a:fld>
            <a:endParaRPr lang="en-US" altLang="en-US"/>
          </a:p>
        </p:txBody>
      </p:sp>
      <p:sp>
        <p:nvSpPr>
          <p:cNvPr id="86019" name="Rectangle 2">
            <a:extLst>
              <a:ext uri="{FF2B5EF4-FFF2-40B4-BE49-F238E27FC236}">
                <a16:creationId xmlns:a16="http://schemas.microsoft.com/office/drawing/2014/main" id="{4C20F98D-2C48-4A1B-A7B1-170BB79892B8}"/>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5C78487E-B90A-4201-A91D-F3D75EF4C9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1D10E9B1-404D-4505-85E9-FDE79F351F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73ACB9-7E91-44BA-B30B-301C14AE1716}" type="slidenum">
              <a:rPr lang="en-US" altLang="en-US"/>
              <a:pPr>
                <a:spcBef>
                  <a:spcPct val="0"/>
                </a:spcBef>
              </a:pPr>
              <a:t>38</a:t>
            </a:fld>
            <a:endParaRPr lang="en-US" altLang="en-US"/>
          </a:p>
        </p:txBody>
      </p:sp>
      <p:sp>
        <p:nvSpPr>
          <p:cNvPr id="88067" name="Rectangle 2">
            <a:extLst>
              <a:ext uri="{FF2B5EF4-FFF2-40B4-BE49-F238E27FC236}">
                <a16:creationId xmlns:a16="http://schemas.microsoft.com/office/drawing/2014/main" id="{5F9EFD25-DF7E-4214-9648-B24102436D22}"/>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430DB9D8-4790-415F-BDC5-3A0F789C55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5D50E48F-2578-4CA4-9AEA-3CF9F6984A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9F02A7-2336-4B34-B205-C56DF8530F48}" type="slidenum">
              <a:rPr lang="en-US" altLang="en-US"/>
              <a:pPr>
                <a:spcBef>
                  <a:spcPct val="0"/>
                </a:spcBef>
              </a:pPr>
              <a:t>39</a:t>
            </a:fld>
            <a:endParaRPr lang="en-US" altLang="en-US"/>
          </a:p>
        </p:txBody>
      </p:sp>
      <p:sp>
        <p:nvSpPr>
          <p:cNvPr id="90115" name="Rectangle 2">
            <a:extLst>
              <a:ext uri="{FF2B5EF4-FFF2-40B4-BE49-F238E27FC236}">
                <a16:creationId xmlns:a16="http://schemas.microsoft.com/office/drawing/2014/main" id="{2BBAD2D8-1C09-4767-A1A1-68111AF636E9}"/>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E283E5A4-641C-45A7-A271-047F61EFC8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3D649A03-3C74-4457-B684-D8D5EB579E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758C56-7E76-43C4-B529-E56360315E85}" type="slidenum">
              <a:rPr lang="en-US" altLang="en-US"/>
              <a:pPr>
                <a:spcBef>
                  <a:spcPct val="0"/>
                </a:spcBef>
              </a:pPr>
              <a:t>40</a:t>
            </a:fld>
            <a:endParaRPr lang="en-US" altLang="en-US"/>
          </a:p>
        </p:txBody>
      </p:sp>
      <p:sp>
        <p:nvSpPr>
          <p:cNvPr id="92163" name="Rectangle 2">
            <a:extLst>
              <a:ext uri="{FF2B5EF4-FFF2-40B4-BE49-F238E27FC236}">
                <a16:creationId xmlns:a16="http://schemas.microsoft.com/office/drawing/2014/main" id="{A9235933-A92B-487F-9B2E-638F21519F50}"/>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3BA439D7-5137-4286-8887-C7FEA5479E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834520BA-D823-480B-84EE-CBD4B4C665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6C7608-3394-4C1A-A0E8-D5A4AC106017}" type="slidenum">
              <a:rPr lang="en-US" altLang="en-US"/>
              <a:pPr>
                <a:spcBef>
                  <a:spcPct val="0"/>
                </a:spcBef>
              </a:pPr>
              <a:t>4</a:t>
            </a:fld>
            <a:endParaRPr lang="en-US" altLang="en-US"/>
          </a:p>
        </p:txBody>
      </p:sp>
      <p:sp>
        <p:nvSpPr>
          <p:cNvPr id="67587" name="Rectangle 2">
            <a:extLst>
              <a:ext uri="{FF2B5EF4-FFF2-40B4-BE49-F238E27FC236}">
                <a16:creationId xmlns:a16="http://schemas.microsoft.com/office/drawing/2014/main" id="{AB93294F-E561-486B-BB3A-E5BC0F12B012}"/>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CD81E022-C857-4224-B8D0-AED08538A0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E61F5BFF-4516-4308-AA20-B180A95A0D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5AC009-BC08-4435-9F23-CA772CAD8E33}" type="slidenum">
              <a:rPr lang="en-US" altLang="en-US"/>
              <a:pPr>
                <a:spcBef>
                  <a:spcPct val="0"/>
                </a:spcBef>
              </a:pPr>
              <a:t>41</a:t>
            </a:fld>
            <a:endParaRPr lang="en-US" altLang="en-US"/>
          </a:p>
        </p:txBody>
      </p:sp>
      <p:sp>
        <p:nvSpPr>
          <p:cNvPr id="94211" name="Rectangle 2">
            <a:extLst>
              <a:ext uri="{FF2B5EF4-FFF2-40B4-BE49-F238E27FC236}">
                <a16:creationId xmlns:a16="http://schemas.microsoft.com/office/drawing/2014/main" id="{7F2BF3DD-C44B-4264-A789-CF59A110B5D6}"/>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D88D76A0-16F6-4909-847B-3C28DBED1E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603D6E9E-A1D7-4432-A9FF-2841E806C4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864A51-22A9-4AD8-9EAA-9D499BF13371}" type="slidenum">
              <a:rPr lang="en-US" altLang="en-US"/>
              <a:pPr>
                <a:spcBef>
                  <a:spcPct val="0"/>
                </a:spcBef>
              </a:pPr>
              <a:t>42</a:t>
            </a:fld>
            <a:endParaRPr lang="en-US" altLang="en-US"/>
          </a:p>
        </p:txBody>
      </p:sp>
      <p:sp>
        <p:nvSpPr>
          <p:cNvPr id="98307" name="Rectangle 2">
            <a:extLst>
              <a:ext uri="{FF2B5EF4-FFF2-40B4-BE49-F238E27FC236}">
                <a16:creationId xmlns:a16="http://schemas.microsoft.com/office/drawing/2014/main" id="{73411B28-4C41-467F-9E95-CC48D8A7BD90}"/>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D3946D74-91B0-4B9D-BCD7-10BF0920A5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26FFCC38-A576-47F2-810D-FCEFE4DC4A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FF7D9E5-6098-413E-9A33-2EF85FC86E05}" type="slidenum">
              <a:rPr lang="en-US" altLang="en-US"/>
              <a:pPr>
                <a:spcBef>
                  <a:spcPct val="0"/>
                </a:spcBef>
              </a:pPr>
              <a:t>43</a:t>
            </a:fld>
            <a:endParaRPr lang="en-US" altLang="en-US"/>
          </a:p>
        </p:txBody>
      </p:sp>
      <p:sp>
        <p:nvSpPr>
          <p:cNvPr id="102403" name="Rectangle 2">
            <a:extLst>
              <a:ext uri="{FF2B5EF4-FFF2-40B4-BE49-F238E27FC236}">
                <a16:creationId xmlns:a16="http://schemas.microsoft.com/office/drawing/2014/main" id="{128F5446-A22C-4E66-9267-26FD5B49AF85}"/>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975691F7-E1D0-4B84-8C48-B1E6B9735C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F0F16ACC-E725-4B43-93EA-91383A0888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FA2BCC-DA16-4FE3-A5B9-5563BEEE8569}" type="slidenum">
              <a:rPr lang="en-US" altLang="en-US"/>
              <a:pPr>
                <a:spcBef>
                  <a:spcPct val="0"/>
                </a:spcBef>
              </a:pPr>
              <a:t>45</a:t>
            </a:fld>
            <a:endParaRPr lang="en-US" altLang="en-US"/>
          </a:p>
        </p:txBody>
      </p:sp>
      <p:sp>
        <p:nvSpPr>
          <p:cNvPr id="106499" name="Rectangle 2">
            <a:extLst>
              <a:ext uri="{FF2B5EF4-FFF2-40B4-BE49-F238E27FC236}">
                <a16:creationId xmlns:a16="http://schemas.microsoft.com/office/drawing/2014/main" id="{BD0379B5-8FFD-4001-A65F-5DD872A8404B}"/>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8F9E382F-431D-4B19-8D95-4CB575DF09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F0F16ACC-E725-4B43-93EA-91383A0888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FA2BCC-DA16-4FE3-A5B9-5563BEEE8569}" type="slidenum">
              <a:rPr lang="en-US" altLang="en-US"/>
              <a:pPr>
                <a:spcBef>
                  <a:spcPct val="0"/>
                </a:spcBef>
              </a:pPr>
              <a:t>46</a:t>
            </a:fld>
            <a:endParaRPr lang="en-US" altLang="en-US"/>
          </a:p>
        </p:txBody>
      </p:sp>
      <p:sp>
        <p:nvSpPr>
          <p:cNvPr id="106499" name="Rectangle 2">
            <a:extLst>
              <a:ext uri="{FF2B5EF4-FFF2-40B4-BE49-F238E27FC236}">
                <a16:creationId xmlns:a16="http://schemas.microsoft.com/office/drawing/2014/main" id="{BD0379B5-8FFD-4001-A65F-5DD872A8404B}"/>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8F9E382F-431D-4B19-8D95-4CB575DF09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084232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9D7C3D59-E915-4086-AE74-FB234FA506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059894-6C95-405A-9E39-C37665348495}" type="slidenum">
              <a:rPr lang="en-US" altLang="en-US"/>
              <a:pPr>
                <a:spcBef>
                  <a:spcPct val="0"/>
                </a:spcBef>
              </a:pPr>
              <a:t>47</a:t>
            </a:fld>
            <a:endParaRPr lang="en-US" altLang="en-US"/>
          </a:p>
        </p:txBody>
      </p:sp>
      <p:sp>
        <p:nvSpPr>
          <p:cNvPr id="108547" name="Rectangle 2">
            <a:extLst>
              <a:ext uri="{FF2B5EF4-FFF2-40B4-BE49-F238E27FC236}">
                <a16:creationId xmlns:a16="http://schemas.microsoft.com/office/drawing/2014/main" id="{6DD9354B-9299-4303-B91A-70E3A95B11C5}"/>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A514DDC3-3D4E-4580-9E9D-5AE43BECBB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6D6E4F0D-56EF-4863-A2A7-80B46BBA06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864A33-5C59-4440-9D9A-76D9FE0FAC7E}" type="slidenum">
              <a:rPr lang="en-US" altLang="en-US"/>
              <a:pPr>
                <a:spcBef>
                  <a:spcPct val="0"/>
                </a:spcBef>
              </a:pPr>
              <a:t>51</a:t>
            </a:fld>
            <a:endParaRPr lang="en-US" altLang="en-US"/>
          </a:p>
        </p:txBody>
      </p:sp>
      <p:sp>
        <p:nvSpPr>
          <p:cNvPr id="116739" name="Rectangle 2">
            <a:extLst>
              <a:ext uri="{FF2B5EF4-FFF2-40B4-BE49-F238E27FC236}">
                <a16:creationId xmlns:a16="http://schemas.microsoft.com/office/drawing/2014/main" id="{702DA3DA-4732-4A4A-A0AB-40B42DF05E2C}"/>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4D18AC48-A468-4886-9F15-532B78890F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5D364D0F-753C-4ED4-B223-13FFFCF777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7DA6BA-0F11-470F-8533-75F8C74C4EB5}" type="slidenum">
              <a:rPr lang="en-US" altLang="en-US"/>
              <a:pPr>
                <a:spcBef>
                  <a:spcPct val="0"/>
                </a:spcBef>
              </a:pPr>
              <a:t>52</a:t>
            </a:fld>
            <a:endParaRPr lang="en-US" altLang="en-US"/>
          </a:p>
        </p:txBody>
      </p:sp>
      <p:sp>
        <p:nvSpPr>
          <p:cNvPr id="118787" name="Rectangle 2">
            <a:extLst>
              <a:ext uri="{FF2B5EF4-FFF2-40B4-BE49-F238E27FC236}">
                <a16:creationId xmlns:a16="http://schemas.microsoft.com/office/drawing/2014/main" id="{53662430-9E1E-4DD8-A3C7-333299436CB7}"/>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117C6430-991A-4B66-A1B3-904408C97B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4353D189-249E-4A68-8FB0-6A158E08F3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BDB156-0199-4267-8F97-6A7B1FC9F695}" type="slidenum">
              <a:rPr lang="en-US" altLang="en-US"/>
              <a:pPr>
                <a:spcBef>
                  <a:spcPct val="0"/>
                </a:spcBef>
              </a:pPr>
              <a:t>5</a:t>
            </a:fld>
            <a:endParaRPr lang="en-US" altLang="en-US"/>
          </a:p>
        </p:txBody>
      </p:sp>
      <p:sp>
        <p:nvSpPr>
          <p:cNvPr id="68611" name="Rectangle 2">
            <a:extLst>
              <a:ext uri="{FF2B5EF4-FFF2-40B4-BE49-F238E27FC236}">
                <a16:creationId xmlns:a16="http://schemas.microsoft.com/office/drawing/2014/main" id="{DCA71E8F-8AD2-4E99-BBEE-3D25648BF493}"/>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53DB1915-7B24-4CC4-8768-475FA35CFA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D1829E92-3125-4C87-A504-558525715A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FFB801-1DDB-4337-BC10-6F0F6233D101}" type="slidenum">
              <a:rPr lang="en-US" altLang="en-US"/>
              <a:pPr>
                <a:spcBef>
                  <a:spcPct val="0"/>
                </a:spcBef>
              </a:pPr>
              <a:t>6</a:t>
            </a:fld>
            <a:endParaRPr lang="en-US" altLang="en-US"/>
          </a:p>
        </p:txBody>
      </p:sp>
      <p:sp>
        <p:nvSpPr>
          <p:cNvPr id="69635" name="Rectangle 2">
            <a:extLst>
              <a:ext uri="{FF2B5EF4-FFF2-40B4-BE49-F238E27FC236}">
                <a16:creationId xmlns:a16="http://schemas.microsoft.com/office/drawing/2014/main" id="{784AA6AD-2DC5-48B3-9E96-A7BF67C21B07}"/>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28E31B02-0F6D-411A-8C47-6633C5ECC5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EBC0C86E-C4D3-487F-8C8C-1B41818C31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3A5B5F-7874-4AF1-A9BD-693B613833E4}" type="slidenum">
              <a:rPr lang="en-US" altLang="en-US"/>
              <a:pPr>
                <a:spcBef>
                  <a:spcPct val="0"/>
                </a:spcBef>
              </a:pPr>
              <a:t>7</a:t>
            </a:fld>
            <a:endParaRPr lang="en-US" altLang="en-US"/>
          </a:p>
        </p:txBody>
      </p:sp>
      <p:sp>
        <p:nvSpPr>
          <p:cNvPr id="70659" name="Rectangle 2">
            <a:extLst>
              <a:ext uri="{FF2B5EF4-FFF2-40B4-BE49-F238E27FC236}">
                <a16:creationId xmlns:a16="http://schemas.microsoft.com/office/drawing/2014/main" id="{5BDCFBF2-3546-4FBB-AD2B-E311C887F658}"/>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7734FBEF-11B1-410A-BA6B-EDD4BDC6AB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1C30ACDC-80E4-4AC7-ABD7-042577474A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4780A8B-9347-4A70-BAC7-BDF12CCAA400}" type="slidenum">
              <a:rPr lang="en-US" altLang="en-US"/>
              <a:pPr>
                <a:spcBef>
                  <a:spcPct val="0"/>
                </a:spcBef>
              </a:pPr>
              <a:t>8</a:t>
            </a:fld>
            <a:endParaRPr lang="en-US" altLang="en-US"/>
          </a:p>
        </p:txBody>
      </p:sp>
      <p:sp>
        <p:nvSpPr>
          <p:cNvPr id="72707" name="Rectangle 2">
            <a:extLst>
              <a:ext uri="{FF2B5EF4-FFF2-40B4-BE49-F238E27FC236}">
                <a16:creationId xmlns:a16="http://schemas.microsoft.com/office/drawing/2014/main" id="{5CEEA8BC-FC2E-4132-A44A-5596424FA8E6}"/>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75CB60BA-4EC8-470C-B35E-E2D93E447C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8780EAAC-B41A-4910-A440-10B30E5C18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69380C-F1E6-4832-B528-188FDE70649D}" type="slidenum">
              <a:rPr lang="en-US" altLang="en-US"/>
              <a:pPr>
                <a:spcBef>
                  <a:spcPct val="0"/>
                </a:spcBef>
              </a:pPr>
              <a:t>9</a:t>
            </a:fld>
            <a:endParaRPr lang="en-US" altLang="en-US"/>
          </a:p>
        </p:txBody>
      </p:sp>
      <p:sp>
        <p:nvSpPr>
          <p:cNvPr id="73731" name="Rectangle 2">
            <a:extLst>
              <a:ext uri="{FF2B5EF4-FFF2-40B4-BE49-F238E27FC236}">
                <a16:creationId xmlns:a16="http://schemas.microsoft.com/office/drawing/2014/main" id="{6E746E28-4491-49C3-B43A-F58D8CDADA42}"/>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9B20B0B6-6481-4F71-869D-C5FE868B73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43E17BC3-D597-4375-AE45-366369CC992B}" type="slidenum">
              <a:rPr lang="en-US" altLang="en-US" smtClean="0"/>
              <a:pPr/>
              <a:t>‹#›</a:t>
            </a:fld>
            <a:endParaRPr lang="en-US" altLang="en-US"/>
          </a:p>
        </p:txBody>
      </p:sp>
    </p:spTree>
    <p:extLst>
      <p:ext uri="{BB962C8B-B14F-4D97-AF65-F5344CB8AC3E}">
        <p14:creationId xmlns:p14="http://schemas.microsoft.com/office/powerpoint/2010/main" val="2981964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A0D32E28-74F2-43F8-B2F3-7732E6C5C427}" type="slidenum">
              <a:rPr lang="en-US" altLang="en-US" smtClean="0"/>
              <a:pPr/>
              <a:t>‹#›</a:t>
            </a:fld>
            <a:endParaRPr lang="en-US" altLang="en-US"/>
          </a:p>
        </p:txBody>
      </p:sp>
    </p:spTree>
    <p:extLst>
      <p:ext uri="{BB962C8B-B14F-4D97-AF65-F5344CB8AC3E}">
        <p14:creationId xmlns:p14="http://schemas.microsoft.com/office/powerpoint/2010/main" val="143613267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A0D32E28-74F2-43F8-B2F3-7732E6C5C427}" type="slidenum">
              <a:rPr lang="en-US" altLang="en-US" smtClean="0"/>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4751228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A0D32E28-74F2-43F8-B2F3-7732E6C5C427}" type="slidenum">
              <a:rPr lang="en-US" altLang="en-US" smtClean="0"/>
              <a:pPr/>
              <a:t>‹#›</a:t>
            </a:fld>
            <a:endParaRPr lang="en-US" altLang="en-US"/>
          </a:p>
        </p:txBody>
      </p:sp>
    </p:spTree>
    <p:extLst>
      <p:ext uri="{BB962C8B-B14F-4D97-AF65-F5344CB8AC3E}">
        <p14:creationId xmlns:p14="http://schemas.microsoft.com/office/powerpoint/2010/main" val="390446566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A0D32E28-74F2-43F8-B2F3-7732E6C5C427}" type="slidenum">
              <a:rPr lang="en-US" altLang="en-US" smtClean="0"/>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5478322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A0D32E28-74F2-43F8-B2F3-7732E6C5C427}" type="slidenum">
              <a:rPr lang="en-US" altLang="en-US" smtClean="0"/>
              <a:pPr/>
              <a:t>‹#›</a:t>
            </a:fld>
            <a:endParaRPr lang="en-US" altLang="en-US"/>
          </a:p>
        </p:txBody>
      </p:sp>
    </p:spTree>
    <p:extLst>
      <p:ext uri="{BB962C8B-B14F-4D97-AF65-F5344CB8AC3E}">
        <p14:creationId xmlns:p14="http://schemas.microsoft.com/office/powerpoint/2010/main" val="323407335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2CE7511F-932F-4D2C-9A7D-994E6698012E}" type="slidenum">
              <a:rPr lang="en-US" altLang="en-US" smtClean="0"/>
              <a:pPr/>
              <a:t>‹#›</a:t>
            </a:fld>
            <a:endParaRPr lang="en-US" altLang="en-US"/>
          </a:p>
        </p:txBody>
      </p:sp>
    </p:spTree>
    <p:extLst>
      <p:ext uri="{BB962C8B-B14F-4D97-AF65-F5344CB8AC3E}">
        <p14:creationId xmlns:p14="http://schemas.microsoft.com/office/powerpoint/2010/main" val="3467397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1B40614C-20D7-40A8-AA56-47D7C9B3702A}" type="slidenum">
              <a:rPr lang="en-US" altLang="en-US" smtClean="0"/>
              <a:pPr/>
              <a:t>‹#›</a:t>
            </a:fld>
            <a:endParaRPr lang="en-US" altLang="en-US"/>
          </a:p>
        </p:txBody>
      </p:sp>
    </p:spTree>
    <p:extLst>
      <p:ext uri="{BB962C8B-B14F-4D97-AF65-F5344CB8AC3E}">
        <p14:creationId xmlns:p14="http://schemas.microsoft.com/office/powerpoint/2010/main" val="67943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B553FA72-61C1-4C1D-8E3F-354B06736EA6}" type="slidenum">
              <a:rPr lang="en-US" altLang="en-US" smtClean="0"/>
              <a:pPr/>
              <a:t>‹#›</a:t>
            </a:fld>
            <a:endParaRPr lang="en-US" altLang="en-US"/>
          </a:p>
        </p:txBody>
      </p:sp>
    </p:spTree>
    <p:extLst>
      <p:ext uri="{BB962C8B-B14F-4D97-AF65-F5344CB8AC3E}">
        <p14:creationId xmlns:p14="http://schemas.microsoft.com/office/powerpoint/2010/main" val="961630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7859B5BD-DB91-466D-8033-138CD1F2950B}" type="slidenum">
              <a:rPr lang="en-US" altLang="en-US" smtClean="0"/>
              <a:pPr/>
              <a:t>‹#›</a:t>
            </a:fld>
            <a:endParaRPr lang="en-US" altLang="en-US"/>
          </a:p>
        </p:txBody>
      </p:sp>
    </p:spTree>
    <p:extLst>
      <p:ext uri="{BB962C8B-B14F-4D97-AF65-F5344CB8AC3E}">
        <p14:creationId xmlns:p14="http://schemas.microsoft.com/office/powerpoint/2010/main" val="3892795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FFD4B82D-463D-4BBB-BAAC-47549EA6A1A1}" type="slidenum">
              <a:rPr lang="en-US" altLang="en-US" smtClean="0"/>
              <a:pPr/>
              <a:t>‹#›</a:t>
            </a:fld>
            <a:endParaRPr lang="en-US" altLang="en-US"/>
          </a:p>
        </p:txBody>
      </p:sp>
    </p:spTree>
    <p:extLst>
      <p:ext uri="{BB962C8B-B14F-4D97-AF65-F5344CB8AC3E}">
        <p14:creationId xmlns:p14="http://schemas.microsoft.com/office/powerpoint/2010/main" val="407991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2F483B1C-06EE-4D21-85F7-E167E35E16EE}" type="slidenum">
              <a:rPr lang="en-US" altLang="en-US" smtClean="0"/>
              <a:pPr/>
              <a:t>‹#›</a:t>
            </a:fld>
            <a:endParaRPr lang="en-US" altLang="en-US"/>
          </a:p>
        </p:txBody>
      </p:sp>
    </p:spTree>
    <p:extLst>
      <p:ext uri="{BB962C8B-B14F-4D97-AF65-F5344CB8AC3E}">
        <p14:creationId xmlns:p14="http://schemas.microsoft.com/office/powerpoint/2010/main" val="396921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0DAF6BA9-07D7-4F23-9345-A7292E970488}" type="slidenum">
              <a:rPr lang="en-US" altLang="en-US" smtClean="0"/>
              <a:pPr/>
              <a:t>‹#›</a:t>
            </a:fld>
            <a:endParaRPr lang="en-US" altLang="en-US"/>
          </a:p>
        </p:txBody>
      </p:sp>
    </p:spTree>
    <p:extLst>
      <p:ext uri="{BB962C8B-B14F-4D97-AF65-F5344CB8AC3E}">
        <p14:creationId xmlns:p14="http://schemas.microsoft.com/office/powerpoint/2010/main" val="4109395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fld id="{94C78EA4-69A5-4BBA-A674-5AD2038215B4}" type="slidenum">
              <a:rPr lang="en-US" altLang="en-US" smtClean="0"/>
              <a:pPr/>
              <a:t>‹#›</a:t>
            </a:fld>
            <a:endParaRPr lang="en-US" altLang="en-US"/>
          </a:p>
        </p:txBody>
      </p:sp>
    </p:spTree>
    <p:extLst>
      <p:ext uri="{BB962C8B-B14F-4D97-AF65-F5344CB8AC3E}">
        <p14:creationId xmlns:p14="http://schemas.microsoft.com/office/powerpoint/2010/main" val="2884241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881B1E9F-2BCA-41FE-8F2A-B005B7284F57}" type="slidenum">
              <a:rPr lang="en-US" altLang="en-US" smtClean="0"/>
              <a:pPr/>
              <a:t>‹#›</a:t>
            </a:fld>
            <a:endParaRPr lang="en-US" altLang="en-US"/>
          </a:p>
        </p:txBody>
      </p:sp>
    </p:spTree>
    <p:extLst>
      <p:ext uri="{BB962C8B-B14F-4D97-AF65-F5344CB8AC3E}">
        <p14:creationId xmlns:p14="http://schemas.microsoft.com/office/powerpoint/2010/main" val="3538908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A549D301-D2B7-4B85-B79D-D011ED5023EF}" type="slidenum">
              <a:rPr lang="en-US" altLang="en-US" smtClean="0"/>
              <a:pPr/>
              <a:t>‹#›</a:t>
            </a:fld>
            <a:endParaRPr lang="en-US" altLang="en-US"/>
          </a:p>
        </p:txBody>
      </p:sp>
    </p:spTree>
    <p:extLst>
      <p:ext uri="{BB962C8B-B14F-4D97-AF65-F5344CB8AC3E}">
        <p14:creationId xmlns:p14="http://schemas.microsoft.com/office/powerpoint/2010/main" val="3205014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0D32E28-74F2-43F8-B2F3-7732E6C5C427}" type="slidenum">
              <a:rPr lang="en-US" altLang="en-US" smtClean="0"/>
              <a:pPr/>
              <a:t>‹#›</a:t>
            </a:fld>
            <a:endParaRPr lang="en-US" altLang="en-US"/>
          </a:p>
        </p:txBody>
      </p:sp>
    </p:spTree>
    <p:extLst>
      <p:ext uri="{BB962C8B-B14F-4D97-AF65-F5344CB8AC3E}">
        <p14:creationId xmlns:p14="http://schemas.microsoft.com/office/powerpoint/2010/main" val="1959755632"/>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 id="2147484028" r:id="rId15"/>
    <p:sldLayoutId id="214748402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hs.berkeley.edu/glove-selection-guid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uaf.edu/safety/employee-info.php"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uaf.edu/safety/"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uaf.edu/safety"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7A6B2A4-F7FD-47B8-9E7D-52F15A431F02}"/>
              </a:ext>
            </a:extLst>
          </p:cNvPr>
          <p:cNvSpPr>
            <a:spLocks noGrp="1" noChangeArrowheads="1"/>
          </p:cNvSpPr>
          <p:nvPr>
            <p:ph type="ctrTitle"/>
          </p:nvPr>
        </p:nvSpPr>
        <p:spPr/>
        <p:txBody>
          <a:bodyPr/>
          <a:lstStyle/>
          <a:p>
            <a:pPr eaLnBrk="1" hangingPunct="1"/>
            <a:r>
              <a:rPr lang="en-US" altLang="en-US"/>
              <a:t>Lab Safety</a:t>
            </a:r>
          </a:p>
        </p:txBody>
      </p:sp>
      <p:sp>
        <p:nvSpPr>
          <p:cNvPr id="3075" name="Rectangle 3">
            <a:extLst>
              <a:ext uri="{FF2B5EF4-FFF2-40B4-BE49-F238E27FC236}">
                <a16:creationId xmlns:a16="http://schemas.microsoft.com/office/drawing/2014/main" id="{B78B4092-FC11-4A47-AE9B-7C76E486FB13}"/>
              </a:ext>
            </a:extLst>
          </p:cNvPr>
          <p:cNvSpPr>
            <a:spLocks noGrp="1" noChangeArrowheads="1"/>
          </p:cNvSpPr>
          <p:nvPr>
            <p:ph type="subTitle" idx="1"/>
          </p:nvPr>
        </p:nvSpPr>
        <p:spPr/>
        <p:txBody>
          <a:bodyPr/>
          <a:lstStyle/>
          <a:p>
            <a:pPr eaLnBrk="1" hangingPunct="1"/>
            <a:r>
              <a:rPr lang="en-US" altLang="en-US"/>
              <a:t>University of Alaska Fairbanks</a:t>
            </a:r>
          </a:p>
          <a:p>
            <a:pPr eaLnBrk="1" hangingPunct="1"/>
            <a:r>
              <a:rPr lang="en-US" altLang="en-US"/>
              <a:t>Environmental, Health, Safety, and Risk Management</a:t>
            </a:r>
          </a:p>
        </p:txBody>
      </p:sp>
      <p:sp>
        <p:nvSpPr>
          <p:cNvPr id="3076" name="TextBox 6">
            <a:extLst>
              <a:ext uri="{FF2B5EF4-FFF2-40B4-BE49-F238E27FC236}">
                <a16:creationId xmlns:a16="http://schemas.microsoft.com/office/drawing/2014/main" id="{406FB57B-2766-4F24-848E-0F7465E43E9D}"/>
              </a:ext>
            </a:extLst>
          </p:cNvPr>
          <p:cNvSpPr txBox="1">
            <a:spLocks noChangeArrowheads="1"/>
          </p:cNvSpPr>
          <p:nvPr/>
        </p:nvSpPr>
        <p:spPr bwMode="auto">
          <a:xfrm>
            <a:off x="304800" y="6324600"/>
            <a:ext cx="11817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b="1" dirty="0"/>
              <a:t>Summer 2022</a:t>
            </a:r>
          </a:p>
        </p:txBody>
      </p:sp>
      <p:pic>
        <p:nvPicPr>
          <p:cNvPr id="3077" name="Picture 14" descr="LogoBlue">
            <a:extLst>
              <a:ext uri="{FF2B5EF4-FFF2-40B4-BE49-F238E27FC236}">
                <a16:creationId xmlns:a16="http://schemas.microsoft.com/office/drawing/2014/main" id="{E86155C7-21D6-4C71-A457-82D3D19D5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8925"/>
            <a:ext cx="2003425"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CB060AD-F0E0-4346-BE82-10EDB4B5547E}"/>
              </a:ext>
            </a:extLst>
          </p:cNvPr>
          <p:cNvSpPr>
            <a:spLocks noGrp="1" noChangeArrowheads="1"/>
          </p:cNvSpPr>
          <p:nvPr>
            <p:ph type="title"/>
          </p:nvPr>
        </p:nvSpPr>
        <p:spPr/>
        <p:txBody>
          <a:bodyPr/>
          <a:lstStyle/>
          <a:p>
            <a:pPr eaLnBrk="1" hangingPunct="1"/>
            <a:r>
              <a:rPr lang="en-US" altLang="en-US"/>
              <a:t>Housekeeping (cont.)</a:t>
            </a:r>
          </a:p>
        </p:txBody>
      </p:sp>
      <p:sp>
        <p:nvSpPr>
          <p:cNvPr id="13315" name="Rectangle 3">
            <a:extLst>
              <a:ext uri="{FF2B5EF4-FFF2-40B4-BE49-F238E27FC236}">
                <a16:creationId xmlns:a16="http://schemas.microsoft.com/office/drawing/2014/main" id="{0B75B442-619B-48AA-A3E1-DB87C1D45B70}"/>
              </a:ext>
            </a:extLst>
          </p:cNvPr>
          <p:cNvSpPr>
            <a:spLocks noGrp="1" noChangeArrowheads="1"/>
          </p:cNvSpPr>
          <p:nvPr>
            <p:ph idx="1"/>
          </p:nvPr>
        </p:nvSpPr>
        <p:spPr>
          <a:xfrm>
            <a:off x="457200" y="1545563"/>
            <a:ext cx="7924800" cy="4495800"/>
          </a:xfrm>
        </p:spPr>
        <p:txBody>
          <a:bodyPr/>
          <a:lstStyle/>
          <a:p>
            <a:pPr eaLnBrk="1" hangingPunct="1">
              <a:defRPr/>
            </a:pPr>
            <a:r>
              <a:rPr lang="en-US" dirty="0"/>
              <a:t>Chemicals must be put back into their proper storage location at the end of the day.  Be sure lids are secured.</a:t>
            </a:r>
          </a:p>
          <a:p>
            <a:pPr>
              <a:defRPr/>
            </a:pPr>
            <a:r>
              <a:rPr lang="en-US" dirty="0"/>
              <a:t>Let’s say it again. Chemicals must be put back into their proper storage location at the end of the day</a:t>
            </a:r>
          </a:p>
          <a:p>
            <a:pPr lvl="1" eaLnBrk="1" hangingPunct="1">
              <a:defRPr/>
            </a:pPr>
            <a:r>
              <a:rPr lang="en-US" sz="2800" dirty="0"/>
              <a:t>At the end of a work day, any chemical in an unlabeled container should be considered a waste and disposed of appropriately.</a:t>
            </a:r>
          </a:p>
          <a:p>
            <a:pPr eaLnBrk="1" hangingPunct="1">
              <a:defRPr/>
            </a:pPr>
            <a:r>
              <a:rPr lang="en-US" dirty="0"/>
              <a:t>Broken glassware, microscope slides, Pasteur pipets, etc. must be collected in a puncture resistant container and labeled with the words “Broken glass disposal”.</a:t>
            </a:r>
          </a:p>
          <a:p>
            <a:pPr marL="344487" lvl="1" indent="0" eaLnBrk="1" hangingPunct="1">
              <a:buFont typeface="Wingdings" panose="05000000000000000000" pitchFamily="2" charset="2"/>
              <a:buNone/>
              <a:defRPr/>
            </a:pPr>
            <a:endParaRPr lang="en-US" sz="2800" dirty="0"/>
          </a:p>
          <a:p>
            <a:pPr eaLnBrk="1" hangingPunct="1">
              <a:defRPr/>
            </a:pPr>
            <a:endParaRPr lang="en-US" sz="3200" dirty="0"/>
          </a:p>
        </p:txBody>
      </p:sp>
      <p:sp>
        <p:nvSpPr>
          <p:cNvPr id="14340" name="Slide Number Placeholder 5">
            <a:extLst>
              <a:ext uri="{FF2B5EF4-FFF2-40B4-BE49-F238E27FC236}">
                <a16:creationId xmlns:a16="http://schemas.microsoft.com/office/drawing/2014/main" id="{64A0C6F3-9A24-4F0C-8014-5BE7D77395C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866B767-86EA-4367-9235-3F94E0029FC9}" type="slidenum">
              <a:rPr lang="en-US" altLang="en-US" sz="1000"/>
              <a:pPr>
                <a:spcBef>
                  <a:spcPct val="0"/>
                </a:spcBef>
                <a:buClrTx/>
                <a:buSzTx/>
                <a:buFontTx/>
                <a:buNone/>
              </a:pPr>
              <a:t>10</a:t>
            </a:fld>
            <a:endParaRPr lang="en-US" altLang="en-US" sz="1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80C0E5C-2E8A-4A22-9630-2267E452E997}"/>
              </a:ext>
            </a:extLst>
          </p:cNvPr>
          <p:cNvSpPr>
            <a:spLocks noGrp="1" noChangeArrowheads="1"/>
          </p:cNvSpPr>
          <p:nvPr>
            <p:ph type="title"/>
          </p:nvPr>
        </p:nvSpPr>
        <p:spPr/>
        <p:txBody>
          <a:bodyPr/>
          <a:lstStyle/>
          <a:p>
            <a:pPr eaLnBrk="1" hangingPunct="1"/>
            <a:r>
              <a:rPr lang="en-US" altLang="en-US"/>
              <a:t>Housekeeping (cont.)</a:t>
            </a:r>
          </a:p>
        </p:txBody>
      </p:sp>
      <p:sp>
        <p:nvSpPr>
          <p:cNvPr id="15363" name="Rectangle 3">
            <a:extLst>
              <a:ext uri="{FF2B5EF4-FFF2-40B4-BE49-F238E27FC236}">
                <a16:creationId xmlns:a16="http://schemas.microsoft.com/office/drawing/2014/main" id="{8723AC51-9222-4828-BCA9-6ED4C84059E5}"/>
              </a:ext>
            </a:extLst>
          </p:cNvPr>
          <p:cNvSpPr>
            <a:spLocks noGrp="1" noChangeArrowheads="1"/>
          </p:cNvSpPr>
          <p:nvPr>
            <p:ph idx="1"/>
          </p:nvPr>
        </p:nvSpPr>
        <p:spPr>
          <a:xfrm>
            <a:off x="457200" y="1566863"/>
            <a:ext cx="8305800" cy="4910137"/>
          </a:xfrm>
        </p:spPr>
        <p:txBody>
          <a:bodyPr>
            <a:normAutofit fontScale="92500"/>
          </a:bodyPr>
          <a:lstStyle/>
          <a:p>
            <a:pPr eaLnBrk="1" hangingPunct="1"/>
            <a:r>
              <a:rPr lang="en-US" altLang="en-US" sz="2400" dirty="0"/>
              <a:t>Waste collection containers must be:</a:t>
            </a:r>
          </a:p>
          <a:p>
            <a:pPr lvl="1" eaLnBrk="1" hangingPunct="1"/>
            <a:r>
              <a:rPr lang="en-US" altLang="en-US" sz="2400" dirty="0"/>
              <a:t>Clearly labeled with the full name(s) [no abbreviations] of the chemical(s) and the hazard(s) they present.</a:t>
            </a:r>
          </a:p>
          <a:p>
            <a:pPr lvl="1" eaLnBrk="1" hangingPunct="1"/>
            <a:r>
              <a:rPr lang="en-US" altLang="en-US" sz="2400" dirty="0"/>
              <a:t>Compatible with the chemical.</a:t>
            </a:r>
          </a:p>
          <a:p>
            <a:pPr lvl="1" eaLnBrk="1" hangingPunct="1"/>
            <a:r>
              <a:rPr lang="en-US" altLang="en-US" sz="2400" dirty="0"/>
              <a:t>Clean and dry.</a:t>
            </a:r>
          </a:p>
          <a:p>
            <a:pPr lvl="2" eaLnBrk="1" hangingPunct="1"/>
            <a:r>
              <a:rPr lang="en-US" altLang="en-US" sz="2400" dirty="0"/>
              <a:t>Hazardous reactions can occur if even trace amounts of residues of incompatible chemicals are mixed.</a:t>
            </a:r>
          </a:p>
          <a:p>
            <a:pPr lvl="1" eaLnBrk="1" hangingPunct="1"/>
            <a:r>
              <a:rPr lang="en-US" altLang="en-US" sz="2400" dirty="0"/>
              <a:t>Intact, with a lid or cap that can be sealed.</a:t>
            </a:r>
          </a:p>
          <a:p>
            <a:pPr eaLnBrk="1" hangingPunct="1"/>
            <a:r>
              <a:rPr lang="en-US" altLang="en-US" sz="2400" dirty="0"/>
              <a:t>When waste collection containers are full, fill out an online Hazardous Waste Pickup Request.  </a:t>
            </a:r>
          </a:p>
          <a:p>
            <a:pPr lvl="1" eaLnBrk="1" hangingPunct="1"/>
            <a:r>
              <a:rPr lang="en-US" altLang="en-US" sz="2400" dirty="0"/>
              <a:t>Don’t know how? Contact EHSRM at 907-474-5417</a:t>
            </a:r>
          </a:p>
        </p:txBody>
      </p:sp>
      <p:sp>
        <p:nvSpPr>
          <p:cNvPr id="15364" name="Slide Number Placeholder 5">
            <a:extLst>
              <a:ext uri="{FF2B5EF4-FFF2-40B4-BE49-F238E27FC236}">
                <a16:creationId xmlns:a16="http://schemas.microsoft.com/office/drawing/2014/main" id="{1247E1E5-AAAB-43C1-9BE1-7CAA4B9EF4C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443D702-42C8-4885-896B-D6DF248C099F}" type="slidenum">
              <a:rPr lang="en-US" altLang="en-US" sz="1000"/>
              <a:pPr>
                <a:spcBef>
                  <a:spcPct val="0"/>
                </a:spcBef>
                <a:buClrTx/>
                <a:buSzTx/>
                <a:buFontTx/>
                <a:buNone/>
              </a:pPr>
              <a:t>11</a:t>
            </a:fld>
            <a:endParaRPr lang="en-US" alt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B71A563-0B5E-4060-B926-91EDD1460F2B}"/>
              </a:ext>
            </a:extLst>
          </p:cNvPr>
          <p:cNvSpPr>
            <a:spLocks noGrp="1" noChangeArrowheads="1"/>
          </p:cNvSpPr>
          <p:nvPr>
            <p:ph type="title"/>
          </p:nvPr>
        </p:nvSpPr>
        <p:spPr/>
        <p:txBody>
          <a:bodyPr/>
          <a:lstStyle/>
          <a:p>
            <a:pPr eaLnBrk="1" hangingPunct="1"/>
            <a:r>
              <a:rPr lang="en-US" altLang="en-US"/>
              <a:t>Housekeeping (cont.)</a:t>
            </a:r>
          </a:p>
        </p:txBody>
      </p:sp>
      <p:sp>
        <p:nvSpPr>
          <p:cNvPr id="16387" name="Rectangle 3">
            <a:extLst>
              <a:ext uri="{FF2B5EF4-FFF2-40B4-BE49-F238E27FC236}">
                <a16:creationId xmlns:a16="http://schemas.microsoft.com/office/drawing/2014/main" id="{230651CA-CD49-45E1-B0B9-D323337381B9}"/>
              </a:ext>
            </a:extLst>
          </p:cNvPr>
          <p:cNvSpPr>
            <a:spLocks noGrp="1" noChangeArrowheads="1"/>
          </p:cNvSpPr>
          <p:nvPr>
            <p:ph idx="1"/>
          </p:nvPr>
        </p:nvSpPr>
        <p:spPr>
          <a:xfrm>
            <a:off x="457200" y="1566863"/>
            <a:ext cx="7772400" cy="4910137"/>
          </a:xfrm>
        </p:spPr>
        <p:txBody>
          <a:bodyPr>
            <a:normAutofit lnSpcReduction="10000"/>
          </a:bodyPr>
          <a:lstStyle/>
          <a:p>
            <a:pPr eaLnBrk="1" hangingPunct="1"/>
            <a:r>
              <a:rPr lang="en-US" altLang="en-US" sz="2000" dirty="0"/>
              <a:t>Disposal of empty chemical containers</a:t>
            </a:r>
          </a:p>
          <a:p>
            <a:pPr lvl="1" eaLnBrk="1" hangingPunct="1"/>
            <a:r>
              <a:rPr lang="en-US" altLang="en-US" sz="2000" dirty="0"/>
              <a:t>Water soluble non-regulated chemicals</a:t>
            </a:r>
          </a:p>
          <a:p>
            <a:pPr lvl="2" eaLnBrk="1" hangingPunct="1"/>
            <a:r>
              <a:rPr lang="en-US" altLang="en-US" sz="2000" dirty="0"/>
              <a:t>Examples:  sodium chloride, magnesium sulfate</a:t>
            </a:r>
          </a:p>
          <a:p>
            <a:pPr lvl="2" eaLnBrk="1" hangingPunct="1"/>
            <a:r>
              <a:rPr lang="en-US" altLang="en-US" sz="2000" dirty="0"/>
              <a:t>Triple rinse with water</a:t>
            </a:r>
          </a:p>
          <a:p>
            <a:pPr lvl="2"/>
            <a:r>
              <a:rPr lang="en-US" altLang="en-US" sz="2000" dirty="0"/>
              <a:t>Deface label—cross off name, mark with “Empty”, discard in regular trash</a:t>
            </a:r>
          </a:p>
          <a:p>
            <a:pPr lvl="1"/>
            <a:r>
              <a:rPr lang="en-US" altLang="en-US" sz="2000" dirty="0"/>
              <a:t>Water soluble regulated chemicals (flammables, corrosives, oxidizers, </a:t>
            </a:r>
            <a:r>
              <a:rPr lang="en-US" altLang="en-US" sz="2000" dirty="0" err="1"/>
              <a:t>etc</a:t>
            </a:r>
            <a:r>
              <a:rPr lang="en-US" altLang="en-US" sz="2000" dirty="0"/>
              <a:t>):</a:t>
            </a:r>
          </a:p>
          <a:p>
            <a:pPr lvl="2" eaLnBrk="1" hangingPunct="1"/>
            <a:r>
              <a:rPr lang="en-US" altLang="en-US" sz="2000" dirty="0"/>
              <a:t>Examples: ethanol, formalin, methanol</a:t>
            </a:r>
          </a:p>
          <a:p>
            <a:pPr lvl="2" eaLnBrk="1" hangingPunct="1"/>
            <a:r>
              <a:rPr lang="en-US" altLang="en-US" sz="2000" dirty="0"/>
              <a:t>Triple rinse with water (collect rinses in waste container)</a:t>
            </a:r>
          </a:p>
          <a:p>
            <a:pPr lvl="2"/>
            <a:r>
              <a:rPr lang="en-US" altLang="en-US" sz="2000" dirty="0"/>
              <a:t>Deface label—cross off hazard labels and names, mark with “Empty”, discard in regular trash</a:t>
            </a:r>
          </a:p>
        </p:txBody>
      </p:sp>
      <p:sp>
        <p:nvSpPr>
          <p:cNvPr id="16388" name="Slide Number Placeholder 5">
            <a:extLst>
              <a:ext uri="{FF2B5EF4-FFF2-40B4-BE49-F238E27FC236}">
                <a16:creationId xmlns:a16="http://schemas.microsoft.com/office/drawing/2014/main" id="{23B2C7CF-0786-4E47-A94E-B8DFCA948E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4D68114-7A14-47C3-BB37-AAB815A5395A}" type="slidenum">
              <a:rPr lang="en-US" altLang="en-US" sz="1000"/>
              <a:pPr>
                <a:spcBef>
                  <a:spcPct val="0"/>
                </a:spcBef>
                <a:buClrTx/>
                <a:buSzTx/>
                <a:buFontTx/>
                <a:buNone/>
              </a:pPr>
              <a:t>12</a:t>
            </a:fld>
            <a:endParaRPr lang="en-US" altLang="en-US" sz="1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24EE3B2-6D9D-43D2-B162-EBA11DFDD56B}"/>
              </a:ext>
            </a:extLst>
          </p:cNvPr>
          <p:cNvSpPr>
            <a:spLocks noGrp="1" noChangeArrowheads="1"/>
          </p:cNvSpPr>
          <p:nvPr>
            <p:ph type="title"/>
          </p:nvPr>
        </p:nvSpPr>
        <p:spPr/>
        <p:txBody>
          <a:bodyPr/>
          <a:lstStyle/>
          <a:p>
            <a:pPr eaLnBrk="1" hangingPunct="1"/>
            <a:r>
              <a:rPr lang="en-US" altLang="en-US"/>
              <a:t>Housekeeping (cont.)</a:t>
            </a:r>
          </a:p>
        </p:txBody>
      </p:sp>
      <p:sp>
        <p:nvSpPr>
          <p:cNvPr id="16387" name="Rectangle 3">
            <a:extLst>
              <a:ext uri="{FF2B5EF4-FFF2-40B4-BE49-F238E27FC236}">
                <a16:creationId xmlns:a16="http://schemas.microsoft.com/office/drawing/2014/main" id="{DBE06246-12C7-4234-9AE4-B91D755E6D32}"/>
              </a:ext>
            </a:extLst>
          </p:cNvPr>
          <p:cNvSpPr>
            <a:spLocks noGrp="1" noChangeArrowheads="1"/>
          </p:cNvSpPr>
          <p:nvPr>
            <p:ph idx="1"/>
          </p:nvPr>
        </p:nvSpPr>
        <p:spPr>
          <a:xfrm>
            <a:off x="457200" y="1719263"/>
            <a:ext cx="7924800" cy="4376737"/>
          </a:xfrm>
        </p:spPr>
        <p:txBody>
          <a:bodyPr>
            <a:normAutofit/>
          </a:bodyPr>
          <a:lstStyle/>
          <a:p>
            <a:pPr eaLnBrk="1" hangingPunct="1">
              <a:defRPr/>
            </a:pPr>
            <a:r>
              <a:rPr lang="en-US" sz="2000" dirty="0"/>
              <a:t>Disposal of empty chemical containers</a:t>
            </a:r>
          </a:p>
          <a:p>
            <a:pPr lvl="1" eaLnBrk="1" hangingPunct="1">
              <a:defRPr/>
            </a:pPr>
            <a:r>
              <a:rPr lang="en-US" sz="2000" dirty="0"/>
              <a:t>Non-water soluble chemicals:</a:t>
            </a:r>
          </a:p>
          <a:p>
            <a:pPr lvl="2" eaLnBrk="1" hangingPunct="1">
              <a:defRPr/>
            </a:pPr>
            <a:r>
              <a:rPr lang="en-US" sz="2000" dirty="0"/>
              <a:t>Examples: phenol, oils, some alcohols</a:t>
            </a:r>
          </a:p>
          <a:p>
            <a:pPr lvl="2" eaLnBrk="1" hangingPunct="1">
              <a:defRPr/>
            </a:pPr>
            <a:r>
              <a:rPr lang="en-US" sz="2000" dirty="0"/>
              <a:t>Triple rinse with a solvent that will remove the chemical, collecting all rinses in a hazardous waste collection container</a:t>
            </a:r>
          </a:p>
          <a:p>
            <a:pPr lvl="2" eaLnBrk="1" hangingPunct="1"/>
            <a:r>
              <a:rPr lang="en-US" altLang="en-US" sz="2000" dirty="0"/>
              <a:t>Deface label—cross off hazard labels and names, mark with “Empty”, discard in regular trash</a:t>
            </a:r>
          </a:p>
          <a:p>
            <a:pPr eaLnBrk="1" hangingPunct="1">
              <a:defRPr/>
            </a:pPr>
            <a:r>
              <a:rPr lang="en-US" sz="2000" dirty="0"/>
              <a:t>Disposal of empty p-list chemical containers</a:t>
            </a:r>
          </a:p>
          <a:p>
            <a:pPr lvl="2" eaLnBrk="1" hangingPunct="1">
              <a:defRPr/>
            </a:pPr>
            <a:r>
              <a:rPr lang="en-US" sz="2000" dirty="0"/>
              <a:t>The empty container must be treated as waste</a:t>
            </a:r>
          </a:p>
          <a:p>
            <a:pPr lvl="2" eaLnBrk="1" hangingPunct="1">
              <a:defRPr/>
            </a:pPr>
            <a:r>
              <a:rPr lang="en-US" sz="2000" dirty="0"/>
              <a:t>See “UAF Hazardous Waste Management” training</a:t>
            </a:r>
          </a:p>
        </p:txBody>
      </p:sp>
      <p:sp>
        <p:nvSpPr>
          <p:cNvPr id="32772" name="Slide Number Placeholder 5">
            <a:extLst>
              <a:ext uri="{FF2B5EF4-FFF2-40B4-BE49-F238E27FC236}">
                <a16:creationId xmlns:a16="http://schemas.microsoft.com/office/drawing/2014/main" id="{86F7E9CB-9E9B-4B05-BB6B-9B5AB357F4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2B3AC9F-4A41-4041-A042-5A4309E94212}" type="slidenum">
              <a:rPr lang="en-US" altLang="en-US" sz="1000"/>
              <a:pPr>
                <a:spcBef>
                  <a:spcPct val="0"/>
                </a:spcBef>
                <a:buClrTx/>
                <a:buSzTx/>
                <a:buFontTx/>
                <a:buNone/>
              </a:pPr>
              <a:t>13</a:t>
            </a:fld>
            <a:endParaRPr lang="en-US" altLang="en-US" sz="1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70D1E37-1223-44B8-874A-EE59075C613F}"/>
              </a:ext>
            </a:extLst>
          </p:cNvPr>
          <p:cNvSpPr>
            <a:spLocks noGrp="1" noChangeArrowheads="1"/>
          </p:cNvSpPr>
          <p:nvPr>
            <p:ph type="title"/>
          </p:nvPr>
        </p:nvSpPr>
        <p:spPr>
          <a:xfrm>
            <a:off x="609601" y="451512"/>
            <a:ext cx="6347713" cy="1072488"/>
          </a:xfrm>
        </p:spPr>
        <p:txBody>
          <a:bodyPr>
            <a:normAutofit fontScale="90000"/>
          </a:bodyPr>
          <a:lstStyle/>
          <a:p>
            <a:pPr algn="ctr" eaLnBrk="1" hangingPunct="1"/>
            <a:r>
              <a:rPr lang="en-US" altLang="en-US" dirty="0"/>
              <a:t>Personal Protective Equipment</a:t>
            </a:r>
            <a:br>
              <a:rPr lang="en-US" altLang="en-US" dirty="0"/>
            </a:br>
            <a:r>
              <a:rPr lang="en-US" altLang="en-US" dirty="0"/>
              <a:t>(PPE)</a:t>
            </a:r>
          </a:p>
        </p:txBody>
      </p:sp>
      <p:sp>
        <p:nvSpPr>
          <p:cNvPr id="18435" name="Rectangle 3">
            <a:extLst>
              <a:ext uri="{FF2B5EF4-FFF2-40B4-BE49-F238E27FC236}">
                <a16:creationId xmlns:a16="http://schemas.microsoft.com/office/drawing/2014/main" id="{AD5F16D6-C9A4-4911-BBF7-35430C96C3C2}"/>
              </a:ext>
            </a:extLst>
          </p:cNvPr>
          <p:cNvSpPr>
            <a:spLocks noGrp="1" noChangeArrowheads="1"/>
          </p:cNvSpPr>
          <p:nvPr>
            <p:ph idx="1"/>
          </p:nvPr>
        </p:nvSpPr>
        <p:spPr>
          <a:xfrm>
            <a:off x="457200" y="1524000"/>
            <a:ext cx="8229600" cy="4953000"/>
          </a:xfrm>
        </p:spPr>
        <p:txBody>
          <a:bodyPr>
            <a:normAutofit/>
          </a:bodyPr>
          <a:lstStyle/>
          <a:p>
            <a:pPr eaLnBrk="1" hangingPunct="1"/>
            <a:r>
              <a:rPr lang="en-US" altLang="en-US" sz="2000" dirty="0"/>
              <a:t>General clothing requirements</a:t>
            </a:r>
          </a:p>
          <a:p>
            <a:pPr lvl="1" eaLnBrk="1" hangingPunct="1"/>
            <a:r>
              <a:rPr lang="en-US" altLang="en-US" sz="2000" dirty="0"/>
              <a:t>Clothing should cover your skin. Long pants/skirts and long-sleeved shirts should be worn while working with chemicals or with animals. (in case of emergency, it’s easier to take off a layer of clothing than a layer of skin…)</a:t>
            </a:r>
          </a:p>
          <a:p>
            <a:pPr lvl="1" eaLnBrk="1" hangingPunct="1"/>
            <a:r>
              <a:rPr lang="en-US" altLang="en-US" sz="2000" dirty="0"/>
              <a:t>Avoid wearing excessively loose or baggy clothing.</a:t>
            </a:r>
          </a:p>
          <a:p>
            <a:r>
              <a:rPr lang="en-US" altLang="en-US" sz="2000" dirty="0"/>
              <a:t>Shoes</a:t>
            </a:r>
          </a:p>
          <a:p>
            <a:pPr lvl="1"/>
            <a:r>
              <a:rPr lang="en-US" altLang="en-US" sz="2000" dirty="0"/>
              <a:t>NEVER wear sandals or open-toed shoes in the lab.</a:t>
            </a:r>
          </a:p>
          <a:p>
            <a:pPr lvl="1"/>
            <a:r>
              <a:rPr lang="en-US" altLang="en-US" sz="2000" dirty="0"/>
              <a:t>Non-permeable shoes (no open mesh) are preferable.</a:t>
            </a:r>
          </a:p>
          <a:p>
            <a:pPr lvl="1"/>
            <a:r>
              <a:rPr lang="en-US" altLang="en-US" sz="2000" dirty="0"/>
              <a:t>Wear low-heeled shoes with non-slip soles.</a:t>
            </a:r>
          </a:p>
          <a:p>
            <a:pPr lvl="1"/>
            <a:r>
              <a:rPr lang="en-US" altLang="en-US" sz="2000" dirty="0"/>
              <a:t>If handling large volumes of hazardous chemicals (corrosives, solvents), wear rubber boots or Tyvek® foot coverings.</a:t>
            </a:r>
          </a:p>
          <a:p>
            <a:pPr lvl="1" eaLnBrk="1" hangingPunct="1"/>
            <a:endParaRPr lang="en-US" altLang="en-US" sz="2000" dirty="0"/>
          </a:p>
        </p:txBody>
      </p:sp>
      <p:sp>
        <p:nvSpPr>
          <p:cNvPr id="18436" name="Slide Number Placeholder 5">
            <a:extLst>
              <a:ext uri="{FF2B5EF4-FFF2-40B4-BE49-F238E27FC236}">
                <a16:creationId xmlns:a16="http://schemas.microsoft.com/office/drawing/2014/main" id="{A296ADAC-D1D7-419D-A923-604B15C89E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4748250-01A9-42DF-86B2-4F282CCE8EAA}" type="slidenum">
              <a:rPr lang="en-US" altLang="en-US" sz="1000"/>
              <a:pPr>
                <a:spcBef>
                  <a:spcPct val="0"/>
                </a:spcBef>
                <a:buClrTx/>
                <a:buSzTx/>
                <a:buFontTx/>
                <a:buNone/>
              </a:pPr>
              <a:t>14</a:t>
            </a:fld>
            <a:endParaRPr lang="en-US" altLang="en-US" sz="1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94F7B05-0359-4A15-B227-5765B65C00F6}"/>
              </a:ext>
            </a:extLst>
          </p:cNvPr>
          <p:cNvSpPr>
            <a:spLocks noGrp="1" noChangeArrowheads="1"/>
          </p:cNvSpPr>
          <p:nvPr>
            <p:ph type="title"/>
          </p:nvPr>
        </p:nvSpPr>
        <p:spPr>
          <a:xfrm>
            <a:off x="457200" y="122238"/>
            <a:ext cx="7543800" cy="1173162"/>
          </a:xfrm>
        </p:spPr>
        <p:txBody>
          <a:bodyPr/>
          <a:lstStyle/>
          <a:p>
            <a:pPr eaLnBrk="1" hangingPunct="1"/>
            <a:r>
              <a:rPr lang="en-US" altLang="en-US" dirty="0"/>
              <a:t>PPE (cont.)</a:t>
            </a:r>
          </a:p>
        </p:txBody>
      </p:sp>
      <p:sp>
        <p:nvSpPr>
          <p:cNvPr id="19459" name="Rectangle 3">
            <a:extLst>
              <a:ext uri="{FF2B5EF4-FFF2-40B4-BE49-F238E27FC236}">
                <a16:creationId xmlns:a16="http://schemas.microsoft.com/office/drawing/2014/main" id="{0C0F4A9A-7EBC-45D0-9983-6716FC85717C}"/>
              </a:ext>
            </a:extLst>
          </p:cNvPr>
          <p:cNvSpPr>
            <a:spLocks noGrp="1" noChangeArrowheads="1"/>
          </p:cNvSpPr>
          <p:nvPr>
            <p:ph idx="1"/>
          </p:nvPr>
        </p:nvSpPr>
        <p:spPr>
          <a:xfrm>
            <a:off x="304800" y="1165974"/>
            <a:ext cx="8382000" cy="5029200"/>
          </a:xfrm>
        </p:spPr>
        <p:txBody>
          <a:bodyPr>
            <a:normAutofit lnSpcReduction="10000"/>
          </a:bodyPr>
          <a:lstStyle/>
          <a:p>
            <a:pPr eaLnBrk="1" hangingPunct="1"/>
            <a:r>
              <a:rPr lang="en-US" altLang="en-US" sz="2000" dirty="0"/>
              <a:t>Gloves</a:t>
            </a:r>
          </a:p>
          <a:p>
            <a:pPr lvl="1" eaLnBrk="1" hangingPunct="1"/>
            <a:r>
              <a:rPr lang="en-US" altLang="en-US" sz="2000" dirty="0"/>
              <a:t>Use gloves that are appropriate for the material</a:t>
            </a:r>
          </a:p>
          <a:p>
            <a:pPr lvl="2" eaLnBrk="1" hangingPunct="1"/>
            <a:r>
              <a:rPr lang="en-US" altLang="en-US" sz="2000" dirty="0"/>
              <a:t>Heat-resistant for handling hot items, cryoprotective for handling liquid nitrogen or dry ice</a:t>
            </a:r>
          </a:p>
          <a:p>
            <a:pPr lvl="2" eaLnBrk="1" hangingPunct="1"/>
            <a:r>
              <a:rPr lang="en-US" altLang="en-US" sz="2000" dirty="0"/>
              <a:t>Chemical resistant—material depends on type of chemical being used</a:t>
            </a:r>
          </a:p>
          <a:p>
            <a:pPr lvl="3" eaLnBrk="1" hangingPunct="1"/>
            <a:r>
              <a:rPr lang="en-US" altLang="en-US" sz="2000" dirty="0"/>
              <a:t>Consult your supervisor, CHO, or EHSRM for information</a:t>
            </a:r>
          </a:p>
          <a:p>
            <a:pPr lvl="3"/>
            <a:r>
              <a:rPr lang="en-US" altLang="en-US" sz="2000" dirty="0">
                <a:hlinkClick r:id="rId3"/>
              </a:rPr>
              <a:t>https://ehs.berkeley.edu/glove-selection-guide</a:t>
            </a:r>
            <a:r>
              <a:rPr lang="en-US" altLang="en-US" sz="2000" dirty="0"/>
              <a:t> provides some guidance</a:t>
            </a:r>
          </a:p>
          <a:p>
            <a:pPr lvl="1" eaLnBrk="1" hangingPunct="1"/>
            <a:r>
              <a:rPr lang="en-US" altLang="en-US" sz="2000" dirty="0"/>
              <a:t>Understand the limitations of gloves</a:t>
            </a:r>
          </a:p>
          <a:p>
            <a:pPr lvl="2" eaLnBrk="1" hangingPunct="1"/>
            <a:r>
              <a:rPr lang="en-US" altLang="en-US" sz="2000" dirty="0"/>
              <a:t>Chemicals do break through the material over time—do not reuse disposable gloves</a:t>
            </a:r>
          </a:p>
          <a:p>
            <a:pPr lvl="1" eaLnBrk="1" hangingPunct="1"/>
            <a:r>
              <a:rPr lang="en-US" altLang="en-US" sz="2000" dirty="0"/>
              <a:t>Change gloves often</a:t>
            </a:r>
          </a:p>
          <a:p>
            <a:pPr lvl="1" eaLnBrk="1" hangingPunct="1">
              <a:buFont typeface="Wingdings" panose="05000000000000000000" pitchFamily="2" charset="2"/>
              <a:buNone/>
            </a:pPr>
            <a:endParaRPr lang="en-US" altLang="en-US" sz="2200" dirty="0"/>
          </a:p>
        </p:txBody>
      </p:sp>
      <p:sp>
        <p:nvSpPr>
          <p:cNvPr id="19460" name="Slide Number Placeholder 5">
            <a:extLst>
              <a:ext uri="{FF2B5EF4-FFF2-40B4-BE49-F238E27FC236}">
                <a16:creationId xmlns:a16="http://schemas.microsoft.com/office/drawing/2014/main" id="{FD623B97-CDA5-4874-9FC0-4A0A24CD22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7322D44-4158-410F-B8B0-C43889F0B117}" type="slidenum">
              <a:rPr lang="en-US" altLang="en-US" sz="1000"/>
              <a:pPr>
                <a:spcBef>
                  <a:spcPct val="0"/>
                </a:spcBef>
                <a:buClrTx/>
                <a:buSzTx/>
                <a:buFontTx/>
                <a:buNone/>
              </a:pPr>
              <a:t>15</a:t>
            </a:fld>
            <a:endParaRPr lang="en-US" altLang="en-US" sz="1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60C7FF1-26F1-4934-9CA3-D7A15EAB781F}"/>
              </a:ext>
            </a:extLst>
          </p:cNvPr>
          <p:cNvSpPr>
            <a:spLocks noGrp="1" noChangeArrowheads="1"/>
          </p:cNvSpPr>
          <p:nvPr>
            <p:ph type="title"/>
          </p:nvPr>
        </p:nvSpPr>
        <p:spPr>
          <a:xfrm>
            <a:off x="457200" y="122238"/>
            <a:ext cx="7543800" cy="1249362"/>
          </a:xfrm>
        </p:spPr>
        <p:txBody>
          <a:bodyPr/>
          <a:lstStyle/>
          <a:p>
            <a:pPr eaLnBrk="1" hangingPunct="1"/>
            <a:r>
              <a:rPr lang="en-US" altLang="en-US"/>
              <a:t>PPE (cont.)</a:t>
            </a:r>
          </a:p>
        </p:txBody>
      </p:sp>
      <p:sp>
        <p:nvSpPr>
          <p:cNvPr id="20483" name="Rectangle 3">
            <a:extLst>
              <a:ext uri="{FF2B5EF4-FFF2-40B4-BE49-F238E27FC236}">
                <a16:creationId xmlns:a16="http://schemas.microsoft.com/office/drawing/2014/main" id="{125B0781-0A1C-4E47-A62E-C2CD1DB7FD58}"/>
              </a:ext>
            </a:extLst>
          </p:cNvPr>
          <p:cNvSpPr>
            <a:spLocks noGrp="1" noChangeArrowheads="1"/>
          </p:cNvSpPr>
          <p:nvPr>
            <p:ph idx="1"/>
          </p:nvPr>
        </p:nvSpPr>
        <p:spPr>
          <a:xfrm>
            <a:off x="457200" y="1249794"/>
            <a:ext cx="8229600" cy="4876800"/>
          </a:xfrm>
        </p:spPr>
        <p:txBody>
          <a:bodyPr>
            <a:normAutofit/>
          </a:bodyPr>
          <a:lstStyle/>
          <a:p>
            <a:pPr eaLnBrk="1" hangingPunct="1"/>
            <a:r>
              <a:rPr lang="en-US" altLang="en-US" sz="2000" dirty="0"/>
              <a:t>Eye protection</a:t>
            </a:r>
          </a:p>
          <a:p>
            <a:pPr lvl="1" eaLnBrk="1" hangingPunct="1"/>
            <a:r>
              <a:rPr lang="en-US" altLang="en-US" sz="2000" dirty="0"/>
              <a:t>Use safety glasses when there is a chance of a small splash to the eyes, such as when opening a bottle or tube.</a:t>
            </a:r>
          </a:p>
          <a:p>
            <a:pPr lvl="1" eaLnBrk="1" hangingPunct="1"/>
            <a:r>
              <a:rPr lang="en-US" altLang="en-US" sz="2000" dirty="0"/>
              <a:t>Use safety goggles when using a highly caustic chemical, or when using large volumes (1 L or more) of a chemical.</a:t>
            </a:r>
          </a:p>
          <a:p>
            <a:pPr lvl="1" eaLnBrk="1" hangingPunct="1"/>
            <a:r>
              <a:rPr lang="en-US" altLang="en-US" sz="2000" dirty="0"/>
              <a:t>Use full face shields when working with very large amounts of hazardous chemicals, or when you need to protect your entire face (using liquid nitrogen, using a transilluminator)</a:t>
            </a:r>
          </a:p>
          <a:p>
            <a:pPr lvl="1"/>
            <a:r>
              <a:rPr lang="en-US" altLang="en-US" sz="2000" dirty="0"/>
              <a:t>Regular prescription eyeglasses are NOT considered effective eye protection.  Wear goggles over the glasses or buy prescription safety glasses.</a:t>
            </a:r>
          </a:p>
          <a:p>
            <a:pPr lvl="1"/>
            <a:r>
              <a:rPr lang="en-US" altLang="en-US" sz="2000" dirty="0"/>
              <a:t>Care must be taken when wearing contact lenses in the lab.  Goggles or safety glasses must be used.</a:t>
            </a:r>
          </a:p>
        </p:txBody>
      </p:sp>
      <p:sp>
        <p:nvSpPr>
          <p:cNvPr id="20484" name="Slide Number Placeholder 5">
            <a:extLst>
              <a:ext uri="{FF2B5EF4-FFF2-40B4-BE49-F238E27FC236}">
                <a16:creationId xmlns:a16="http://schemas.microsoft.com/office/drawing/2014/main" id="{E95E2865-C637-4DE2-90DC-A65CBD8E282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3D1E945-E8FB-49F3-B43F-FA0A18DFC06D}" type="slidenum">
              <a:rPr lang="en-US" altLang="en-US" sz="1000"/>
              <a:pPr>
                <a:spcBef>
                  <a:spcPct val="0"/>
                </a:spcBef>
                <a:buClrTx/>
                <a:buSzTx/>
                <a:buFontTx/>
                <a:buNone/>
              </a:pPr>
              <a:t>16</a:t>
            </a:fld>
            <a:endParaRPr lang="en-US" altLang="en-US" sz="1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E835F11-1EFF-46EE-B2E8-49E1C79E8F1B}"/>
              </a:ext>
            </a:extLst>
          </p:cNvPr>
          <p:cNvSpPr>
            <a:spLocks noGrp="1" noChangeArrowheads="1"/>
          </p:cNvSpPr>
          <p:nvPr>
            <p:ph type="title"/>
          </p:nvPr>
        </p:nvSpPr>
        <p:spPr>
          <a:xfrm>
            <a:off x="457200" y="122238"/>
            <a:ext cx="7543800" cy="1096962"/>
          </a:xfrm>
        </p:spPr>
        <p:txBody>
          <a:bodyPr/>
          <a:lstStyle/>
          <a:p>
            <a:pPr eaLnBrk="1" hangingPunct="1"/>
            <a:r>
              <a:rPr lang="en-US" altLang="en-US"/>
              <a:t>PPE (cont.)</a:t>
            </a:r>
          </a:p>
        </p:txBody>
      </p:sp>
      <p:sp>
        <p:nvSpPr>
          <p:cNvPr id="22531" name="Rectangle 3">
            <a:extLst>
              <a:ext uri="{FF2B5EF4-FFF2-40B4-BE49-F238E27FC236}">
                <a16:creationId xmlns:a16="http://schemas.microsoft.com/office/drawing/2014/main" id="{ADBEF6B5-AC45-4055-A4E8-CC2104A7B130}"/>
              </a:ext>
            </a:extLst>
          </p:cNvPr>
          <p:cNvSpPr>
            <a:spLocks noGrp="1" noChangeArrowheads="1"/>
          </p:cNvSpPr>
          <p:nvPr>
            <p:ph idx="1"/>
          </p:nvPr>
        </p:nvSpPr>
        <p:spPr>
          <a:xfrm>
            <a:off x="457200" y="1247775"/>
            <a:ext cx="7772400" cy="5457825"/>
          </a:xfrm>
        </p:spPr>
        <p:txBody>
          <a:bodyPr>
            <a:noAutofit/>
          </a:bodyPr>
          <a:lstStyle/>
          <a:p>
            <a:r>
              <a:rPr lang="en-US" altLang="en-US" sz="2000" dirty="0"/>
              <a:t>Lab coats and aprons</a:t>
            </a:r>
          </a:p>
          <a:p>
            <a:pPr lvl="1"/>
            <a:r>
              <a:rPr lang="en-US" altLang="en-US" sz="2000" dirty="0"/>
              <a:t>Lab coats or aprons should be worn while working with hazardous chemicals or animals.</a:t>
            </a:r>
          </a:p>
          <a:p>
            <a:pPr lvl="1"/>
            <a:r>
              <a:rPr lang="en-US" altLang="en-US" sz="2000" dirty="0"/>
              <a:t>Chemical-resistant (e.g.,</a:t>
            </a:r>
            <a:r>
              <a:rPr lang="en-US" altLang="en-US" sz="2000" dirty="0" err="1"/>
              <a:t>Tychem</a:t>
            </a:r>
            <a:r>
              <a:rPr lang="en-US" altLang="en-US" sz="2000" dirty="0"/>
              <a:t>®, </a:t>
            </a:r>
            <a:r>
              <a:rPr lang="en-US" altLang="en-US" sz="2000" dirty="0" err="1"/>
              <a:t>Saranex</a:t>
            </a:r>
            <a:r>
              <a:rPr lang="en-US" altLang="en-US" sz="2000" dirty="0"/>
              <a:t>) coats are recommended for particularly hazardous chemicals.  Contact EHSRM (474-6771) for assistance</a:t>
            </a:r>
          </a:p>
          <a:p>
            <a:pPr lvl="1"/>
            <a:r>
              <a:rPr lang="en-US" altLang="en-US" sz="2000" dirty="0"/>
              <a:t>Full-length rubber, neoprene, or plastic aprons are recommended when there is a risk of a splash or spill.</a:t>
            </a:r>
          </a:p>
          <a:p>
            <a:pPr eaLnBrk="1" hangingPunct="1"/>
            <a:r>
              <a:rPr lang="en-US" altLang="en-US" sz="2000" dirty="0"/>
              <a:t>Respirators and masks</a:t>
            </a:r>
          </a:p>
          <a:p>
            <a:pPr lvl="1" eaLnBrk="1" hangingPunct="1"/>
            <a:r>
              <a:rPr lang="en-US" altLang="en-US" sz="2000" dirty="0"/>
              <a:t>Animal workers with allergies should talk to EHSRM about N-95 dust mask when cleaning cages in in progress</a:t>
            </a:r>
          </a:p>
          <a:p>
            <a:pPr lvl="1" eaLnBrk="1" hangingPunct="1"/>
            <a:r>
              <a:rPr lang="en-US" altLang="en-US" sz="2000" dirty="0"/>
              <a:t>Use fume hoods to reduce exposure to chemicals</a:t>
            </a:r>
          </a:p>
          <a:p>
            <a:pPr lvl="1" eaLnBrk="1" hangingPunct="1"/>
            <a:r>
              <a:rPr lang="en-US" altLang="en-US" sz="2000" dirty="0"/>
              <a:t>If you wish to use a respirator, contact EHSRM (474-6771) for assistance.</a:t>
            </a:r>
          </a:p>
          <a:p>
            <a:pPr marL="457200" lvl="1" indent="0" eaLnBrk="1" hangingPunct="1">
              <a:buNone/>
            </a:pPr>
            <a:endParaRPr lang="en-US" altLang="en-US" sz="2000" dirty="0"/>
          </a:p>
        </p:txBody>
      </p:sp>
      <p:sp>
        <p:nvSpPr>
          <p:cNvPr id="22532" name="Slide Number Placeholder 5">
            <a:extLst>
              <a:ext uri="{FF2B5EF4-FFF2-40B4-BE49-F238E27FC236}">
                <a16:creationId xmlns:a16="http://schemas.microsoft.com/office/drawing/2014/main" id="{E26C9354-2789-46AD-8DEB-F4F3174AD84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8FC39AC-DA6F-478B-84F7-ED6884688F32}" type="slidenum">
              <a:rPr lang="en-US" altLang="en-US" sz="1000"/>
              <a:pPr>
                <a:spcBef>
                  <a:spcPct val="0"/>
                </a:spcBef>
                <a:buClrTx/>
                <a:buSzTx/>
                <a:buFontTx/>
                <a:buNone/>
              </a:pPr>
              <a:t>17</a:t>
            </a:fld>
            <a:endParaRPr lang="en-US" altLang="en-US" sz="1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341FF16-A980-4729-9E8C-0FB811D03215}"/>
              </a:ext>
            </a:extLst>
          </p:cNvPr>
          <p:cNvSpPr>
            <a:spLocks noGrp="1" noChangeArrowheads="1"/>
          </p:cNvSpPr>
          <p:nvPr>
            <p:ph type="title"/>
          </p:nvPr>
        </p:nvSpPr>
        <p:spPr/>
        <p:txBody>
          <a:bodyPr/>
          <a:lstStyle/>
          <a:p>
            <a:pPr eaLnBrk="1" hangingPunct="1"/>
            <a:r>
              <a:rPr lang="en-US" altLang="en-US"/>
              <a:t>PPE (cont.)</a:t>
            </a:r>
          </a:p>
        </p:txBody>
      </p:sp>
      <p:sp>
        <p:nvSpPr>
          <p:cNvPr id="23555" name="Rectangle 3">
            <a:extLst>
              <a:ext uri="{FF2B5EF4-FFF2-40B4-BE49-F238E27FC236}">
                <a16:creationId xmlns:a16="http://schemas.microsoft.com/office/drawing/2014/main" id="{C290F7AF-13D0-402C-9126-EBD92B533193}"/>
              </a:ext>
            </a:extLst>
          </p:cNvPr>
          <p:cNvSpPr>
            <a:spLocks noGrp="1" noChangeArrowheads="1"/>
          </p:cNvSpPr>
          <p:nvPr>
            <p:ph idx="1"/>
          </p:nvPr>
        </p:nvSpPr>
        <p:spPr>
          <a:xfrm>
            <a:off x="457200" y="1600200"/>
            <a:ext cx="7924800" cy="4876800"/>
          </a:xfrm>
        </p:spPr>
        <p:txBody>
          <a:bodyPr>
            <a:normAutofit/>
          </a:bodyPr>
          <a:lstStyle/>
          <a:p>
            <a:pPr eaLnBrk="1" hangingPunct="1"/>
            <a:r>
              <a:rPr lang="en-US" altLang="en-US" sz="2000" dirty="0"/>
              <a:t>Inspection of PPE</a:t>
            </a:r>
          </a:p>
          <a:p>
            <a:pPr lvl="1" eaLnBrk="1" hangingPunct="1"/>
            <a:r>
              <a:rPr lang="en-US" altLang="en-US" sz="2000" u="sng" dirty="0"/>
              <a:t>Always</a:t>
            </a:r>
            <a:r>
              <a:rPr lang="en-US" altLang="en-US" sz="2000" dirty="0"/>
              <a:t> inspect your PPE prior to use.</a:t>
            </a:r>
          </a:p>
          <a:p>
            <a:pPr lvl="1" eaLnBrk="1" hangingPunct="1"/>
            <a:r>
              <a:rPr lang="en-US" altLang="en-US" sz="2000" dirty="0"/>
              <a:t>Look for cracks, holes, weak spots, or obvious signs of degradation.</a:t>
            </a:r>
          </a:p>
          <a:p>
            <a:pPr lvl="1" eaLnBrk="1" hangingPunct="1"/>
            <a:r>
              <a:rPr lang="en-US" altLang="en-US" sz="2000" dirty="0"/>
              <a:t>Gloves, aprons, goggles, </a:t>
            </a:r>
            <a:r>
              <a:rPr lang="en-US" altLang="en-US" sz="2000" dirty="0" err="1"/>
              <a:t>etc</a:t>
            </a:r>
            <a:r>
              <a:rPr lang="en-US" altLang="en-US" sz="2000" dirty="0"/>
              <a:t>, will degrade over time. Mark boxes with Date Received, and use within 2-3 years</a:t>
            </a:r>
          </a:p>
          <a:p>
            <a:pPr eaLnBrk="1" hangingPunct="1"/>
            <a:r>
              <a:rPr lang="en-US" altLang="en-US" sz="2000" dirty="0"/>
              <a:t>Storage of PPE</a:t>
            </a:r>
          </a:p>
          <a:p>
            <a:pPr lvl="1" eaLnBrk="1" hangingPunct="1"/>
            <a:r>
              <a:rPr lang="en-US" altLang="en-US" sz="2000" dirty="0"/>
              <a:t>Store PPE away from sources of contamination.</a:t>
            </a:r>
          </a:p>
          <a:p>
            <a:pPr lvl="1" eaLnBrk="1" hangingPunct="1"/>
            <a:r>
              <a:rPr lang="en-US" altLang="en-US" sz="2000" dirty="0"/>
              <a:t>Keep boxes of gloves away from direct sunlight and heat, as these can break down the polymers that make up the gloves.</a:t>
            </a:r>
          </a:p>
        </p:txBody>
      </p:sp>
      <p:sp>
        <p:nvSpPr>
          <p:cNvPr id="23556" name="Slide Number Placeholder 5">
            <a:extLst>
              <a:ext uri="{FF2B5EF4-FFF2-40B4-BE49-F238E27FC236}">
                <a16:creationId xmlns:a16="http://schemas.microsoft.com/office/drawing/2014/main" id="{B6D8B23B-5E54-4516-9EB3-B1EC14CC685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8DD2BE3-26D1-4BC5-A90F-D751E9424EBF}" type="slidenum">
              <a:rPr lang="en-US" altLang="en-US" sz="1000"/>
              <a:pPr>
                <a:spcBef>
                  <a:spcPct val="0"/>
                </a:spcBef>
                <a:buClrTx/>
                <a:buSzTx/>
                <a:buFontTx/>
                <a:buNone/>
              </a:pPr>
              <a:t>18</a:t>
            </a:fld>
            <a:endParaRPr lang="en-US" altLang="en-US" sz="1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F6DA8B6-1F4B-41BD-B94E-9D8400C8FB1A}"/>
              </a:ext>
            </a:extLst>
          </p:cNvPr>
          <p:cNvSpPr>
            <a:spLocks noGrp="1" noChangeArrowheads="1"/>
          </p:cNvSpPr>
          <p:nvPr>
            <p:ph type="title"/>
          </p:nvPr>
        </p:nvSpPr>
        <p:spPr/>
        <p:txBody>
          <a:bodyPr/>
          <a:lstStyle/>
          <a:p>
            <a:pPr eaLnBrk="1" hangingPunct="1"/>
            <a:r>
              <a:rPr lang="en-US" altLang="en-US" dirty="0"/>
              <a:t>Chemical hazards</a:t>
            </a:r>
          </a:p>
        </p:txBody>
      </p:sp>
      <p:sp>
        <p:nvSpPr>
          <p:cNvPr id="47107" name="Rectangle 3">
            <a:extLst>
              <a:ext uri="{FF2B5EF4-FFF2-40B4-BE49-F238E27FC236}">
                <a16:creationId xmlns:a16="http://schemas.microsoft.com/office/drawing/2014/main" id="{560416C6-51E5-4D2B-A42E-29C7944011E7}"/>
              </a:ext>
            </a:extLst>
          </p:cNvPr>
          <p:cNvSpPr>
            <a:spLocks noGrp="1" noChangeArrowheads="1"/>
          </p:cNvSpPr>
          <p:nvPr>
            <p:ph idx="1"/>
          </p:nvPr>
        </p:nvSpPr>
        <p:spPr>
          <a:xfrm>
            <a:off x="307933" y="1524000"/>
            <a:ext cx="8229600" cy="4724400"/>
          </a:xfrm>
        </p:spPr>
        <p:txBody>
          <a:bodyPr>
            <a:normAutofit/>
          </a:bodyPr>
          <a:lstStyle/>
          <a:p>
            <a:pPr eaLnBrk="1" hangingPunct="1"/>
            <a:r>
              <a:rPr lang="en-US" altLang="en-US" sz="2800" dirty="0"/>
              <a:t>Chemical hazards fall into 4 main categories</a:t>
            </a:r>
          </a:p>
          <a:p>
            <a:pPr lvl="1" eaLnBrk="1" hangingPunct="1"/>
            <a:r>
              <a:rPr lang="en-US" altLang="en-US" sz="2800" dirty="0"/>
              <a:t>Flammables = </a:t>
            </a:r>
            <a:r>
              <a:rPr lang="en-US" altLang="en-US" sz="2600" dirty="0"/>
              <a:t>Combustible, Flammable, Explosive</a:t>
            </a:r>
          </a:p>
          <a:p>
            <a:pPr lvl="1" eaLnBrk="1" hangingPunct="1"/>
            <a:r>
              <a:rPr lang="en-US" altLang="en-US" sz="2800" dirty="0"/>
              <a:t>Corrosives = </a:t>
            </a:r>
            <a:r>
              <a:rPr lang="en-US" altLang="en-US" sz="2600" dirty="0"/>
              <a:t>Acids, bases, contact hazards</a:t>
            </a:r>
          </a:p>
          <a:p>
            <a:pPr lvl="1" eaLnBrk="1" hangingPunct="1"/>
            <a:r>
              <a:rPr lang="en-US" altLang="en-US" sz="2800" dirty="0"/>
              <a:t>Reactive chemicals = </a:t>
            </a:r>
            <a:r>
              <a:rPr lang="en-US" altLang="en-US" sz="2600" dirty="0"/>
              <a:t>Oxidizers, Reducing agents</a:t>
            </a:r>
          </a:p>
          <a:p>
            <a:pPr lvl="1" eaLnBrk="1" hangingPunct="1"/>
            <a:r>
              <a:rPr lang="en-US" altLang="en-US" sz="2800" dirty="0"/>
              <a:t>Health hazards = </a:t>
            </a:r>
            <a:r>
              <a:rPr lang="en-US" altLang="en-US" sz="2600" dirty="0"/>
              <a:t>Irritants, Toxins, Sensitizers, Carcinogens</a:t>
            </a:r>
          </a:p>
        </p:txBody>
      </p:sp>
      <p:sp>
        <p:nvSpPr>
          <p:cNvPr id="47108" name="Slide Number Placeholder 5">
            <a:extLst>
              <a:ext uri="{FF2B5EF4-FFF2-40B4-BE49-F238E27FC236}">
                <a16:creationId xmlns:a16="http://schemas.microsoft.com/office/drawing/2014/main" id="{AE205E2C-9EE3-48ED-BD2B-0B5C01B639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C38493D-21CC-4DA7-83C5-3A62B71B3682}" type="slidenum">
              <a:rPr lang="en-US" altLang="en-US" sz="1000"/>
              <a:pPr>
                <a:spcBef>
                  <a:spcPct val="0"/>
                </a:spcBef>
                <a:buClrTx/>
                <a:buSzTx/>
                <a:buFontTx/>
                <a:buNone/>
              </a:pPr>
              <a:t>19</a:t>
            </a:fld>
            <a:endParaRPr lang="en-US" altLang="en-US" sz="1000"/>
          </a:p>
        </p:txBody>
      </p:sp>
      <p:pic>
        <p:nvPicPr>
          <p:cNvPr id="1026" name="Picture 2" descr="https://www.osha.gov/sites/default/files/image2.jpg">
            <a:extLst>
              <a:ext uri="{FF2B5EF4-FFF2-40B4-BE49-F238E27FC236}">
                <a16:creationId xmlns:a16="http://schemas.microsoft.com/office/drawing/2014/main" id="{43B1001A-E5D4-41C7-B6BE-14F54EFA7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489244"/>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osha.gov/sites/default/files/image5.jpg">
            <a:extLst>
              <a:ext uri="{FF2B5EF4-FFF2-40B4-BE49-F238E27FC236}">
                <a16:creationId xmlns:a16="http://schemas.microsoft.com/office/drawing/2014/main" id="{73F95E32-4CF7-4B33-B8D8-22BEE4FAAD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5489244"/>
            <a:ext cx="816637" cy="8166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osha.gov/sites/default/files/image4.jpg">
            <a:extLst>
              <a:ext uri="{FF2B5EF4-FFF2-40B4-BE49-F238E27FC236}">
                <a16:creationId xmlns:a16="http://schemas.microsoft.com/office/drawing/2014/main" id="{8C295F9E-515E-4C65-8F76-61C2C415FE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5935" y="5388639"/>
            <a:ext cx="917243" cy="91724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osha.gov/sites/default/files/image1.jpg">
            <a:extLst>
              <a:ext uri="{FF2B5EF4-FFF2-40B4-BE49-F238E27FC236}">
                <a16:creationId xmlns:a16="http://schemas.microsoft.com/office/drawing/2014/main" id="{410FC0E7-0814-4FC9-BE60-8D33590505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3696" y="5410200"/>
            <a:ext cx="917244" cy="91724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www.osha.gov/sites/default/files/image7.jpg">
            <a:extLst>
              <a:ext uri="{FF2B5EF4-FFF2-40B4-BE49-F238E27FC236}">
                <a16:creationId xmlns:a16="http://schemas.microsoft.com/office/drawing/2014/main" id="{B8B336A6-0CB8-4185-B986-C8582C5893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9732" y="5388638"/>
            <a:ext cx="917243" cy="9172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8F1113E-1F98-493A-B939-101806FF83FD}"/>
              </a:ext>
            </a:extLst>
          </p:cNvPr>
          <p:cNvSpPr>
            <a:spLocks noGrp="1" noChangeArrowheads="1"/>
          </p:cNvSpPr>
          <p:nvPr>
            <p:ph type="title"/>
          </p:nvPr>
        </p:nvSpPr>
        <p:spPr/>
        <p:txBody>
          <a:bodyPr/>
          <a:lstStyle/>
          <a:p>
            <a:pPr eaLnBrk="1" hangingPunct="1"/>
            <a:r>
              <a:rPr lang="en-US" altLang="en-US" dirty="0"/>
              <a:t>Overview</a:t>
            </a:r>
          </a:p>
        </p:txBody>
      </p:sp>
      <p:sp>
        <p:nvSpPr>
          <p:cNvPr id="4099" name="Rectangle 3">
            <a:extLst>
              <a:ext uri="{FF2B5EF4-FFF2-40B4-BE49-F238E27FC236}">
                <a16:creationId xmlns:a16="http://schemas.microsoft.com/office/drawing/2014/main" id="{8501FF67-8EDA-4531-9A09-F9EBEB834400}"/>
              </a:ext>
            </a:extLst>
          </p:cNvPr>
          <p:cNvSpPr>
            <a:spLocks noGrp="1" noChangeArrowheads="1"/>
          </p:cNvSpPr>
          <p:nvPr>
            <p:ph idx="1"/>
          </p:nvPr>
        </p:nvSpPr>
        <p:spPr>
          <a:xfrm>
            <a:off x="457200" y="1719263"/>
            <a:ext cx="8229600" cy="4681537"/>
          </a:xfrm>
        </p:spPr>
        <p:txBody>
          <a:bodyPr>
            <a:normAutofit lnSpcReduction="10000"/>
          </a:bodyPr>
          <a:lstStyle/>
          <a:p>
            <a:pPr eaLnBrk="1" hangingPunct="1">
              <a:lnSpc>
                <a:spcPct val="90000"/>
              </a:lnSpc>
            </a:pPr>
            <a:r>
              <a:rPr lang="en-US" altLang="en-US" sz="2600"/>
              <a:t>Employee information and training</a:t>
            </a:r>
          </a:p>
          <a:p>
            <a:pPr eaLnBrk="1" hangingPunct="1">
              <a:lnSpc>
                <a:spcPct val="90000"/>
              </a:lnSpc>
            </a:pPr>
            <a:r>
              <a:rPr lang="en-US" altLang="en-US" sz="2600"/>
              <a:t>General lab rules</a:t>
            </a:r>
          </a:p>
          <a:p>
            <a:pPr eaLnBrk="1" hangingPunct="1">
              <a:lnSpc>
                <a:spcPct val="90000"/>
              </a:lnSpc>
            </a:pPr>
            <a:r>
              <a:rPr lang="en-US" altLang="en-US" sz="2600"/>
              <a:t>Personal hygiene</a:t>
            </a:r>
          </a:p>
          <a:p>
            <a:pPr eaLnBrk="1" hangingPunct="1">
              <a:lnSpc>
                <a:spcPct val="90000"/>
              </a:lnSpc>
            </a:pPr>
            <a:r>
              <a:rPr lang="en-US" altLang="en-US" sz="2600"/>
              <a:t>Housekeeping</a:t>
            </a:r>
          </a:p>
          <a:p>
            <a:pPr eaLnBrk="1" hangingPunct="1">
              <a:lnSpc>
                <a:spcPct val="90000"/>
              </a:lnSpc>
            </a:pPr>
            <a:r>
              <a:rPr lang="en-US" altLang="en-US" sz="2600"/>
              <a:t>Protective clothing and equipment</a:t>
            </a:r>
          </a:p>
          <a:p>
            <a:pPr eaLnBrk="1" hangingPunct="1">
              <a:lnSpc>
                <a:spcPct val="90000"/>
              </a:lnSpc>
            </a:pPr>
            <a:r>
              <a:rPr lang="en-US" altLang="en-US" sz="2600"/>
              <a:t>Chemical hazards</a:t>
            </a:r>
          </a:p>
          <a:p>
            <a:pPr eaLnBrk="1" hangingPunct="1">
              <a:lnSpc>
                <a:spcPct val="90000"/>
              </a:lnSpc>
            </a:pPr>
            <a:r>
              <a:rPr lang="en-US" altLang="en-US" sz="2600"/>
              <a:t>Physical hazards</a:t>
            </a:r>
          </a:p>
          <a:p>
            <a:pPr eaLnBrk="1" hangingPunct="1">
              <a:lnSpc>
                <a:spcPct val="90000"/>
              </a:lnSpc>
            </a:pPr>
            <a:r>
              <a:rPr lang="en-US" altLang="en-US" sz="2600"/>
              <a:t>Ventilation</a:t>
            </a:r>
          </a:p>
          <a:p>
            <a:pPr eaLnBrk="1" hangingPunct="1">
              <a:lnSpc>
                <a:spcPct val="90000"/>
              </a:lnSpc>
            </a:pPr>
            <a:r>
              <a:rPr lang="en-US" altLang="en-US" sz="2600"/>
              <a:t>Emergency response</a:t>
            </a:r>
          </a:p>
          <a:p>
            <a:pPr eaLnBrk="1" hangingPunct="1">
              <a:lnSpc>
                <a:spcPct val="90000"/>
              </a:lnSpc>
            </a:pPr>
            <a:r>
              <a:rPr lang="en-US" altLang="en-US" sz="2600"/>
              <a:t>Exposure monitoring</a:t>
            </a:r>
          </a:p>
        </p:txBody>
      </p:sp>
      <p:sp>
        <p:nvSpPr>
          <p:cNvPr id="4100" name="Slide Number Placeholder 5">
            <a:extLst>
              <a:ext uri="{FF2B5EF4-FFF2-40B4-BE49-F238E27FC236}">
                <a16:creationId xmlns:a16="http://schemas.microsoft.com/office/drawing/2014/main" id="{CA9AAB8A-8964-4180-9DBB-CA8E0F847D3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C5934F-096B-49CE-A600-20EC24A21552}" type="slidenum">
              <a:rPr lang="en-US" altLang="en-US" sz="1000"/>
              <a:pPr>
                <a:spcBef>
                  <a:spcPct val="0"/>
                </a:spcBef>
                <a:buClrTx/>
                <a:buSzTx/>
                <a:buFontTx/>
                <a:buNone/>
              </a:pPr>
              <a:t>2</a:t>
            </a:fld>
            <a:endParaRPr lang="en-US" altLang="en-US" sz="1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F745AF7-2DF3-494F-9DBA-E717D460A398}"/>
              </a:ext>
            </a:extLst>
          </p:cNvPr>
          <p:cNvSpPr>
            <a:spLocks noGrp="1" noChangeArrowheads="1"/>
          </p:cNvSpPr>
          <p:nvPr>
            <p:ph type="title"/>
          </p:nvPr>
        </p:nvSpPr>
        <p:spPr/>
        <p:txBody>
          <a:bodyPr/>
          <a:lstStyle/>
          <a:p>
            <a:pPr eaLnBrk="1" hangingPunct="1"/>
            <a:r>
              <a:rPr lang="en-US" altLang="en-US"/>
              <a:t>Chemical hazards</a:t>
            </a:r>
          </a:p>
        </p:txBody>
      </p:sp>
      <p:sp>
        <p:nvSpPr>
          <p:cNvPr id="23555" name="Rectangle 3">
            <a:extLst>
              <a:ext uri="{FF2B5EF4-FFF2-40B4-BE49-F238E27FC236}">
                <a16:creationId xmlns:a16="http://schemas.microsoft.com/office/drawing/2014/main" id="{02283064-8BFC-4CBC-B1D3-D83F990AC489}"/>
              </a:ext>
            </a:extLst>
          </p:cNvPr>
          <p:cNvSpPr>
            <a:spLocks noGrp="1" noChangeArrowheads="1"/>
          </p:cNvSpPr>
          <p:nvPr>
            <p:ph idx="1"/>
          </p:nvPr>
        </p:nvSpPr>
        <p:spPr>
          <a:xfrm>
            <a:off x="457200" y="1371600"/>
            <a:ext cx="7391400" cy="4495800"/>
          </a:xfrm>
        </p:spPr>
        <p:txBody>
          <a:bodyPr>
            <a:normAutofit/>
          </a:bodyPr>
          <a:lstStyle/>
          <a:p>
            <a:pPr eaLnBrk="1" hangingPunct="1">
              <a:defRPr/>
            </a:pPr>
            <a:r>
              <a:rPr lang="en-US" sz="2000" dirty="0"/>
              <a:t>Some chemicals are not generally regarded as hazardous under normal conditions of use</a:t>
            </a:r>
          </a:p>
          <a:p>
            <a:pPr lvl="1" eaLnBrk="1" hangingPunct="1">
              <a:defRPr/>
            </a:pPr>
            <a:r>
              <a:rPr lang="en-US" sz="2000" dirty="0"/>
              <a:t>These include chemicals like sodium chloride, potassium phosphate, sucrose, Tris buffer, glycerol, etc.</a:t>
            </a:r>
          </a:p>
          <a:p>
            <a:pPr lvl="1" eaLnBrk="1" hangingPunct="1">
              <a:defRPr/>
            </a:pPr>
            <a:r>
              <a:rPr lang="en-US" sz="2000" dirty="0"/>
              <a:t>These chemicals are usually color-coded </a:t>
            </a:r>
            <a:r>
              <a:rPr lang="en-US" sz="2000" dirty="0">
                <a:solidFill>
                  <a:srgbClr val="009900"/>
                </a:solidFill>
              </a:rPr>
              <a:t>green</a:t>
            </a:r>
            <a:r>
              <a:rPr lang="en-US" sz="2000" dirty="0"/>
              <a:t>, </a:t>
            </a:r>
            <a:r>
              <a:rPr lang="en-US" sz="2000" dirty="0">
                <a:solidFill>
                  <a:srgbClr val="FF6600"/>
                </a:solidFill>
              </a:rPr>
              <a:t>orange</a:t>
            </a:r>
            <a:r>
              <a:rPr lang="en-US" sz="2000" dirty="0"/>
              <a:t>, or </a:t>
            </a:r>
            <a:r>
              <a:rPr lang="en-US" sz="2000" dirty="0">
                <a:solidFill>
                  <a:schemeClr val="tx1">
                    <a:lumMod val="65000"/>
                  </a:schemeClr>
                </a:solidFill>
              </a:rPr>
              <a:t>gray</a:t>
            </a:r>
            <a:r>
              <a:rPr lang="en-US" sz="2000" dirty="0"/>
              <a:t>.</a:t>
            </a:r>
          </a:p>
          <a:p>
            <a:pPr lvl="1" eaLnBrk="1" hangingPunct="1">
              <a:defRPr/>
            </a:pPr>
            <a:r>
              <a:rPr lang="en-US" sz="2000" dirty="0"/>
              <a:t>These chemicals have a NFPA hazard class rating of </a:t>
            </a:r>
            <a:r>
              <a:rPr lang="en-US" sz="2000" u="sng" dirty="0"/>
              <a:t>2 or less</a:t>
            </a:r>
            <a:r>
              <a:rPr lang="en-US" sz="2000" dirty="0"/>
              <a:t> in any category (health [includes corrosivity], flammability, reactivity, other [water reactive, oxidizer, etc.])</a:t>
            </a:r>
          </a:p>
        </p:txBody>
      </p:sp>
      <p:sp>
        <p:nvSpPr>
          <p:cNvPr id="49156" name="Slide Number Placeholder 5">
            <a:extLst>
              <a:ext uri="{FF2B5EF4-FFF2-40B4-BE49-F238E27FC236}">
                <a16:creationId xmlns:a16="http://schemas.microsoft.com/office/drawing/2014/main" id="{46532FB8-DED9-4E0D-ACEF-867CB81ABB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1A0E2D4-6E3F-4715-8D63-12270EC021A2}" type="slidenum">
              <a:rPr lang="en-US" altLang="en-US" sz="1000"/>
              <a:pPr>
                <a:spcBef>
                  <a:spcPct val="0"/>
                </a:spcBef>
                <a:buClrTx/>
                <a:buSzTx/>
                <a:buFontTx/>
                <a:buNone/>
              </a:pPr>
              <a:t>20</a:t>
            </a:fld>
            <a:endParaRPr lang="en-US" altLang="en-US" sz="1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osha.gov/sites/default/files/image3.jpg">
            <a:extLst>
              <a:ext uri="{FF2B5EF4-FFF2-40B4-BE49-F238E27FC236}">
                <a16:creationId xmlns:a16="http://schemas.microsoft.com/office/drawing/2014/main" id="{79D7FB82-A8AF-47DB-8418-C9FF17AB3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645000" y="4665324"/>
            <a:ext cx="1365400" cy="1365400"/>
          </a:xfrm>
          <a:prstGeom prst="rect">
            <a:avLst/>
          </a:prstGeom>
          <a:noFill/>
          <a:extLst>
            <a:ext uri="{909E8E84-426E-40DD-AFC4-6F175D3DCCD1}">
              <a14:hiddenFill xmlns:a14="http://schemas.microsoft.com/office/drawing/2010/main">
                <a:solidFill>
                  <a:srgbClr val="FFFFFF"/>
                </a:solidFill>
              </a14:hiddenFill>
            </a:ext>
          </a:extLst>
        </p:spPr>
      </p:pic>
      <p:sp>
        <p:nvSpPr>
          <p:cNvPr id="53250" name="Rectangle 2">
            <a:extLst>
              <a:ext uri="{FF2B5EF4-FFF2-40B4-BE49-F238E27FC236}">
                <a16:creationId xmlns:a16="http://schemas.microsoft.com/office/drawing/2014/main" id="{1DBDDFA7-A5C9-4012-931A-4B746CECB778}"/>
              </a:ext>
            </a:extLst>
          </p:cNvPr>
          <p:cNvSpPr>
            <a:spLocks noGrp="1" noChangeArrowheads="1"/>
          </p:cNvSpPr>
          <p:nvPr>
            <p:ph type="title"/>
          </p:nvPr>
        </p:nvSpPr>
        <p:spPr>
          <a:xfrm>
            <a:off x="381000" y="381000"/>
            <a:ext cx="7543800" cy="792162"/>
          </a:xfrm>
        </p:spPr>
        <p:txBody>
          <a:bodyPr/>
          <a:lstStyle/>
          <a:p>
            <a:pPr eaLnBrk="1" hangingPunct="1"/>
            <a:r>
              <a:rPr lang="en-US" altLang="en-US" dirty="0"/>
              <a:t>Chemical hazards: Flammables</a:t>
            </a:r>
          </a:p>
        </p:txBody>
      </p:sp>
      <p:sp>
        <p:nvSpPr>
          <p:cNvPr id="23555" name="Rectangle 3">
            <a:extLst>
              <a:ext uri="{FF2B5EF4-FFF2-40B4-BE49-F238E27FC236}">
                <a16:creationId xmlns:a16="http://schemas.microsoft.com/office/drawing/2014/main" id="{930AFDFF-3CFD-4E3A-9FD3-6832DA18982B}"/>
              </a:ext>
            </a:extLst>
          </p:cNvPr>
          <p:cNvSpPr>
            <a:spLocks noGrp="1" noChangeArrowheads="1"/>
          </p:cNvSpPr>
          <p:nvPr>
            <p:ph idx="1"/>
          </p:nvPr>
        </p:nvSpPr>
        <p:spPr>
          <a:xfrm>
            <a:off x="457200" y="1592688"/>
            <a:ext cx="6781800" cy="2133600"/>
          </a:xfrm>
        </p:spPr>
        <p:txBody>
          <a:bodyPr>
            <a:noAutofit/>
          </a:bodyPr>
          <a:lstStyle/>
          <a:p>
            <a:pPr>
              <a:defRPr/>
            </a:pPr>
            <a:r>
              <a:rPr lang="en-US" sz="2000" dirty="0"/>
              <a:t>Flammables have flash point of </a:t>
            </a:r>
            <a:r>
              <a:rPr lang="en-US" altLang="en-US" sz="2000" dirty="0"/>
              <a:t>&lt;73 °F</a:t>
            </a:r>
          </a:p>
          <a:p>
            <a:pPr>
              <a:defRPr/>
            </a:pPr>
            <a:r>
              <a:rPr lang="en-US" sz="2000" dirty="0"/>
              <a:t>Combustibles have flash point of </a:t>
            </a:r>
            <a:r>
              <a:rPr lang="en-US" altLang="en-US" sz="2000" dirty="0"/>
              <a:t>73-140 °F</a:t>
            </a:r>
            <a:endParaRPr lang="en-US" sz="2000" dirty="0"/>
          </a:p>
          <a:p>
            <a:pPr eaLnBrk="1" hangingPunct="1">
              <a:defRPr/>
            </a:pPr>
            <a:r>
              <a:rPr lang="en-US" sz="2000" dirty="0"/>
              <a:t>Storage and labeling</a:t>
            </a:r>
          </a:p>
          <a:p>
            <a:pPr lvl="1" eaLnBrk="1" hangingPunct="1">
              <a:defRPr/>
            </a:pPr>
            <a:r>
              <a:rPr lang="en-US" sz="2000" dirty="0"/>
              <a:t>Flammables are color-coded </a:t>
            </a:r>
            <a:r>
              <a:rPr lang="en-US" sz="2000" dirty="0">
                <a:solidFill>
                  <a:srgbClr val="FF0000"/>
                </a:solidFill>
                <a:effectLst>
                  <a:outerShdw blurRad="38100" dist="38100" dir="2700000" algn="tl">
                    <a:srgbClr val="000000">
                      <a:alpha val="43137"/>
                    </a:srgbClr>
                  </a:outerShdw>
                </a:effectLst>
              </a:rPr>
              <a:t>red</a:t>
            </a:r>
          </a:p>
          <a:p>
            <a:pPr lvl="2" eaLnBrk="1" hangingPunct="1">
              <a:defRPr/>
            </a:pPr>
            <a:r>
              <a:rPr lang="en-US" sz="2000" dirty="0"/>
              <a:t>DOT hazard class 3</a:t>
            </a:r>
          </a:p>
          <a:p>
            <a:pPr lvl="1" eaLnBrk="1" hangingPunct="1">
              <a:defRPr/>
            </a:pPr>
            <a:r>
              <a:rPr lang="en-US" sz="2000" dirty="0"/>
              <a:t>Must be stored in a flammable cabinet, away from sources of heat and/or ignition (sparks)</a:t>
            </a:r>
          </a:p>
        </p:txBody>
      </p:sp>
      <p:sp>
        <p:nvSpPr>
          <p:cNvPr id="53252" name="Slide Number Placeholder 9">
            <a:extLst>
              <a:ext uri="{FF2B5EF4-FFF2-40B4-BE49-F238E27FC236}">
                <a16:creationId xmlns:a16="http://schemas.microsoft.com/office/drawing/2014/main" id="{F0460551-3405-4610-8CA8-CE1AE97424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614EE70-394F-49EC-9FE4-76124EB40EFA}" type="slidenum">
              <a:rPr lang="en-US" altLang="en-US" sz="1000"/>
              <a:pPr>
                <a:spcBef>
                  <a:spcPct val="0"/>
                </a:spcBef>
                <a:buClrTx/>
                <a:buSzTx/>
                <a:buFontTx/>
                <a:buNone/>
              </a:pPr>
              <a:t>21</a:t>
            </a:fld>
            <a:endParaRPr lang="en-US" altLang="en-US" sz="1000"/>
          </a:p>
        </p:txBody>
      </p:sp>
      <p:sp>
        <p:nvSpPr>
          <p:cNvPr id="53253" name="Rectangle 5">
            <a:extLst>
              <a:ext uri="{FF2B5EF4-FFF2-40B4-BE49-F238E27FC236}">
                <a16:creationId xmlns:a16="http://schemas.microsoft.com/office/drawing/2014/main" id="{F4057684-76F6-4352-ABDC-D07DA50E5653}"/>
              </a:ext>
            </a:extLst>
          </p:cNvPr>
          <p:cNvSpPr>
            <a:spLocks noChangeArrowheads="1"/>
          </p:cNvSpPr>
          <p:nvPr/>
        </p:nvSpPr>
        <p:spPr bwMode="auto">
          <a:xfrm>
            <a:off x="228600" y="3810000"/>
            <a:ext cx="8305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pPr>
            <a:endParaRPr lang="en-US" altLang="en-US" sz="2200"/>
          </a:p>
        </p:txBody>
      </p:sp>
      <p:grpSp>
        <p:nvGrpSpPr>
          <p:cNvPr id="53254" name="Group 2">
            <a:extLst>
              <a:ext uri="{FF2B5EF4-FFF2-40B4-BE49-F238E27FC236}">
                <a16:creationId xmlns:a16="http://schemas.microsoft.com/office/drawing/2014/main" id="{38012F73-58D5-4308-9405-BEA705B011A0}"/>
              </a:ext>
            </a:extLst>
          </p:cNvPr>
          <p:cNvGrpSpPr>
            <a:grpSpLocks/>
          </p:cNvGrpSpPr>
          <p:nvPr/>
        </p:nvGrpSpPr>
        <p:grpSpPr bwMode="auto">
          <a:xfrm>
            <a:off x="2362200" y="4655475"/>
            <a:ext cx="3857625" cy="1568450"/>
            <a:chOff x="5183181" y="4191000"/>
            <a:chExt cx="3857919" cy="1569660"/>
          </a:xfrm>
        </p:grpSpPr>
        <p:pic>
          <p:nvPicPr>
            <p:cNvPr id="23562" name="Picture 10" descr="C:\Users\apkrumhardt\Desktop\Sign Images\GHS_Flammable.jpg">
              <a:extLst>
                <a:ext uri="{FF2B5EF4-FFF2-40B4-BE49-F238E27FC236}">
                  <a16:creationId xmlns:a16="http://schemas.microsoft.com/office/drawing/2014/main" id="{C25B22A2-1636-488B-9A36-DB1AD5725ED1}"/>
                </a:ext>
              </a:extLst>
            </p:cNvPr>
            <p:cNvPicPr>
              <a:picLocks noChangeAspect="1" noChangeArrowheads="1"/>
            </p:cNvPicPr>
            <p:nvPr/>
          </p:nvPicPr>
          <p:blipFill rotWithShape="1">
            <a:blip r:embed="rId4" cstate="print"/>
            <a:srcRect/>
            <a:stretch/>
          </p:blipFill>
          <p:spPr bwMode="auto">
            <a:xfrm>
              <a:off x="5183181" y="4293078"/>
              <a:ext cx="1365504" cy="1365504"/>
            </a:xfrm>
            <a:prstGeom prst="diamond">
              <a:avLst/>
            </a:prstGeom>
            <a:noFill/>
          </p:spPr>
        </p:pic>
        <p:sp>
          <p:nvSpPr>
            <p:cNvPr id="53256" name="Rectangle 1">
              <a:extLst>
                <a:ext uri="{FF2B5EF4-FFF2-40B4-BE49-F238E27FC236}">
                  <a16:creationId xmlns:a16="http://schemas.microsoft.com/office/drawing/2014/main" id="{EE5BCB17-F291-4122-998B-1FF70910F12B}"/>
                </a:ext>
              </a:extLst>
            </p:cNvPr>
            <p:cNvSpPr>
              <a:spLocks noChangeArrowheads="1"/>
            </p:cNvSpPr>
            <p:nvPr/>
          </p:nvSpPr>
          <p:spPr bwMode="auto">
            <a:xfrm>
              <a:off x="6548685" y="4191000"/>
              <a:ext cx="249241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t>Flammables</a:t>
              </a:r>
            </a:p>
            <a:p>
              <a:pPr eaLnBrk="1" hangingPunct="1">
                <a:spcBef>
                  <a:spcPct val="0"/>
                </a:spcBef>
                <a:buClrTx/>
                <a:buSzTx/>
                <a:buFontTx/>
                <a:buNone/>
              </a:pPr>
              <a:r>
                <a:rPr lang="en-US" altLang="en-US" sz="1600" dirty="0"/>
                <a:t>Self </a:t>
              </a:r>
              <a:r>
                <a:rPr lang="en-US" altLang="en-US" sz="1600" dirty="0" err="1"/>
                <a:t>Reactives</a:t>
              </a:r>
              <a:endParaRPr lang="en-US" altLang="en-US" sz="1600" dirty="0"/>
            </a:p>
            <a:p>
              <a:pPr eaLnBrk="1" hangingPunct="1">
                <a:spcBef>
                  <a:spcPct val="0"/>
                </a:spcBef>
                <a:buClrTx/>
                <a:buSzTx/>
                <a:buFontTx/>
                <a:buNone/>
              </a:pPr>
              <a:r>
                <a:rPr lang="en-US" altLang="en-US" sz="1600" dirty="0" err="1"/>
                <a:t>Pyrophorics</a:t>
              </a:r>
              <a:endParaRPr lang="en-US" altLang="en-US" sz="1600" dirty="0"/>
            </a:p>
            <a:p>
              <a:pPr eaLnBrk="1" hangingPunct="1">
                <a:spcBef>
                  <a:spcPct val="0"/>
                </a:spcBef>
                <a:buClrTx/>
                <a:buSzTx/>
                <a:buFontTx/>
                <a:buNone/>
              </a:pPr>
              <a:r>
                <a:rPr lang="en-US" altLang="en-US" sz="1600" dirty="0"/>
                <a:t>Self-Heating</a:t>
              </a:r>
            </a:p>
            <a:p>
              <a:pPr eaLnBrk="1" hangingPunct="1">
                <a:spcBef>
                  <a:spcPct val="0"/>
                </a:spcBef>
                <a:buClrTx/>
                <a:buSzTx/>
                <a:buFontTx/>
                <a:buNone/>
              </a:pPr>
              <a:r>
                <a:rPr lang="en-US" altLang="en-US" sz="1600" dirty="0"/>
                <a:t>Emits Flammable Gas</a:t>
              </a:r>
            </a:p>
            <a:p>
              <a:pPr eaLnBrk="1" hangingPunct="1">
                <a:spcBef>
                  <a:spcPct val="0"/>
                </a:spcBef>
                <a:buClrTx/>
                <a:buSzTx/>
                <a:buFontTx/>
                <a:buNone/>
              </a:pPr>
              <a:r>
                <a:rPr lang="en-US" altLang="en-US" sz="1600" dirty="0"/>
                <a:t>Organic Peroxides</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B6C819FC-3650-46C2-A7AE-06DA13435653}"/>
              </a:ext>
            </a:extLst>
          </p:cNvPr>
          <p:cNvSpPr>
            <a:spLocks noGrp="1"/>
          </p:cNvSpPr>
          <p:nvPr>
            <p:ph type="title"/>
          </p:nvPr>
        </p:nvSpPr>
        <p:spPr/>
        <p:txBody>
          <a:bodyPr/>
          <a:lstStyle/>
          <a:p>
            <a:r>
              <a:rPr lang="en-US" altLang="en-US" dirty="0"/>
              <a:t>Flammables (cont.)</a:t>
            </a:r>
          </a:p>
        </p:txBody>
      </p:sp>
      <p:sp>
        <p:nvSpPr>
          <p:cNvPr id="55299" name="Content Placeholder 2">
            <a:extLst>
              <a:ext uri="{FF2B5EF4-FFF2-40B4-BE49-F238E27FC236}">
                <a16:creationId xmlns:a16="http://schemas.microsoft.com/office/drawing/2014/main" id="{4096EBCD-0040-46A3-8CAB-9DF89D549A08}"/>
              </a:ext>
            </a:extLst>
          </p:cNvPr>
          <p:cNvSpPr>
            <a:spLocks noGrp="1"/>
          </p:cNvSpPr>
          <p:nvPr>
            <p:ph idx="1"/>
          </p:nvPr>
        </p:nvSpPr>
        <p:spPr>
          <a:xfrm>
            <a:off x="381000" y="1453488"/>
            <a:ext cx="8229600" cy="4953000"/>
          </a:xfrm>
        </p:spPr>
        <p:txBody>
          <a:bodyPr>
            <a:noAutofit/>
          </a:bodyPr>
          <a:lstStyle/>
          <a:p>
            <a:pPr>
              <a:lnSpc>
                <a:spcPct val="80000"/>
              </a:lnSpc>
            </a:pPr>
            <a:r>
              <a:rPr lang="en-US" altLang="en-US" sz="2000" dirty="0"/>
              <a:t>Handling</a:t>
            </a:r>
          </a:p>
          <a:p>
            <a:pPr lvl="1"/>
            <a:r>
              <a:rPr lang="en-US" altLang="en-US" sz="2000" dirty="0"/>
              <a:t>Never use an open flame to heat flammable materials.</a:t>
            </a:r>
          </a:p>
          <a:p>
            <a:pPr lvl="2"/>
            <a:r>
              <a:rPr lang="en-US" altLang="en-US" sz="2000" dirty="0"/>
              <a:t>Use hot water bath, oil bath, heating mantle, etc.</a:t>
            </a:r>
          </a:p>
          <a:p>
            <a:pPr lvl="1"/>
            <a:r>
              <a:rPr lang="en-US" altLang="en-US" sz="2000" dirty="0"/>
              <a:t>Transfer from 5 gallon containers to smaller containers in a fume hood or approved flammable liquid storage room.</a:t>
            </a:r>
          </a:p>
          <a:p>
            <a:pPr lvl="1"/>
            <a:r>
              <a:rPr lang="en-US" altLang="en-US" sz="2000" dirty="0"/>
              <a:t>Handle only in areas free of ignition sources.</a:t>
            </a:r>
          </a:p>
          <a:p>
            <a:pPr lvl="1"/>
            <a:r>
              <a:rPr lang="en-US" altLang="en-US" sz="2000" dirty="0"/>
              <a:t>Handle only in areas with good ventilation</a:t>
            </a:r>
          </a:p>
          <a:p>
            <a:r>
              <a:rPr lang="en-US" altLang="en-US" sz="2000" dirty="0"/>
              <a:t>Storage of Flammables</a:t>
            </a:r>
          </a:p>
          <a:p>
            <a:pPr lvl="1"/>
            <a:r>
              <a:rPr lang="en-US" altLang="en-US" sz="2000" dirty="0"/>
              <a:t>Store bottles away from heat sources, out of direct sunlight, away from chemical oxidizers. Use Flammable Cabinets when possible</a:t>
            </a:r>
          </a:p>
          <a:p>
            <a:pPr lvl="1"/>
            <a:r>
              <a:rPr lang="en-US" altLang="en-US" sz="2000" dirty="0"/>
              <a:t>There are limits for storage of flammable and combustible liquids. Check with your safety coordinator or EHSRM</a:t>
            </a:r>
          </a:p>
        </p:txBody>
      </p:sp>
      <p:sp>
        <p:nvSpPr>
          <p:cNvPr id="55300" name="Slide Number Placeholder 3">
            <a:extLst>
              <a:ext uri="{FF2B5EF4-FFF2-40B4-BE49-F238E27FC236}">
                <a16:creationId xmlns:a16="http://schemas.microsoft.com/office/drawing/2014/main" id="{5B8AF72C-4DFF-4905-BCEE-948B1614D7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AA1BDDD-B59C-42D6-8002-9AA614867C23}" type="slidenum">
              <a:rPr lang="en-US" altLang="en-US" sz="1000"/>
              <a:pPr>
                <a:spcBef>
                  <a:spcPct val="0"/>
                </a:spcBef>
                <a:buClrTx/>
                <a:buSzTx/>
                <a:buFontTx/>
                <a:buNone/>
              </a:pPr>
              <a:t>22</a:t>
            </a:fld>
            <a:endParaRPr lang="en-US" altLang="en-US" sz="1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6D4002D-E7D1-49BA-904F-45F39E0EEDB1}"/>
              </a:ext>
            </a:extLst>
          </p:cNvPr>
          <p:cNvSpPr>
            <a:spLocks noGrp="1" noChangeArrowheads="1"/>
          </p:cNvSpPr>
          <p:nvPr>
            <p:ph type="title"/>
          </p:nvPr>
        </p:nvSpPr>
        <p:spPr/>
        <p:txBody>
          <a:bodyPr/>
          <a:lstStyle/>
          <a:p>
            <a:pPr eaLnBrk="1" hangingPunct="1"/>
            <a:r>
              <a:rPr lang="en-US" altLang="en-US" dirty="0"/>
              <a:t>Chemical hazards: corrosives</a:t>
            </a:r>
          </a:p>
        </p:txBody>
      </p:sp>
      <p:sp>
        <p:nvSpPr>
          <p:cNvPr id="56323" name="Rectangle 3">
            <a:extLst>
              <a:ext uri="{FF2B5EF4-FFF2-40B4-BE49-F238E27FC236}">
                <a16:creationId xmlns:a16="http://schemas.microsoft.com/office/drawing/2014/main" id="{54D34A09-18C1-4BFB-9F3A-8E633ACDE60D}"/>
              </a:ext>
            </a:extLst>
          </p:cNvPr>
          <p:cNvSpPr>
            <a:spLocks noGrp="1" noChangeArrowheads="1"/>
          </p:cNvSpPr>
          <p:nvPr>
            <p:ph idx="1"/>
          </p:nvPr>
        </p:nvSpPr>
        <p:spPr>
          <a:xfrm>
            <a:off x="457200" y="1517265"/>
            <a:ext cx="8229600" cy="4953000"/>
          </a:xfrm>
        </p:spPr>
        <p:txBody>
          <a:bodyPr>
            <a:normAutofit/>
          </a:bodyPr>
          <a:lstStyle/>
          <a:p>
            <a:pPr eaLnBrk="1" hangingPunct="1">
              <a:lnSpc>
                <a:spcPct val="90000"/>
              </a:lnSpc>
            </a:pPr>
            <a:r>
              <a:rPr lang="en-US" altLang="en-US" sz="2000" dirty="0"/>
              <a:t>Definition:</a:t>
            </a:r>
          </a:p>
          <a:p>
            <a:pPr lvl="1" eaLnBrk="1" hangingPunct="1">
              <a:lnSpc>
                <a:spcPct val="90000"/>
              </a:lnSpc>
            </a:pPr>
            <a:r>
              <a:rPr lang="en-US" altLang="en-US" sz="2000" dirty="0"/>
              <a:t>Cause destruction of living tissues such as skin, eyes, lungs, and stomach.  Burn or irritate living tissues.</a:t>
            </a:r>
          </a:p>
          <a:p>
            <a:pPr lvl="1" eaLnBrk="1" hangingPunct="1">
              <a:lnSpc>
                <a:spcPct val="90000"/>
              </a:lnSpc>
            </a:pPr>
            <a:r>
              <a:rPr lang="en-US" altLang="en-US" sz="2000" dirty="0"/>
              <a:t>Cause rapid erosion and destruction of building materials or metals</a:t>
            </a:r>
          </a:p>
          <a:p>
            <a:pPr lvl="1" eaLnBrk="1" hangingPunct="1">
              <a:lnSpc>
                <a:spcPct val="90000"/>
              </a:lnSpc>
            </a:pPr>
            <a:r>
              <a:rPr lang="en-US" altLang="en-US" sz="2000" dirty="0"/>
              <a:t>DOT hazard class 8</a:t>
            </a:r>
          </a:p>
          <a:p>
            <a:pPr eaLnBrk="1" hangingPunct="1">
              <a:lnSpc>
                <a:spcPct val="90000"/>
              </a:lnSpc>
            </a:pPr>
            <a:r>
              <a:rPr lang="en-US" altLang="en-US" sz="2000" dirty="0"/>
              <a:t>Know the location and proper use of spill kits in your lab.</a:t>
            </a:r>
          </a:p>
          <a:p>
            <a:pPr lvl="1" eaLnBrk="1" hangingPunct="1">
              <a:lnSpc>
                <a:spcPct val="90000"/>
              </a:lnSpc>
            </a:pPr>
            <a:r>
              <a:rPr lang="en-US" altLang="en-US" sz="2000" dirty="0"/>
              <a:t>Never use combustible organic materials (such as paper, sawdust, or rags) to clean up spills.</a:t>
            </a:r>
          </a:p>
          <a:p>
            <a:pPr lvl="1" eaLnBrk="1" hangingPunct="1">
              <a:lnSpc>
                <a:spcPct val="90000"/>
              </a:lnSpc>
            </a:pPr>
            <a:r>
              <a:rPr lang="en-US" altLang="en-US" sz="2000" dirty="0"/>
              <a:t>Acids and bases require separate spill kits. Acids need sodium bicarbonate/calcium carbonate/etc. Bases use citric acid</a:t>
            </a:r>
          </a:p>
          <a:p>
            <a:pPr>
              <a:lnSpc>
                <a:spcPct val="90000"/>
              </a:lnSpc>
            </a:pPr>
            <a:r>
              <a:rPr lang="en-US" altLang="en-US" sz="2000" dirty="0"/>
              <a:t>Some acids require special handling and specialized training</a:t>
            </a:r>
          </a:p>
          <a:p>
            <a:pPr lvl="1">
              <a:lnSpc>
                <a:spcPct val="90000"/>
              </a:lnSpc>
            </a:pPr>
            <a:r>
              <a:rPr lang="en-US" altLang="en-US" sz="2000" dirty="0"/>
              <a:t>Ex. Hydrofluoric acid, picric acid, perchloric acid.  Contact EHSRM before beginning your work (474-6771)</a:t>
            </a:r>
          </a:p>
          <a:p>
            <a:pPr lvl="1" eaLnBrk="1" hangingPunct="1">
              <a:lnSpc>
                <a:spcPct val="90000"/>
              </a:lnSpc>
            </a:pPr>
            <a:endParaRPr lang="en-US" altLang="en-US" sz="2000" dirty="0"/>
          </a:p>
        </p:txBody>
      </p:sp>
      <p:sp>
        <p:nvSpPr>
          <p:cNvPr id="56324" name="Slide Number Placeholder 5">
            <a:extLst>
              <a:ext uri="{FF2B5EF4-FFF2-40B4-BE49-F238E27FC236}">
                <a16:creationId xmlns:a16="http://schemas.microsoft.com/office/drawing/2014/main" id="{C21B9543-9FF9-4101-B41A-8B61B1E88EB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A5C54AF-C179-48C7-9776-45905D8F2CEA}" type="slidenum">
              <a:rPr lang="en-US" altLang="en-US" sz="1000"/>
              <a:pPr>
                <a:spcBef>
                  <a:spcPct val="0"/>
                </a:spcBef>
                <a:buClrTx/>
                <a:buSzTx/>
                <a:buFontTx/>
                <a:buNone/>
              </a:pPr>
              <a:t>23</a:t>
            </a:fld>
            <a:endParaRPr lang="en-US" altLang="en-US" sz="1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3F41D4C0-E940-4197-905F-CA4D05A035E6}"/>
              </a:ext>
            </a:extLst>
          </p:cNvPr>
          <p:cNvSpPr>
            <a:spLocks noGrp="1" noChangeArrowheads="1"/>
          </p:cNvSpPr>
          <p:nvPr>
            <p:ph type="title"/>
          </p:nvPr>
        </p:nvSpPr>
        <p:spPr>
          <a:xfrm>
            <a:off x="598043" y="430176"/>
            <a:ext cx="6347713" cy="865224"/>
          </a:xfrm>
        </p:spPr>
        <p:txBody>
          <a:bodyPr>
            <a:normAutofit/>
          </a:bodyPr>
          <a:lstStyle/>
          <a:p>
            <a:pPr eaLnBrk="1" hangingPunct="1"/>
            <a:r>
              <a:rPr lang="en-US" altLang="en-US" dirty="0"/>
              <a:t>Corrosives (cont.) </a:t>
            </a:r>
          </a:p>
        </p:txBody>
      </p:sp>
      <p:sp>
        <p:nvSpPr>
          <p:cNvPr id="58372" name="Rectangle 3">
            <a:extLst>
              <a:ext uri="{FF2B5EF4-FFF2-40B4-BE49-F238E27FC236}">
                <a16:creationId xmlns:a16="http://schemas.microsoft.com/office/drawing/2014/main" id="{D6C4AAEE-C2E2-49F8-9AE3-6A70724DA2F5}"/>
              </a:ext>
            </a:extLst>
          </p:cNvPr>
          <p:cNvSpPr>
            <a:spLocks noGrp="1" noChangeArrowheads="1"/>
          </p:cNvSpPr>
          <p:nvPr>
            <p:ph idx="1"/>
          </p:nvPr>
        </p:nvSpPr>
        <p:spPr>
          <a:xfrm>
            <a:off x="304800" y="1143000"/>
            <a:ext cx="8153400" cy="5263488"/>
          </a:xfrm>
        </p:spPr>
        <p:txBody>
          <a:bodyPr>
            <a:noAutofit/>
          </a:bodyPr>
          <a:lstStyle/>
          <a:p>
            <a:pPr eaLnBrk="1" hangingPunct="1"/>
            <a:r>
              <a:rPr lang="en-US" altLang="en-US" sz="2000" dirty="0"/>
              <a:t>Classification, labeling, and storage:</a:t>
            </a:r>
          </a:p>
          <a:p>
            <a:pPr lvl="1" eaLnBrk="1" hangingPunct="1"/>
            <a:r>
              <a:rPr lang="en-US" altLang="en-US" sz="2000" dirty="0"/>
              <a:t>All corrosives must be stored below eye level</a:t>
            </a:r>
          </a:p>
          <a:p>
            <a:pPr lvl="1" eaLnBrk="1" hangingPunct="1"/>
            <a:r>
              <a:rPr lang="en-US" altLang="en-US" sz="2000" dirty="0"/>
              <a:t>Acids and bases must be stored separately</a:t>
            </a:r>
          </a:p>
          <a:p>
            <a:pPr lvl="1" eaLnBrk="1" hangingPunct="1"/>
            <a:r>
              <a:rPr lang="en-US" altLang="en-US" sz="2000" dirty="0"/>
              <a:t>Use secondary containment for liquids</a:t>
            </a:r>
          </a:p>
          <a:p>
            <a:pPr lvl="1" eaLnBrk="1" hangingPunct="1"/>
            <a:r>
              <a:rPr lang="en-US" altLang="en-US" sz="2000" dirty="0"/>
              <a:t>Acids</a:t>
            </a:r>
          </a:p>
          <a:p>
            <a:pPr lvl="2" eaLnBrk="1" hangingPunct="1"/>
            <a:r>
              <a:rPr lang="en-US" altLang="en-US" sz="2000" dirty="0"/>
              <a:t>Are color-coded White</a:t>
            </a:r>
            <a:endParaRPr lang="en-US" altLang="en-US" sz="2000" dirty="0">
              <a:solidFill>
                <a:srgbClr val="FDFDFD"/>
              </a:solidFill>
            </a:endParaRPr>
          </a:p>
          <a:p>
            <a:pPr lvl="2" eaLnBrk="1" hangingPunct="1"/>
            <a:r>
              <a:rPr lang="en-US" altLang="en-US" sz="2000" dirty="0"/>
              <a:t>Store liquids and solids in corrosive cabinet, separate from bases. </a:t>
            </a:r>
          </a:p>
          <a:p>
            <a:pPr lvl="2" eaLnBrk="1" hangingPunct="1"/>
            <a:r>
              <a:rPr lang="en-US" altLang="en-US" sz="2000" dirty="0"/>
              <a:t>Store mineral acids (HCl, H</a:t>
            </a:r>
            <a:r>
              <a:rPr lang="en-US" altLang="en-US" sz="2000" baseline="-25000" dirty="0"/>
              <a:t>2</a:t>
            </a:r>
            <a:r>
              <a:rPr lang="en-US" altLang="en-US" sz="2000" dirty="0"/>
              <a:t>SO</a:t>
            </a:r>
            <a:r>
              <a:rPr lang="en-US" altLang="en-US" sz="2000" baseline="-25000" dirty="0"/>
              <a:t>4</a:t>
            </a:r>
            <a:r>
              <a:rPr lang="en-US" altLang="en-US" sz="2000" dirty="0"/>
              <a:t>) away from organic acids (formic acid, acetic acid)</a:t>
            </a:r>
          </a:p>
          <a:p>
            <a:pPr lvl="2" eaLnBrk="1" hangingPunct="1"/>
            <a:r>
              <a:rPr lang="en-US" altLang="en-US" sz="2000" dirty="0"/>
              <a:t>Nitric acid may be stored with acids or with oxidizers</a:t>
            </a:r>
          </a:p>
          <a:p>
            <a:pPr lvl="2" eaLnBrk="1" hangingPunct="1"/>
            <a:r>
              <a:rPr lang="en-US" altLang="en-US" sz="2000" dirty="0"/>
              <a:t>Acetic acid should be stored separately or with flammables</a:t>
            </a:r>
          </a:p>
        </p:txBody>
      </p:sp>
      <p:sp>
        <p:nvSpPr>
          <p:cNvPr id="58374" name="WordArt 4">
            <a:extLst>
              <a:ext uri="{FF2B5EF4-FFF2-40B4-BE49-F238E27FC236}">
                <a16:creationId xmlns:a16="http://schemas.microsoft.com/office/drawing/2014/main" id="{0F3E6936-567B-492F-A91F-1A8D34BE79FB}"/>
              </a:ext>
            </a:extLst>
          </p:cNvPr>
          <p:cNvSpPr>
            <a:spLocks noChangeArrowheads="1" noChangeShapeType="1" noTextEdit="1"/>
          </p:cNvSpPr>
          <p:nvPr/>
        </p:nvSpPr>
        <p:spPr bwMode="auto">
          <a:xfrm>
            <a:off x="4419600" y="3227133"/>
            <a:ext cx="1143000" cy="317500"/>
          </a:xfrm>
          <a:prstGeom prst="rect">
            <a:avLst/>
          </a:prstGeom>
        </p:spPr>
        <p:txBody>
          <a:bodyPr wrap="none" fromWordArt="1">
            <a:prstTxWarp prst="textPlain">
              <a:avLst>
                <a:gd name="adj" fmla="val 50000"/>
              </a:avLst>
            </a:prstTxWarp>
          </a:bodyPr>
          <a:lstStyle/>
          <a:p>
            <a:pPr algn="ctr"/>
            <a:r>
              <a:rPr lang="en-US" sz="2000" kern="10" dirty="0">
                <a:ln w="9525">
                  <a:solidFill>
                    <a:srgbClr val="000000"/>
                  </a:solidFill>
                  <a:round/>
                  <a:headEnd/>
                  <a:tailEnd/>
                </a:ln>
                <a:solidFill>
                  <a:srgbClr val="FFFFFF"/>
                </a:solidFill>
                <a:latin typeface="Myriad Pro Light"/>
              </a:rPr>
              <a:t>white</a:t>
            </a:r>
          </a:p>
        </p:txBody>
      </p:sp>
      <p:pic>
        <p:nvPicPr>
          <p:cNvPr id="58377" name="Picture 12" descr="C:\Users\apkrumhardt\Desktop\Sign Images\Pictogram-Sign-23J591_AW01.JPG">
            <a:extLst>
              <a:ext uri="{FF2B5EF4-FFF2-40B4-BE49-F238E27FC236}">
                <a16:creationId xmlns:a16="http://schemas.microsoft.com/office/drawing/2014/main" id="{C4BCFBA8-26DD-4D44-A4E9-3D9F8680C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21459">
            <a:off x="7425591" y="6350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SDS Nitric Acid, 69%">
            <a:extLst>
              <a:ext uri="{FF2B5EF4-FFF2-40B4-BE49-F238E27FC236}">
                <a16:creationId xmlns:a16="http://schemas.microsoft.com/office/drawing/2014/main" id="{BF7E8F25-8E8D-4DA2-BBD2-CD177BEC8C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5105400"/>
            <a:ext cx="961546" cy="48229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cetic Acid Glacial - 500ml | School Science Equipment">
            <a:extLst>
              <a:ext uri="{FF2B5EF4-FFF2-40B4-BE49-F238E27FC236}">
                <a16:creationId xmlns:a16="http://schemas.microsoft.com/office/drawing/2014/main" id="{27DC7DFF-0951-4678-8DF5-30041486A7F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0000"/>
          <a:stretch/>
        </p:blipFill>
        <p:spPr bwMode="auto">
          <a:xfrm>
            <a:off x="2438400" y="5953961"/>
            <a:ext cx="995678" cy="4978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3F41D4C0-E940-4197-905F-CA4D05A035E6}"/>
              </a:ext>
            </a:extLst>
          </p:cNvPr>
          <p:cNvSpPr>
            <a:spLocks noGrp="1" noChangeArrowheads="1"/>
          </p:cNvSpPr>
          <p:nvPr>
            <p:ph type="title"/>
          </p:nvPr>
        </p:nvSpPr>
        <p:spPr>
          <a:xfrm>
            <a:off x="598043" y="430176"/>
            <a:ext cx="6347713" cy="865224"/>
          </a:xfrm>
        </p:spPr>
        <p:txBody>
          <a:bodyPr>
            <a:normAutofit/>
          </a:bodyPr>
          <a:lstStyle/>
          <a:p>
            <a:pPr eaLnBrk="1" hangingPunct="1"/>
            <a:r>
              <a:rPr lang="en-US" altLang="en-US" dirty="0"/>
              <a:t>Corrosives (cont.) </a:t>
            </a:r>
          </a:p>
        </p:txBody>
      </p:sp>
      <p:sp>
        <p:nvSpPr>
          <p:cNvPr id="58372" name="Rectangle 3">
            <a:extLst>
              <a:ext uri="{FF2B5EF4-FFF2-40B4-BE49-F238E27FC236}">
                <a16:creationId xmlns:a16="http://schemas.microsoft.com/office/drawing/2014/main" id="{D6C4AAEE-C2E2-49F8-9AE3-6A70724DA2F5}"/>
              </a:ext>
            </a:extLst>
          </p:cNvPr>
          <p:cNvSpPr>
            <a:spLocks noGrp="1" noChangeArrowheads="1"/>
          </p:cNvSpPr>
          <p:nvPr>
            <p:ph idx="1"/>
          </p:nvPr>
        </p:nvSpPr>
        <p:spPr>
          <a:xfrm>
            <a:off x="304800" y="1143000"/>
            <a:ext cx="7848600" cy="5263488"/>
          </a:xfrm>
        </p:spPr>
        <p:txBody>
          <a:bodyPr>
            <a:noAutofit/>
          </a:bodyPr>
          <a:lstStyle/>
          <a:p>
            <a:pPr lvl="1"/>
            <a:r>
              <a:rPr lang="en-US" altLang="en-US" sz="2000" dirty="0"/>
              <a:t>Classification, labeling, and storage:</a:t>
            </a:r>
          </a:p>
          <a:p>
            <a:pPr lvl="1"/>
            <a:r>
              <a:rPr lang="en-US" altLang="en-US" sz="2000" dirty="0"/>
              <a:t>Bases aka Alkalis aka Alkaline substances</a:t>
            </a:r>
          </a:p>
          <a:p>
            <a:pPr lvl="2"/>
            <a:r>
              <a:rPr lang="en-US" altLang="en-US" sz="2000" dirty="0"/>
              <a:t>Are color-coded White Stripe</a:t>
            </a:r>
            <a:endParaRPr lang="en-US" altLang="en-US" sz="2000" b="1" u="sng" dirty="0"/>
          </a:p>
          <a:p>
            <a:pPr lvl="2"/>
            <a:r>
              <a:rPr lang="en-US" altLang="en-US" sz="2000" dirty="0"/>
              <a:t>Store in a corrosives cabinet if available, separate from acids</a:t>
            </a:r>
          </a:p>
          <a:p>
            <a:pPr lvl="2"/>
            <a:r>
              <a:rPr lang="en-US" altLang="en-US" sz="2000" dirty="0"/>
              <a:t>Solids may be stored on shelf in lab, away from other chemicals and below eye level</a:t>
            </a:r>
          </a:p>
          <a:p>
            <a:pPr lvl="2"/>
            <a:r>
              <a:rPr lang="en-US" altLang="en-US" sz="2000" dirty="0"/>
              <a:t>Liquids may be stored in a cabinet, away from acids, flammables, and </a:t>
            </a:r>
            <a:r>
              <a:rPr lang="en-US" altLang="en-US" sz="2000" dirty="0" err="1"/>
              <a:t>reactives</a:t>
            </a:r>
            <a:endParaRPr lang="en-US" altLang="en-US" sz="2000" dirty="0"/>
          </a:p>
        </p:txBody>
      </p:sp>
      <p:sp>
        <p:nvSpPr>
          <p:cNvPr id="58375" name="WordArt 5">
            <a:extLst>
              <a:ext uri="{FF2B5EF4-FFF2-40B4-BE49-F238E27FC236}">
                <a16:creationId xmlns:a16="http://schemas.microsoft.com/office/drawing/2014/main" id="{61736F56-2786-4747-B43F-9DAC7FBC5979}"/>
              </a:ext>
            </a:extLst>
          </p:cNvPr>
          <p:cNvSpPr>
            <a:spLocks noChangeArrowheads="1" noChangeShapeType="1" noTextEdit="1"/>
          </p:cNvSpPr>
          <p:nvPr/>
        </p:nvSpPr>
        <p:spPr bwMode="auto">
          <a:xfrm>
            <a:off x="5181600" y="1948773"/>
            <a:ext cx="1371600" cy="438037"/>
          </a:xfrm>
          <a:prstGeom prst="rect">
            <a:avLst/>
          </a:prstGeom>
        </p:spPr>
        <p:txBody>
          <a:bodyPr wrap="none" fromWordArt="1">
            <a:prstTxWarp prst="textPlain">
              <a:avLst>
                <a:gd name="adj" fmla="val 50000"/>
              </a:avLst>
            </a:prstTxWarp>
          </a:bodyPr>
          <a:lstStyle/>
          <a:p>
            <a:pPr algn="ctr"/>
            <a:r>
              <a:rPr lang="en-US" sz="2000" kern="10" dirty="0">
                <a:ln w="9525">
                  <a:solidFill>
                    <a:srgbClr val="DCDFE3"/>
                  </a:solidFill>
                  <a:round/>
                  <a:headEnd/>
                  <a:tailEnd/>
                </a:ln>
                <a:pattFill prst="wdUpDiag">
                  <a:fgClr>
                    <a:schemeClr val="tx1"/>
                  </a:fgClr>
                  <a:bgClr>
                    <a:schemeClr val="bg1"/>
                  </a:bgClr>
                </a:pattFill>
                <a:latin typeface="Myriad Pro Light"/>
              </a:rPr>
              <a:t>white</a:t>
            </a:r>
          </a:p>
        </p:txBody>
      </p:sp>
      <p:pic>
        <p:nvPicPr>
          <p:cNvPr id="58377" name="Picture 12" descr="C:\Users\apkrumhardt\Desktop\Sign Images\Pictogram-Sign-23J591_AW01.JPG">
            <a:extLst>
              <a:ext uri="{FF2B5EF4-FFF2-40B4-BE49-F238E27FC236}">
                <a16:creationId xmlns:a16="http://schemas.microsoft.com/office/drawing/2014/main" id="{C4BCFBA8-26DD-4D44-A4E9-3D9F8680C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21459">
            <a:off x="7425591" y="6350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2704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a:extLst>
              <a:ext uri="{FF2B5EF4-FFF2-40B4-BE49-F238E27FC236}">
                <a16:creationId xmlns:a16="http://schemas.microsoft.com/office/drawing/2014/main" id="{4BD563EE-0735-459B-B9FC-3A16F81FA448}"/>
              </a:ext>
            </a:extLst>
          </p:cNvPr>
          <p:cNvSpPr>
            <a:spLocks noGrp="1" noChangeArrowheads="1"/>
          </p:cNvSpPr>
          <p:nvPr>
            <p:ph idx="1"/>
          </p:nvPr>
        </p:nvSpPr>
        <p:spPr>
          <a:xfrm>
            <a:off x="304800" y="1447800"/>
            <a:ext cx="8305800" cy="5257800"/>
          </a:xfrm>
        </p:spPr>
        <p:txBody>
          <a:bodyPr>
            <a:normAutofit/>
          </a:bodyPr>
          <a:lstStyle/>
          <a:p>
            <a:pPr eaLnBrk="1" hangingPunct="1">
              <a:lnSpc>
                <a:spcPct val="90000"/>
              </a:lnSpc>
            </a:pPr>
            <a:r>
              <a:rPr lang="en-US" altLang="en-US" sz="2000" dirty="0"/>
              <a:t>Handling</a:t>
            </a:r>
          </a:p>
          <a:p>
            <a:pPr lvl="1">
              <a:lnSpc>
                <a:spcPct val="90000"/>
              </a:lnSpc>
            </a:pPr>
            <a:r>
              <a:rPr lang="en-US" altLang="en-US" sz="2000" dirty="0"/>
              <a:t>Concentrated acids/bases must be used in a fume hood. Diluted acids/bases may be used in a well-ventilated area or fume hood</a:t>
            </a:r>
          </a:p>
          <a:p>
            <a:pPr lvl="1" eaLnBrk="1" hangingPunct="1">
              <a:lnSpc>
                <a:spcPct val="90000"/>
              </a:lnSpc>
            </a:pPr>
            <a:r>
              <a:rPr lang="en-US" altLang="en-US" sz="2000" dirty="0"/>
              <a:t>Wear chemical splash goggles when using concentrated corrosives. Goggles plus face shield for large volumes</a:t>
            </a:r>
          </a:p>
          <a:p>
            <a:pPr lvl="1" eaLnBrk="1" hangingPunct="1">
              <a:lnSpc>
                <a:spcPct val="90000"/>
              </a:lnSpc>
            </a:pPr>
            <a:r>
              <a:rPr lang="en-US" altLang="en-US" sz="2000" dirty="0"/>
              <a:t>Never pour water into acid.  Always add the acid to the water.  Add acid slowly, with stirring.  (To slowly increases the acidity of solution instead of slowly decreasing the acidity, and to minimize heat formation)</a:t>
            </a:r>
          </a:p>
          <a:p>
            <a:pPr lvl="1" eaLnBrk="1" hangingPunct="1">
              <a:lnSpc>
                <a:spcPct val="90000"/>
              </a:lnSpc>
            </a:pPr>
            <a:r>
              <a:rPr lang="en-US" altLang="en-US" sz="2000" dirty="0"/>
              <a:t>Open bottles of acid slowly and carefully.</a:t>
            </a:r>
          </a:p>
          <a:p>
            <a:pPr lvl="1">
              <a:lnSpc>
                <a:spcPct val="90000"/>
              </a:lnSpc>
            </a:pPr>
            <a:r>
              <a:rPr lang="en-US" altLang="en-US" sz="2000" dirty="0"/>
              <a:t>PPE. Goggles for concentrated solutions, safety glasses for dilute solutions.  Gloves: nitrile may be used for dilute solutions. Chemical-resistant gloves if more concentrated.  Aprons or lab coat may be needed.</a:t>
            </a:r>
          </a:p>
          <a:p>
            <a:pPr lvl="1" eaLnBrk="1" hangingPunct="1">
              <a:lnSpc>
                <a:spcPct val="90000"/>
              </a:lnSpc>
            </a:pPr>
            <a:r>
              <a:rPr lang="en-US" altLang="en-US" sz="2000" dirty="0"/>
              <a:t>Check location of eyewash and shower prior to beginning work.</a:t>
            </a:r>
          </a:p>
        </p:txBody>
      </p:sp>
      <p:sp>
        <p:nvSpPr>
          <p:cNvPr id="60420" name="Slide Number Placeholder 5">
            <a:extLst>
              <a:ext uri="{FF2B5EF4-FFF2-40B4-BE49-F238E27FC236}">
                <a16:creationId xmlns:a16="http://schemas.microsoft.com/office/drawing/2014/main" id="{B90B2C41-7BA8-435C-9034-350C88B6DAC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166C0E3-47AF-4D04-8AF3-BEF35DB0C3F0}" type="slidenum">
              <a:rPr lang="en-US" altLang="en-US" sz="1000"/>
              <a:pPr>
                <a:spcBef>
                  <a:spcPct val="0"/>
                </a:spcBef>
                <a:buClrTx/>
                <a:buSzTx/>
                <a:buFontTx/>
                <a:buNone/>
              </a:pPr>
              <a:t>26</a:t>
            </a:fld>
            <a:endParaRPr lang="en-US" altLang="en-US" sz="1000"/>
          </a:p>
        </p:txBody>
      </p:sp>
      <p:sp>
        <p:nvSpPr>
          <p:cNvPr id="8" name="Rectangle 2">
            <a:extLst>
              <a:ext uri="{FF2B5EF4-FFF2-40B4-BE49-F238E27FC236}">
                <a16:creationId xmlns:a16="http://schemas.microsoft.com/office/drawing/2014/main" id="{C23FC49C-5E27-4833-9B36-D3C0D14A7015}"/>
              </a:ext>
            </a:extLst>
          </p:cNvPr>
          <p:cNvSpPr>
            <a:spLocks noGrp="1" noChangeArrowheads="1"/>
          </p:cNvSpPr>
          <p:nvPr>
            <p:ph type="title"/>
          </p:nvPr>
        </p:nvSpPr>
        <p:spPr>
          <a:xfrm>
            <a:off x="609600" y="609600"/>
            <a:ext cx="6348413" cy="838200"/>
          </a:xfrm>
        </p:spPr>
        <p:txBody>
          <a:bodyPr>
            <a:normAutofit/>
          </a:bodyPr>
          <a:lstStyle/>
          <a:p>
            <a:pPr eaLnBrk="1" hangingPunct="1"/>
            <a:r>
              <a:rPr lang="en-US" altLang="en-US" dirty="0"/>
              <a:t>Corrosives (cont.)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BE903D69-C194-4788-82C8-96B82FBF7923}"/>
              </a:ext>
            </a:extLst>
          </p:cNvPr>
          <p:cNvSpPr>
            <a:spLocks noGrp="1" noChangeArrowheads="1"/>
          </p:cNvSpPr>
          <p:nvPr>
            <p:ph type="title"/>
          </p:nvPr>
        </p:nvSpPr>
        <p:spPr>
          <a:xfrm>
            <a:off x="609601" y="451512"/>
            <a:ext cx="6347713" cy="838200"/>
          </a:xfrm>
        </p:spPr>
        <p:txBody>
          <a:bodyPr/>
          <a:lstStyle/>
          <a:p>
            <a:pPr eaLnBrk="1" hangingPunct="1"/>
            <a:r>
              <a:rPr lang="en-US" altLang="en-US" dirty="0"/>
              <a:t>Corrosives (cont.)</a:t>
            </a:r>
          </a:p>
        </p:txBody>
      </p:sp>
      <p:sp>
        <p:nvSpPr>
          <p:cNvPr id="62467" name="Rectangle 3">
            <a:extLst>
              <a:ext uri="{FF2B5EF4-FFF2-40B4-BE49-F238E27FC236}">
                <a16:creationId xmlns:a16="http://schemas.microsoft.com/office/drawing/2014/main" id="{E18D8EBA-C7D2-436A-A7EE-ADC6D51C2942}"/>
              </a:ext>
            </a:extLst>
          </p:cNvPr>
          <p:cNvSpPr>
            <a:spLocks noGrp="1" noChangeArrowheads="1"/>
          </p:cNvSpPr>
          <p:nvPr>
            <p:ph idx="1"/>
          </p:nvPr>
        </p:nvSpPr>
        <p:spPr>
          <a:xfrm>
            <a:off x="304800" y="1230984"/>
            <a:ext cx="8153400" cy="5181600"/>
          </a:xfrm>
        </p:spPr>
        <p:txBody>
          <a:bodyPr>
            <a:noAutofit/>
          </a:bodyPr>
          <a:lstStyle/>
          <a:p>
            <a:pPr eaLnBrk="1" hangingPunct="1">
              <a:lnSpc>
                <a:spcPct val="90000"/>
              </a:lnSpc>
            </a:pPr>
            <a:r>
              <a:rPr lang="en-US" altLang="en-US" sz="2000" dirty="0"/>
              <a:t>Wastes</a:t>
            </a:r>
          </a:p>
          <a:p>
            <a:pPr lvl="1" eaLnBrk="1" hangingPunct="1">
              <a:lnSpc>
                <a:spcPct val="90000"/>
              </a:lnSpc>
            </a:pPr>
            <a:r>
              <a:rPr lang="en-US" altLang="en-US" sz="2000" dirty="0"/>
              <a:t>Never mix acid wastes with solvents or metal-containing solutions.</a:t>
            </a:r>
          </a:p>
          <a:p>
            <a:pPr lvl="1" eaLnBrk="1" hangingPunct="1">
              <a:lnSpc>
                <a:spcPct val="90000"/>
              </a:lnSpc>
            </a:pPr>
            <a:r>
              <a:rPr lang="en-US" altLang="en-US" sz="2000" dirty="0"/>
              <a:t>Never dispose of acids or bases down the drain unless they have been neutralized.</a:t>
            </a:r>
          </a:p>
          <a:p>
            <a:pPr lvl="2">
              <a:lnSpc>
                <a:spcPct val="90000"/>
              </a:lnSpc>
            </a:pPr>
            <a:r>
              <a:rPr lang="en-US" altLang="en-US" sz="2000" dirty="0"/>
              <a:t>Non-contaminated (e.g. free of other hazardous chemicals) mineral acid wastes may neutralized and then disposed of down the drain (pH must be between 5 and 9).</a:t>
            </a:r>
          </a:p>
          <a:p>
            <a:pPr lvl="3">
              <a:lnSpc>
                <a:spcPct val="90000"/>
              </a:lnSpc>
            </a:pPr>
            <a:r>
              <a:rPr lang="en-US" altLang="en-US" sz="2000" dirty="0"/>
              <a:t>Some exceptions apply.  Corrosives that have other hazardous properties should not be disposed of down the drain even after neutralization (ex. hydrofluoric acid, phenol, perchloric acid, etc.).</a:t>
            </a:r>
          </a:p>
          <a:p>
            <a:pPr lvl="3">
              <a:lnSpc>
                <a:spcPct val="90000"/>
              </a:lnSpc>
            </a:pPr>
            <a:r>
              <a:rPr lang="en-US" altLang="en-US" sz="2000" dirty="0"/>
              <a:t>Check with EHSRM for assistance in waste determination (474-5617)</a:t>
            </a:r>
          </a:p>
          <a:p>
            <a:pPr lvl="1">
              <a:lnSpc>
                <a:spcPct val="90000"/>
              </a:lnSpc>
            </a:pPr>
            <a:r>
              <a:rPr lang="en-US" altLang="en-US" sz="2000" dirty="0"/>
              <a:t>Empty bottles. Triple-rinse with water (collect rinse solutions in waste acid container) before disposal or reuse of the bottle.</a:t>
            </a:r>
          </a:p>
        </p:txBody>
      </p:sp>
      <p:sp>
        <p:nvSpPr>
          <p:cNvPr id="62468" name="Slide Number Placeholder 5">
            <a:extLst>
              <a:ext uri="{FF2B5EF4-FFF2-40B4-BE49-F238E27FC236}">
                <a16:creationId xmlns:a16="http://schemas.microsoft.com/office/drawing/2014/main" id="{05C450B2-1F9A-4A88-AC45-A891944F23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729ECAF-68C5-4516-A10F-36305C846B63}" type="slidenum">
              <a:rPr lang="en-US" altLang="en-US" sz="1000"/>
              <a:pPr>
                <a:spcBef>
                  <a:spcPct val="0"/>
                </a:spcBef>
                <a:buClrTx/>
                <a:buSzTx/>
                <a:buFontTx/>
                <a:buNone/>
              </a:pPr>
              <a:t>27</a:t>
            </a:fld>
            <a:endParaRPr lang="en-US" altLang="en-US" sz="1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E14D1046-EBE2-44FA-8A17-E31122218100}"/>
              </a:ext>
            </a:extLst>
          </p:cNvPr>
          <p:cNvSpPr>
            <a:spLocks noGrp="1" noChangeArrowheads="1"/>
          </p:cNvSpPr>
          <p:nvPr>
            <p:ph type="title"/>
          </p:nvPr>
        </p:nvSpPr>
        <p:spPr>
          <a:xfrm>
            <a:off x="609601" y="451512"/>
            <a:ext cx="6347713" cy="1320800"/>
          </a:xfrm>
        </p:spPr>
        <p:txBody>
          <a:bodyPr/>
          <a:lstStyle/>
          <a:p>
            <a:pPr eaLnBrk="1" hangingPunct="1"/>
            <a:r>
              <a:rPr lang="en-US" altLang="en-US" dirty="0"/>
              <a:t>Chemical hazards: </a:t>
            </a:r>
            <a:r>
              <a:rPr lang="en-US" altLang="en-US" dirty="0" err="1"/>
              <a:t>reactives</a:t>
            </a:r>
            <a:r>
              <a:rPr lang="en-US" altLang="en-US" dirty="0"/>
              <a:t> and oxidizers</a:t>
            </a:r>
          </a:p>
        </p:txBody>
      </p:sp>
      <p:sp>
        <p:nvSpPr>
          <p:cNvPr id="66563" name="Rectangle 3">
            <a:extLst>
              <a:ext uri="{FF2B5EF4-FFF2-40B4-BE49-F238E27FC236}">
                <a16:creationId xmlns:a16="http://schemas.microsoft.com/office/drawing/2014/main" id="{9CFE58FB-5830-41DC-B6FF-54068B0EB9FC}"/>
              </a:ext>
            </a:extLst>
          </p:cNvPr>
          <p:cNvSpPr>
            <a:spLocks noGrp="1" noChangeArrowheads="1"/>
          </p:cNvSpPr>
          <p:nvPr>
            <p:ph idx="1"/>
          </p:nvPr>
        </p:nvSpPr>
        <p:spPr>
          <a:xfrm>
            <a:off x="457200" y="1600200"/>
            <a:ext cx="6400800" cy="4953000"/>
          </a:xfrm>
        </p:spPr>
        <p:txBody>
          <a:bodyPr>
            <a:normAutofit/>
          </a:bodyPr>
          <a:lstStyle/>
          <a:p>
            <a:pPr eaLnBrk="1" hangingPunct="1"/>
            <a:r>
              <a:rPr lang="en-US" altLang="en-US" sz="2000" dirty="0"/>
              <a:t>Definition:</a:t>
            </a:r>
          </a:p>
          <a:p>
            <a:pPr lvl="1" eaLnBrk="1" hangingPunct="1"/>
            <a:r>
              <a:rPr lang="en-US" altLang="en-US" sz="2000" dirty="0"/>
              <a:t>Chemicals which will “vigorously polymerize, decompose, condense, or become self-reactive under conditions of shock, pressure or temperature” (29 CFR 1910.1450(b))</a:t>
            </a:r>
          </a:p>
          <a:p>
            <a:pPr lvl="1" eaLnBrk="1" hangingPunct="1"/>
            <a:r>
              <a:rPr lang="en-US" altLang="en-US" sz="2000" dirty="0"/>
              <a:t>Chemicals which react violently when exposed to air or water</a:t>
            </a:r>
          </a:p>
          <a:p>
            <a:pPr lvl="1" eaLnBrk="1" hangingPunct="1"/>
            <a:r>
              <a:rPr lang="en-US" altLang="en-US" sz="2000" dirty="0"/>
              <a:t>Chemicals which are incompatible with many other chemicals/hazard classes</a:t>
            </a:r>
          </a:p>
          <a:p>
            <a:pPr eaLnBrk="1" hangingPunct="1"/>
            <a:r>
              <a:rPr lang="en-US" altLang="en-US" sz="2000" dirty="0"/>
              <a:t>Oxidizers cause other substances to burn more easily</a:t>
            </a:r>
          </a:p>
          <a:p>
            <a:pPr eaLnBrk="1" hangingPunct="1"/>
            <a:r>
              <a:rPr lang="en-US" altLang="en-US" sz="2000" dirty="0"/>
              <a:t>DOT hazard class 5</a:t>
            </a:r>
          </a:p>
        </p:txBody>
      </p:sp>
      <p:sp>
        <p:nvSpPr>
          <p:cNvPr id="66564" name="Slide Number Placeholder 11">
            <a:extLst>
              <a:ext uri="{FF2B5EF4-FFF2-40B4-BE49-F238E27FC236}">
                <a16:creationId xmlns:a16="http://schemas.microsoft.com/office/drawing/2014/main" id="{9C7400E8-FCC8-48CF-94FE-75B50E0D94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7F4C892-DC00-4135-8159-F6BE11D88928}" type="slidenum">
              <a:rPr lang="en-US" altLang="en-US" sz="1000"/>
              <a:pPr>
                <a:spcBef>
                  <a:spcPct val="0"/>
                </a:spcBef>
                <a:buClrTx/>
                <a:buSzTx/>
                <a:buFontTx/>
                <a:buNone/>
              </a:pPr>
              <a:t>28</a:t>
            </a:fld>
            <a:endParaRPr lang="en-US" altLang="en-US" sz="1000"/>
          </a:p>
        </p:txBody>
      </p:sp>
      <p:sp>
        <p:nvSpPr>
          <p:cNvPr id="66565" name="Text Box 6">
            <a:extLst>
              <a:ext uri="{FF2B5EF4-FFF2-40B4-BE49-F238E27FC236}">
                <a16:creationId xmlns:a16="http://schemas.microsoft.com/office/drawing/2014/main" id="{FAB8C275-9C3F-40FF-A9FA-709C56FC8A28}"/>
              </a:ext>
            </a:extLst>
          </p:cNvPr>
          <p:cNvSpPr txBox="1">
            <a:spLocks noChangeArrowheads="1"/>
          </p:cNvSpPr>
          <p:nvPr/>
        </p:nvSpPr>
        <p:spPr bwMode="auto">
          <a:xfrm>
            <a:off x="7467600" y="3581400"/>
            <a:ext cx="1162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Explosive</a:t>
            </a:r>
          </a:p>
        </p:txBody>
      </p:sp>
      <p:sp>
        <p:nvSpPr>
          <p:cNvPr id="66566" name="Text Box 7">
            <a:extLst>
              <a:ext uri="{FF2B5EF4-FFF2-40B4-BE49-F238E27FC236}">
                <a16:creationId xmlns:a16="http://schemas.microsoft.com/office/drawing/2014/main" id="{5C801D35-4DDF-4FA1-B6A1-55804281AEC1}"/>
              </a:ext>
            </a:extLst>
          </p:cNvPr>
          <p:cNvSpPr txBox="1">
            <a:spLocks noChangeArrowheads="1"/>
          </p:cNvSpPr>
          <p:nvPr/>
        </p:nvSpPr>
        <p:spPr bwMode="auto">
          <a:xfrm>
            <a:off x="7543800" y="5791200"/>
            <a:ext cx="1022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Oxidizer</a:t>
            </a:r>
          </a:p>
        </p:txBody>
      </p:sp>
      <p:pic>
        <p:nvPicPr>
          <p:cNvPr id="2" name="Picture 1">
            <a:extLst>
              <a:ext uri="{FF2B5EF4-FFF2-40B4-BE49-F238E27FC236}">
                <a16:creationId xmlns:a16="http://schemas.microsoft.com/office/drawing/2014/main" id="{AF4589FC-1298-48B2-93BE-D40A66AD9620}"/>
              </a:ext>
            </a:extLst>
          </p:cNvPr>
          <p:cNvPicPr>
            <a:picLocks noChangeAspect="1"/>
          </p:cNvPicPr>
          <p:nvPr/>
        </p:nvPicPr>
        <p:blipFill>
          <a:blip r:embed="rId3" cstate="print"/>
          <a:stretch>
            <a:fillRect/>
          </a:stretch>
        </p:blipFill>
        <p:spPr>
          <a:xfrm>
            <a:off x="7219950" y="1905000"/>
            <a:ext cx="1524000" cy="1524000"/>
          </a:xfrm>
          <a:prstGeom prst="diamond">
            <a:avLst/>
          </a:prstGeom>
        </p:spPr>
      </p:pic>
      <p:pic>
        <p:nvPicPr>
          <p:cNvPr id="3" name="Picture 2">
            <a:extLst>
              <a:ext uri="{FF2B5EF4-FFF2-40B4-BE49-F238E27FC236}">
                <a16:creationId xmlns:a16="http://schemas.microsoft.com/office/drawing/2014/main" id="{FB794648-D5CB-4BBA-BCA4-1EC2E62107BF}"/>
              </a:ext>
            </a:extLst>
          </p:cNvPr>
          <p:cNvPicPr>
            <a:picLocks noChangeAspect="1"/>
          </p:cNvPicPr>
          <p:nvPr/>
        </p:nvPicPr>
        <p:blipFill>
          <a:blip r:embed="rId4" cstate="print"/>
          <a:stretch>
            <a:fillRect/>
          </a:stretch>
        </p:blipFill>
        <p:spPr>
          <a:xfrm>
            <a:off x="7215187" y="4176711"/>
            <a:ext cx="1547813" cy="1547813"/>
          </a:xfrm>
          <a:prstGeom prst="diamond">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AC61D4-D710-4827-9AA4-5B79C745160E}"/>
              </a:ext>
            </a:extLst>
          </p:cNvPr>
          <p:cNvPicPr>
            <a:picLocks noChangeAspect="1"/>
          </p:cNvPicPr>
          <p:nvPr/>
        </p:nvPicPr>
        <p:blipFill rotWithShape="1">
          <a:blip r:embed="rId3">
            <a:extLst>
              <a:ext uri="{28A0092B-C50C-407E-A947-70E740481C1C}">
                <a14:useLocalDpi xmlns:a14="http://schemas.microsoft.com/office/drawing/2010/main" val="0"/>
              </a:ext>
            </a:extLst>
          </a:blip>
          <a:srcRect l="10669" t="18044" r="13127" b="35251"/>
          <a:stretch/>
        </p:blipFill>
        <p:spPr>
          <a:xfrm>
            <a:off x="3978799" y="5444517"/>
            <a:ext cx="1947600" cy="1193691"/>
          </a:xfrm>
          <a:prstGeom prst="rect">
            <a:avLst/>
          </a:prstGeom>
        </p:spPr>
      </p:pic>
      <p:sp>
        <p:nvSpPr>
          <p:cNvPr id="68610" name="Rectangle 2">
            <a:extLst>
              <a:ext uri="{FF2B5EF4-FFF2-40B4-BE49-F238E27FC236}">
                <a16:creationId xmlns:a16="http://schemas.microsoft.com/office/drawing/2014/main" id="{ED625237-22B3-4908-8CFB-14852E6CD82F}"/>
              </a:ext>
            </a:extLst>
          </p:cNvPr>
          <p:cNvSpPr>
            <a:spLocks noGrp="1" noChangeArrowheads="1"/>
          </p:cNvSpPr>
          <p:nvPr>
            <p:ph type="title"/>
          </p:nvPr>
        </p:nvSpPr>
        <p:spPr>
          <a:xfrm>
            <a:off x="609601" y="401249"/>
            <a:ext cx="6347713" cy="843350"/>
          </a:xfrm>
        </p:spPr>
        <p:txBody>
          <a:bodyPr/>
          <a:lstStyle/>
          <a:p>
            <a:pPr eaLnBrk="1" hangingPunct="1"/>
            <a:r>
              <a:rPr lang="en-US" altLang="en-US" dirty="0"/>
              <a:t>Chemical hazards: </a:t>
            </a:r>
            <a:r>
              <a:rPr lang="en-US" altLang="en-US" dirty="0" err="1"/>
              <a:t>reactives</a:t>
            </a:r>
            <a:endParaRPr lang="en-US" altLang="en-US" dirty="0"/>
          </a:p>
        </p:txBody>
      </p:sp>
      <p:sp>
        <p:nvSpPr>
          <p:cNvPr id="68611" name="Rectangle 3">
            <a:extLst>
              <a:ext uri="{FF2B5EF4-FFF2-40B4-BE49-F238E27FC236}">
                <a16:creationId xmlns:a16="http://schemas.microsoft.com/office/drawing/2014/main" id="{E276EE29-85D6-432F-B2D0-007D6DAFDCED}"/>
              </a:ext>
            </a:extLst>
          </p:cNvPr>
          <p:cNvSpPr>
            <a:spLocks noGrp="1" noChangeArrowheads="1"/>
          </p:cNvSpPr>
          <p:nvPr>
            <p:ph idx="1"/>
          </p:nvPr>
        </p:nvSpPr>
        <p:spPr>
          <a:xfrm>
            <a:off x="457200" y="1226311"/>
            <a:ext cx="8382000" cy="4953000"/>
          </a:xfrm>
        </p:spPr>
        <p:txBody>
          <a:bodyPr>
            <a:normAutofit/>
          </a:bodyPr>
          <a:lstStyle/>
          <a:p>
            <a:pPr eaLnBrk="1" hangingPunct="1">
              <a:lnSpc>
                <a:spcPct val="90000"/>
              </a:lnSpc>
            </a:pPr>
            <a:r>
              <a:rPr lang="en-US" altLang="en-US" sz="2000" dirty="0"/>
              <a:t>Examples:</a:t>
            </a:r>
          </a:p>
          <a:p>
            <a:pPr lvl="1" eaLnBrk="1" hangingPunct="1">
              <a:lnSpc>
                <a:spcPct val="90000"/>
              </a:lnSpc>
            </a:pPr>
            <a:r>
              <a:rPr lang="en-US" altLang="en-US" sz="2000" dirty="0"/>
              <a:t>nitrate salts (Na, K, Ag)</a:t>
            </a:r>
          </a:p>
          <a:p>
            <a:pPr lvl="1" eaLnBrk="1" hangingPunct="1">
              <a:lnSpc>
                <a:spcPct val="90000"/>
              </a:lnSpc>
            </a:pPr>
            <a:r>
              <a:rPr lang="en-US" altLang="en-US" sz="2000" dirty="0"/>
              <a:t>perchloric, nitric, and picric acids</a:t>
            </a:r>
          </a:p>
          <a:p>
            <a:pPr lvl="1" eaLnBrk="1" hangingPunct="1">
              <a:lnSpc>
                <a:spcPct val="90000"/>
              </a:lnSpc>
            </a:pPr>
            <a:r>
              <a:rPr lang="en-US" altLang="en-US" sz="2000" dirty="0"/>
              <a:t>ammonium persulfate</a:t>
            </a:r>
          </a:p>
          <a:p>
            <a:pPr eaLnBrk="1" hangingPunct="1">
              <a:lnSpc>
                <a:spcPct val="90000"/>
              </a:lnSpc>
            </a:pPr>
            <a:r>
              <a:rPr lang="en-US" altLang="en-US" sz="2000" dirty="0"/>
              <a:t>Storage and handling:</a:t>
            </a:r>
          </a:p>
          <a:p>
            <a:pPr lvl="1" eaLnBrk="1" hangingPunct="1">
              <a:lnSpc>
                <a:spcPct val="90000"/>
              </a:lnSpc>
            </a:pPr>
            <a:r>
              <a:rPr lang="en-US" altLang="en-US" sz="2000" dirty="0"/>
              <a:t>Reactive chemicals are color coded</a:t>
            </a:r>
            <a:r>
              <a:rPr lang="en-US" altLang="en-US" sz="2000" dirty="0">
                <a:solidFill>
                  <a:srgbClr val="FFFF00"/>
                </a:solidFill>
              </a:rPr>
              <a:t> </a:t>
            </a:r>
            <a:r>
              <a:rPr lang="en-US" altLang="en-US" sz="2000" dirty="0">
                <a:solidFill>
                  <a:schemeClr val="tx1"/>
                </a:solidFill>
              </a:rPr>
              <a:t>Yellow</a:t>
            </a:r>
          </a:p>
          <a:p>
            <a:pPr lvl="1" eaLnBrk="1" hangingPunct="1">
              <a:lnSpc>
                <a:spcPct val="90000"/>
              </a:lnSpc>
            </a:pPr>
            <a:r>
              <a:rPr lang="en-US" altLang="en-US" sz="2000" dirty="0"/>
              <a:t>Store away from incompatible materials (consult SDS for more information).</a:t>
            </a:r>
          </a:p>
          <a:p>
            <a:pPr lvl="1" eaLnBrk="1" hangingPunct="1">
              <a:lnSpc>
                <a:spcPct val="90000"/>
              </a:lnSpc>
            </a:pPr>
            <a:r>
              <a:rPr lang="en-US" altLang="en-US" sz="2000" dirty="0"/>
              <a:t>Protect from exposure to conditions that would make the chemical unstable (air, water, heat, shock, etc.).</a:t>
            </a:r>
          </a:p>
          <a:p>
            <a:pPr lvl="1" eaLnBrk="1" hangingPunct="1">
              <a:lnSpc>
                <a:spcPct val="90000"/>
              </a:lnSpc>
            </a:pPr>
            <a:r>
              <a:rPr lang="en-US" altLang="en-US" sz="2000" dirty="0"/>
              <a:t>DO NOT store oxidizers with flammable or combustible materials</a:t>
            </a:r>
          </a:p>
          <a:p>
            <a:pPr lvl="1" eaLnBrk="1" hangingPunct="1">
              <a:lnSpc>
                <a:spcPct val="90000"/>
              </a:lnSpc>
            </a:pPr>
            <a:r>
              <a:rPr lang="en-US" altLang="en-US" sz="2000" dirty="0"/>
              <a:t>DO NOT store oxidizers in flammable cabinets</a:t>
            </a:r>
          </a:p>
        </p:txBody>
      </p:sp>
      <p:sp>
        <p:nvSpPr>
          <p:cNvPr id="68612" name="Slide Number Placeholder 6">
            <a:extLst>
              <a:ext uri="{FF2B5EF4-FFF2-40B4-BE49-F238E27FC236}">
                <a16:creationId xmlns:a16="http://schemas.microsoft.com/office/drawing/2014/main" id="{D8174B35-2648-401E-840A-53745694C5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2BB178F-6A9D-4453-8BD8-04384AD7D949}" type="slidenum">
              <a:rPr lang="en-US" altLang="en-US" sz="1000"/>
              <a:pPr>
                <a:spcBef>
                  <a:spcPct val="0"/>
                </a:spcBef>
                <a:buClrTx/>
                <a:buSzTx/>
                <a:buFontTx/>
                <a:buNone/>
              </a:pPr>
              <a:t>29</a:t>
            </a:fld>
            <a:endParaRPr lang="en-US" altLang="en-US" sz="1000"/>
          </a:p>
        </p:txBody>
      </p:sp>
      <p:sp>
        <p:nvSpPr>
          <p:cNvPr id="68613" name="WordArt 5">
            <a:extLst>
              <a:ext uri="{FF2B5EF4-FFF2-40B4-BE49-F238E27FC236}">
                <a16:creationId xmlns:a16="http://schemas.microsoft.com/office/drawing/2014/main" id="{E40540AA-6DAE-4B95-B11C-2ECD60B8B2DB}"/>
              </a:ext>
            </a:extLst>
          </p:cNvPr>
          <p:cNvSpPr>
            <a:spLocks noChangeArrowheads="1" noChangeShapeType="1" noTextEdit="1"/>
          </p:cNvSpPr>
          <p:nvPr/>
        </p:nvSpPr>
        <p:spPr bwMode="auto">
          <a:xfrm>
            <a:off x="6444676" y="3128631"/>
            <a:ext cx="1371600" cy="342900"/>
          </a:xfrm>
          <a:prstGeom prst="rect">
            <a:avLst/>
          </a:prstGeom>
        </p:spPr>
        <p:txBody>
          <a:bodyPr wrap="none" fromWordArt="1">
            <a:prstTxWarp prst="textPlain">
              <a:avLst>
                <a:gd name="adj" fmla="val 50000"/>
              </a:avLst>
            </a:prstTxWarp>
          </a:bodyPr>
          <a:lstStyle/>
          <a:p>
            <a:pPr algn="ctr"/>
            <a:r>
              <a:rPr lang="en-US" sz="2400" kern="10" dirty="0">
                <a:ln w="12700">
                  <a:solidFill>
                    <a:srgbClr val="000000"/>
                  </a:solidFill>
                  <a:round/>
                  <a:headEnd/>
                  <a:tailEnd/>
                </a:ln>
                <a:solidFill>
                  <a:srgbClr val="FFFF00"/>
                </a:solidFill>
                <a:cs typeface="Arial" panose="020B0604020202020204" pitchFamily="34" charset="0"/>
              </a:rPr>
              <a:t>Yellow</a:t>
            </a:r>
          </a:p>
        </p:txBody>
      </p:sp>
      <p:pic>
        <p:nvPicPr>
          <p:cNvPr id="6" name="Picture 2" descr="https://www.osha.gov/sites/default/files/image2.jpg">
            <a:extLst>
              <a:ext uri="{FF2B5EF4-FFF2-40B4-BE49-F238E27FC236}">
                <a16:creationId xmlns:a16="http://schemas.microsoft.com/office/drawing/2014/main" id="{B0E27503-9FFE-4CE7-A569-C99B46322E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791" y="5813771"/>
            <a:ext cx="711995" cy="711995"/>
          </a:xfrm>
          <a:prstGeom prst="rect">
            <a:avLst/>
          </a:prstGeom>
          <a:noFill/>
          <a:extLst>
            <a:ext uri="{909E8E84-426E-40DD-AFC4-6F175D3DCCD1}">
              <a14:hiddenFill xmlns:a14="http://schemas.microsoft.com/office/drawing/2010/main">
                <a:solidFill>
                  <a:srgbClr val="FFFFFF"/>
                </a:solidFill>
              </a14:hiddenFill>
            </a:ext>
          </a:extLst>
        </p:spPr>
      </p:pic>
      <p:sp>
        <p:nvSpPr>
          <p:cNvPr id="2" name="Plus Sign 1">
            <a:extLst>
              <a:ext uri="{FF2B5EF4-FFF2-40B4-BE49-F238E27FC236}">
                <a16:creationId xmlns:a16="http://schemas.microsoft.com/office/drawing/2014/main" id="{80FE5761-04D0-41B9-89C9-05B0E231911E}"/>
              </a:ext>
            </a:extLst>
          </p:cNvPr>
          <p:cNvSpPr/>
          <p:nvPr/>
        </p:nvSpPr>
        <p:spPr>
          <a:xfrm>
            <a:off x="2554330" y="5922085"/>
            <a:ext cx="475626" cy="48440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0" descr="https://www.osha.gov/sites/default/files/image1.jpg">
            <a:extLst>
              <a:ext uri="{FF2B5EF4-FFF2-40B4-BE49-F238E27FC236}">
                <a16:creationId xmlns:a16="http://schemas.microsoft.com/office/drawing/2014/main" id="{CA7C48C1-445B-4F21-8B45-F11592727A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4559" y="5777259"/>
            <a:ext cx="774054" cy="774054"/>
          </a:xfrm>
          <a:prstGeom prst="rect">
            <a:avLst/>
          </a:prstGeom>
          <a:noFill/>
          <a:extLst>
            <a:ext uri="{909E8E84-426E-40DD-AFC4-6F175D3DCCD1}">
              <a14:hiddenFill xmlns:a14="http://schemas.microsoft.com/office/drawing/2010/main">
                <a:solidFill>
                  <a:srgbClr val="FFFFFF"/>
                </a:solidFill>
              </a14:hiddenFill>
            </a:ext>
          </a:extLst>
        </p:spPr>
      </p:pic>
      <p:sp>
        <p:nvSpPr>
          <p:cNvPr id="3" name="Equals 2">
            <a:extLst>
              <a:ext uri="{FF2B5EF4-FFF2-40B4-BE49-F238E27FC236}">
                <a16:creationId xmlns:a16="http://schemas.microsoft.com/office/drawing/2014/main" id="{41E7E463-343E-49E9-9A1B-E78F8BE773A2}"/>
              </a:ext>
            </a:extLst>
          </p:cNvPr>
          <p:cNvSpPr/>
          <p:nvPr/>
        </p:nvSpPr>
        <p:spPr>
          <a:xfrm>
            <a:off x="3893216" y="5937234"/>
            <a:ext cx="392027" cy="41538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FA7C2BA-202E-43CB-928F-498A555B9974}"/>
              </a:ext>
            </a:extLst>
          </p:cNvPr>
          <p:cNvSpPr>
            <a:spLocks noGrp="1" noChangeArrowheads="1"/>
          </p:cNvSpPr>
          <p:nvPr>
            <p:ph type="title"/>
          </p:nvPr>
        </p:nvSpPr>
        <p:spPr>
          <a:xfrm>
            <a:off x="609599" y="609600"/>
            <a:ext cx="6781801" cy="1676400"/>
          </a:xfrm>
        </p:spPr>
        <p:txBody>
          <a:bodyPr>
            <a:normAutofit fontScale="90000"/>
          </a:bodyPr>
          <a:lstStyle/>
          <a:p>
            <a:pPr eaLnBrk="1" hangingPunct="1"/>
            <a:r>
              <a:rPr lang="en-US" altLang="en-US" dirty="0"/>
              <a:t>Employee who work in laboratories are required to receive the following information and training</a:t>
            </a:r>
          </a:p>
        </p:txBody>
      </p:sp>
      <p:sp>
        <p:nvSpPr>
          <p:cNvPr id="5123" name="Rectangle 3">
            <a:extLst>
              <a:ext uri="{FF2B5EF4-FFF2-40B4-BE49-F238E27FC236}">
                <a16:creationId xmlns:a16="http://schemas.microsoft.com/office/drawing/2014/main" id="{A627A1F5-163D-4220-8311-C17DEBDFFA76}"/>
              </a:ext>
            </a:extLst>
          </p:cNvPr>
          <p:cNvSpPr>
            <a:spLocks noGrp="1" noChangeArrowheads="1"/>
          </p:cNvSpPr>
          <p:nvPr>
            <p:ph idx="1"/>
          </p:nvPr>
        </p:nvSpPr>
        <p:spPr>
          <a:xfrm>
            <a:off x="533400" y="2286000"/>
            <a:ext cx="7696200" cy="4190999"/>
          </a:xfrm>
        </p:spPr>
        <p:txBody>
          <a:bodyPr>
            <a:normAutofit/>
          </a:bodyPr>
          <a:lstStyle/>
          <a:p>
            <a:pPr eaLnBrk="1" hangingPunct="1">
              <a:lnSpc>
                <a:spcPct val="90000"/>
              </a:lnSpc>
            </a:pPr>
            <a:r>
              <a:rPr lang="en-US" altLang="en-US" sz="2000" dirty="0"/>
              <a:t>Information:</a:t>
            </a:r>
          </a:p>
          <a:p>
            <a:pPr lvl="1">
              <a:lnSpc>
                <a:spcPct val="90000"/>
              </a:lnSpc>
            </a:pPr>
            <a:r>
              <a:rPr lang="en-US" altLang="en-US" sz="2000" dirty="0"/>
              <a:t>Regulations fall under 29 CFR 1910.1450 Occupational Exposure to Hazardous Chemicals in Laboratories</a:t>
            </a:r>
          </a:p>
          <a:p>
            <a:pPr lvl="1" eaLnBrk="1" hangingPunct="1">
              <a:lnSpc>
                <a:spcPct val="90000"/>
              </a:lnSpc>
            </a:pPr>
            <a:r>
              <a:rPr lang="en-US" altLang="en-US" sz="2000" dirty="0"/>
              <a:t>A Chemical hygiene plan (CHP) is required to identify hazards and describe protections for employees.  Each lab at UAF is required to have a CHP</a:t>
            </a:r>
          </a:p>
          <a:p>
            <a:pPr lvl="1" eaLnBrk="1" hangingPunct="1">
              <a:lnSpc>
                <a:spcPct val="90000"/>
              </a:lnSpc>
            </a:pPr>
            <a:r>
              <a:rPr lang="en-US" altLang="en-US" sz="2000" dirty="0"/>
              <a:t>You should know the Permissible exposure levels (PELs) for any OSHA-regulated chemicals that you work with</a:t>
            </a:r>
          </a:p>
          <a:p>
            <a:pPr lvl="1" eaLnBrk="1" hangingPunct="1">
              <a:lnSpc>
                <a:spcPct val="90000"/>
              </a:lnSpc>
            </a:pPr>
            <a:r>
              <a:rPr lang="en-US" altLang="en-US" sz="2000" dirty="0"/>
              <a:t>Signs and symptoms associated with overexposure to chemicals</a:t>
            </a:r>
          </a:p>
          <a:p>
            <a:pPr lvl="1" eaLnBrk="1" hangingPunct="1">
              <a:lnSpc>
                <a:spcPct val="90000"/>
              </a:lnSpc>
            </a:pPr>
            <a:r>
              <a:rPr lang="en-US" altLang="en-US" sz="2000" dirty="0"/>
              <a:t>Location and use of Safety Data Sheets (SDSs)</a:t>
            </a:r>
          </a:p>
        </p:txBody>
      </p:sp>
      <p:sp>
        <p:nvSpPr>
          <p:cNvPr id="5124" name="Slide Number Placeholder 5">
            <a:extLst>
              <a:ext uri="{FF2B5EF4-FFF2-40B4-BE49-F238E27FC236}">
                <a16:creationId xmlns:a16="http://schemas.microsoft.com/office/drawing/2014/main" id="{962099AC-AA75-4E35-8F57-4F263AE700C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28B1901-29B3-4ACA-B61A-BC9FB8F504BB}" type="slidenum">
              <a:rPr lang="en-US" altLang="en-US" sz="1000"/>
              <a:pPr>
                <a:spcBef>
                  <a:spcPct val="0"/>
                </a:spcBef>
                <a:buClrTx/>
                <a:buSzTx/>
                <a:buFontTx/>
                <a:buNone/>
              </a:pPr>
              <a:t>3</a:t>
            </a:fld>
            <a:endParaRPr lang="en-US" altLang="en-US" sz="1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5EB7C5B1-14DC-4454-A67F-50A77BA486BE}"/>
              </a:ext>
            </a:extLst>
          </p:cNvPr>
          <p:cNvSpPr>
            <a:spLocks noGrp="1" noChangeArrowheads="1"/>
          </p:cNvSpPr>
          <p:nvPr>
            <p:ph type="title"/>
          </p:nvPr>
        </p:nvSpPr>
        <p:spPr>
          <a:xfrm>
            <a:off x="609601" y="451512"/>
            <a:ext cx="6347713" cy="843888"/>
          </a:xfrm>
        </p:spPr>
        <p:txBody>
          <a:bodyPr/>
          <a:lstStyle/>
          <a:p>
            <a:pPr eaLnBrk="1" hangingPunct="1"/>
            <a:r>
              <a:rPr lang="en-US" altLang="en-US" dirty="0"/>
              <a:t>Chemical hazards: health</a:t>
            </a:r>
          </a:p>
        </p:txBody>
      </p:sp>
      <p:sp>
        <p:nvSpPr>
          <p:cNvPr id="70659" name="Rectangle 3">
            <a:extLst>
              <a:ext uri="{FF2B5EF4-FFF2-40B4-BE49-F238E27FC236}">
                <a16:creationId xmlns:a16="http://schemas.microsoft.com/office/drawing/2014/main" id="{0C0EE5BF-AC44-42BF-A3DE-D4ECFCF1A2EE}"/>
              </a:ext>
            </a:extLst>
          </p:cNvPr>
          <p:cNvSpPr>
            <a:spLocks noGrp="1" noChangeArrowheads="1"/>
          </p:cNvSpPr>
          <p:nvPr>
            <p:ph idx="1"/>
          </p:nvPr>
        </p:nvSpPr>
        <p:spPr>
          <a:xfrm>
            <a:off x="457200" y="1371600"/>
            <a:ext cx="7543800" cy="5334000"/>
          </a:xfrm>
        </p:spPr>
        <p:txBody>
          <a:bodyPr>
            <a:normAutofit/>
          </a:bodyPr>
          <a:lstStyle/>
          <a:p>
            <a:pPr eaLnBrk="1" hangingPunct="1">
              <a:lnSpc>
                <a:spcPct val="90000"/>
              </a:lnSpc>
            </a:pPr>
            <a:r>
              <a:rPr lang="en-US" altLang="en-US" sz="2000" dirty="0"/>
              <a:t>Definition:</a:t>
            </a:r>
          </a:p>
          <a:p>
            <a:pPr lvl="1" eaLnBrk="1" hangingPunct="1">
              <a:lnSpc>
                <a:spcPct val="90000"/>
              </a:lnSpc>
            </a:pPr>
            <a:r>
              <a:rPr lang="en-US" altLang="en-US" sz="2000" dirty="0"/>
              <a:t>Chemical that causes adverse health effects, whether short-term (acute) or long-term (chronic)</a:t>
            </a:r>
          </a:p>
          <a:p>
            <a:pPr lvl="1" eaLnBrk="1" hangingPunct="1">
              <a:lnSpc>
                <a:spcPct val="90000"/>
              </a:lnSpc>
            </a:pPr>
            <a:r>
              <a:rPr lang="en-US" altLang="en-US" sz="2000" dirty="0"/>
              <a:t>Includes toxins, carcinogens, teratogens, mutagens, poisons, biohazards (infectious agents)</a:t>
            </a:r>
          </a:p>
          <a:p>
            <a:pPr lvl="2" eaLnBrk="1" hangingPunct="1">
              <a:lnSpc>
                <a:spcPct val="90000"/>
              </a:lnSpc>
            </a:pPr>
            <a:r>
              <a:rPr lang="en-US" altLang="en-US" sz="2000" dirty="0"/>
              <a:t>DOT hazard class 6</a:t>
            </a:r>
          </a:p>
          <a:p>
            <a:pPr lvl="1" eaLnBrk="1" hangingPunct="1">
              <a:lnSpc>
                <a:spcPct val="90000"/>
              </a:lnSpc>
            </a:pPr>
            <a:r>
              <a:rPr lang="en-US" altLang="en-US" sz="2000" dirty="0"/>
              <a:t>Examples:</a:t>
            </a:r>
          </a:p>
          <a:p>
            <a:pPr lvl="2" eaLnBrk="1" hangingPunct="1">
              <a:lnSpc>
                <a:spcPct val="90000"/>
              </a:lnSpc>
            </a:pPr>
            <a:r>
              <a:rPr lang="en-US" altLang="en-US" sz="2000" dirty="0"/>
              <a:t>Mercury and other metal compounds, ethidium bromide, formaldehyde</a:t>
            </a:r>
          </a:p>
          <a:p>
            <a:pPr eaLnBrk="1" hangingPunct="1">
              <a:lnSpc>
                <a:spcPct val="90000"/>
              </a:lnSpc>
            </a:pPr>
            <a:r>
              <a:rPr lang="en-US" altLang="en-US" sz="2000" dirty="0"/>
              <a:t>Storage:</a:t>
            </a:r>
          </a:p>
          <a:p>
            <a:pPr lvl="1" eaLnBrk="1" hangingPunct="1">
              <a:lnSpc>
                <a:spcPct val="90000"/>
              </a:lnSpc>
            </a:pPr>
            <a:r>
              <a:rPr lang="en-US" altLang="en-US" sz="2000" dirty="0"/>
              <a:t>Health hazards are color coded </a:t>
            </a:r>
            <a:r>
              <a:rPr lang="en-US" altLang="en-US" sz="2000" dirty="0">
                <a:solidFill>
                  <a:srgbClr val="0000FF"/>
                </a:solidFill>
              </a:rPr>
              <a:t>blue</a:t>
            </a:r>
          </a:p>
          <a:p>
            <a:pPr lvl="1" eaLnBrk="1" hangingPunct="1">
              <a:lnSpc>
                <a:spcPct val="90000"/>
              </a:lnSpc>
            </a:pPr>
            <a:r>
              <a:rPr lang="en-US" altLang="en-US" sz="2000" dirty="0"/>
              <a:t>Health hazards should be segregated from other chemicals</a:t>
            </a:r>
          </a:p>
        </p:txBody>
      </p:sp>
      <p:sp>
        <p:nvSpPr>
          <p:cNvPr id="70660" name="Slide Number Placeholder 11">
            <a:extLst>
              <a:ext uri="{FF2B5EF4-FFF2-40B4-BE49-F238E27FC236}">
                <a16:creationId xmlns:a16="http://schemas.microsoft.com/office/drawing/2014/main" id="{B9B89800-7C9C-458C-B604-E5F6EF677EE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5496A8F-2571-40D9-9626-794B5B95ACBE}" type="slidenum">
              <a:rPr lang="en-US" altLang="en-US" sz="1000"/>
              <a:pPr>
                <a:spcBef>
                  <a:spcPct val="0"/>
                </a:spcBef>
                <a:buClrTx/>
                <a:buSzTx/>
                <a:buFontTx/>
                <a:buNone/>
              </a:pPr>
              <a:t>30</a:t>
            </a:fld>
            <a:endParaRPr lang="en-US" altLang="en-US" sz="1000"/>
          </a:p>
        </p:txBody>
      </p:sp>
      <p:sp>
        <p:nvSpPr>
          <p:cNvPr id="70661" name="AutoShape 12" descr="Biohazard">
            <a:extLst>
              <a:ext uri="{FF2B5EF4-FFF2-40B4-BE49-F238E27FC236}">
                <a16:creationId xmlns:a16="http://schemas.microsoft.com/office/drawing/2014/main" id="{3E1FC0B6-7CC8-4B28-B96A-9A97B9BD047D}"/>
              </a:ext>
            </a:extLst>
          </p:cNvPr>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9AF2E9C9-0743-4156-86E1-3D08B6B2DE21}"/>
              </a:ext>
            </a:extLst>
          </p:cNvPr>
          <p:cNvSpPr>
            <a:spLocks noGrp="1" noChangeArrowheads="1"/>
          </p:cNvSpPr>
          <p:nvPr>
            <p:ph type="title"/>
          </p:nvPr>
        </p:nvSpPr>
        <p:spPr/>
        <p:txBody>
          <a:bodyPr/>
          <a:lstStyle/>
          <a:p>
            <a:pPr eaLnBrk="1" hangingPunct="1"/>
            <a:r>
              <a:rPr lang="en-US" altLang="en-US" dirty="0"/>
              <a:t>Health (cont.)</a:t>
            </a:r>
          </a:p>
        </p:txBody>
      </p:sp>
      <p:sp>
        <p:nvSpPr>
          <p:cNvPr id="72707" name="Rectangle 3">
            <a:extLst>
              <a:ext uri="{FF2B5EF4-FFF2-40B4-BE49-F238E27FC236}">
                <a16:creationId xmlns:a16="http://schemas.microsoft.com/office/drawing/2014/main" id="{62C9ABAB-0E57-4D34-9C7B-F39E221E8843}"/>
              </a:ext>
            </a:extLst>
          </p:cNvPr>
          <p:cNvSpPr>
            <a:spLocks noGrp="1" noChangeArrowheads="1"/>
          </p:cNvSpPr>
          <p:nvPr>
            <p:ph idx="1"/>
          </p:nvPr>
        </p:nvSpPr>
        <p:spPr>
          <a:xfrm>
            <a:off x="1905000" y="2514600"/>
            <a:ext cx="5486400" cy="457200"/>
          </a:xfrm>
        </p:spPr>
        <p:txBody>
          <a:bodyPr/>
          <a:lstStyle/>
          <a:p>
            <a:pPr marL="0" indent="0" eaLnBrk="1" hangingPunct="1">
              <a:lnSpc>
                <a:spcPct val="90000"/>
              </a:lnSpc>
              <a:buFont typeface="Wingdings" panose="05000000000000000000" pitchFamily="2" charset="2"/>
              <a:buNone/>
            </a:pPr>
            <a:r>
              <a:rPr lang="en-US" altLang="en-US" sz="2200"/>
              <a:t>Acute Toxicity (fatal or toxic)</a:t>
            </a:r>
          </a:p>
        </p:txBody>
      </p:sp>
      <p:sp>
        <p:nvSpPr>
          <p:cNvPr id="72708" name="Slide Number Placeholder 11">
            <a:extLst>
              <a:ext uri="{FF2B5EF4-FFF2-40B4-BE49-F238E27FC236}">
                <a16:creationId xmlns:a16="http://schemas.microsoft.com/office/drawing/2014/main" id="{A26EA391-C408-41C3-8113-18C7FBD51F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CC7F3BF-368E-4D7A-9805-013A42D4E9FE}" type="slidenum">
              <a:rPr lang="en-US" altLang="en-US" sz="1000"/>
              <a:pPr>
                <a:spcBef>
                  <a:spcPct val="0"/>
                </a:spcBef>
                <a:buClrTx/>
                <a:buSzTx/>
                <a:buFontTx/>
                <a:buNone/>
              </a:pPr>
              <a:t>31</a:t>
            </a:fld>
            <a:endParaRPr lang="en-US" altLang="en-US" sz="1000"/>
          </a:p>
        </p:txBody>
      </p:sp>
      <p:sp>
        <p:nvSpPr>
          <p:cNvPr id="31748" name="Text Box 6">
            <a:extLst>
              <a:ext uri="{FF2B5EF4-FFF2-40B4-BE49-F238E27FC236}">
                <a16:creationId xmlns:a16="http://schemas.microsoft.com/office/drawing/2014/main" id="{A4372983-25A6-45F4-9E51-48739594077C}"/>
              </a:ext>
            </a:extLst>
          </p:cNvPr>
          <p:cNvSpPr txBox="1">
            <a:spLocks noChangeArrowheads="1"/>
          </p:cNvSpPr>
          <p:nvPr/>
        </p:nvSpPr>
        <p:spPr bwMode="auto">
          <a:xfrm>
            <a:off x="2853277" y="5612224"/>
            <a:ext cx="3173413" cy="369888"/>
          </a:xfrm>
          <a:prstGeom prst="rect">
            <a:avLst/>
          </a:prstGeom>
          <a:no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a:solidFill>
                  <a:schemeClr val="tx1">
                    <a:lumMod val="95000"/>
                  </a:schemeClr>
                </a:solidFill>
              </a:rPr>
              <a:t>Biohazard (infectious agents)</a:t>
            </a:r>
          </a:p>
        </p:txBody>
      </p:sp>
      <p:sp>
        <p:nvSpPr>
          <p:cNvPr id="72710" name="AutoShape 12" descr="Biohazard">
            <a:extLst>
              <a:ext uri="{FF2B5EF4-FFF2-40B4-BE49-F238E27FC236}">
                <a16:creationId xmlns:a16="http://schemas.microsoft.com/office/drawing/2014/main" id="{518E1ACD-BC1E-4EB8-867C-7F527A927965}"/>
              </a:ext>
            </a:extLst>
          </p:cNvPr>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pic>
        <p:nvPicPr>
          <p:cNvPr id="2" name="Picture 1">
            <a:extLst>
              <a:ext uri="{FF2B5EF4-FFF2-40B4-BE49-F238E27FC236}">
                <a16:creationId xmlns:a16="http://schemas.microsoft.com/office/drawing/2014/main" id="{A05212BF-42F8-4192-8AD5-35CD7C8F1EC3}"/>
              </a:ext>
            </a:extLst>
          </p:cNvPr>
          <p:cNvPicPr>
            <a:picLocks noChangeAspect="1"/>
          </p:cNvPicPr>
          <p:nvPr/>
        </p:nvPicPr>
        <p:blipFill>
          <a:blip r:embed="rId3" cstate="print"/>
          <a:stretch>
            <a:fillRect/>
          </a:stretch>
        </p:blipFill>
        <p:spPr>
          <a:xfrm>
            <a:off x="455270" y="2073465"/>
            <a:ext cx="1290925" cy="1276739"/>
          </a:xfrm>
          <a:prstGeom prst="diamond">
            <a:avLst/>
          </a:prstGeom>
        </p:spPr>
      </p:pic>
      <p:sp>
        <p:nvSpPr>
          <p:cNvPr id="12" name="Content Placeholder 2">
            <a:extLst>
              <a:ext uri="{FF2B5EF4-FFF2-40B4-BE49-F238E27FC236}">
                <a16:creationId xmlns:a16="http://schemas.microsoft.com/office/drawing/2014/main" id="{19137E1F-4A0F-44A3-A66A-7A429F95CFE6}"/>
              </a:ext>
            </a:extLst>
          </p:cNvPr>
          <p:cNvSpPr txBox="1">
            <a:spLocks/>
          </p:cNvSpPr>
          <p:nvPr/>
        </p:nvSpPr>
        <p:spPr bwMode="auto">
          <a:xfrm>
            <a:off x="455613" y="1354138"/>
            <a:ext cx="8229600" cy="719137"/>
          </a:xfrm>
          <a:prstGeom prst="rect">
            <a:avLst/>
          </a:prstGeom>
          <a:noFill/>
          <a:ln>
            <a:noFill/>
          </a:ln>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a:defRPr/>
            </a:pPr>
            <a:r>
              <a:rPr lang="en-US" kern="0" dirty="0"/>
              <a:t>Health Hazard Pictograms</a:t>
            </a:r>
          </a:p>
        </p:txBody>
      </p:sp>
      <p:pic>
        <p:nvPicPr>
          <p:cNvPr id="4" name="Picture 3">
            <a:extLst>
              <a:ext uri="{FF2B5EF4-FFF2-40B4-BE49-F238E27FC236}">
                <a16:creationId xmlns:a16="http://schemas.microsoft.com/office/drawing/2014/main" id="{CC75C007-870A-41CF-B50D-F826F44433E5}"/>
              </a:ext>
            </a:extLst>
          </p:cNvPr>
          <p:cNvPicPr>
            <a:picLocks noChangeAspect="1"/>
          </p:cNvPicPr>
          <p:nvPr/>
        </p:nvPicPr>
        <p:blipFill>
          <a:blip r:embed="rId4" cstate="print"/>
          <a:stretch>
            <a:fillRect/>
          </a:stretch>
        </p:blipFill>
        <p:spPr>
          <a:xfrm>
            <a:off x="4652757" y="3694905"/>
            <a:ext cx="1214643" cy="1214643"/>
          </a:xfrm>
          <a:prstGeom prst="diamond">
            <a:avLst/>
          </a:prstGeom>
        </p:spPr>
      </p:pic>
      <p:sp>
        <p:nvSpPr>
          <p:cNvPr id="72714" name="TextBox 4">
            <a:extLst>
              <a:ext uri="{FF2B5EF4-FFF2-40B4-BE49-F238E27FC236}">
                <a16:creationId xmlns:a16="http://schemas.microsoft.com/office/drawing/2014/main" id="{4A8F31CF-615E-42A1-AF7E-3A065A13C617}"/>
              </a:ext>
            </a:extLst>
          </p:cNvPr>
          <p:cNvSpPr txBox="1">
            <a:spLocks noChangeArrowheads="1"/>
          </p:cNvSpPr>
          <p:nvPr/>
        </p:nvSpPr>
        <p:spPr bwMode="auto">
          <a:xfrm>
            <a:off x="5854700" y="3351213"/>
            <a:ext cx="3048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Irritant (skin and eye)</a:t>
            </a:r>
          </a:p>
          <a:p>
            <a:pPr eaLnBrk="1" hangingPunct="1">
              <a:spcBef>
                <a:spcPct val="0"/>
              </a:spcBef>
              <a:buClrTx/>
              <a:buSzTx/>
              <a:buFontTx/>
              <a:buNone/>
            </a:pPr>
            <a:r>
              <a:rPr lang="en-US" altLang="en-US" sz="1800"/>
              <a:t>Skin Sensitizer</a:t>
            </a:r>
          </a:p>
          <a:p>
            <a:pPr eaLnBrk="1" hangingPunct="1">
              <a:spcBef>
                <a:spcPct val="0"/>
              </a:spcBef>
              <a:buClrTx/>
              <a:buSzTx/>
              <a:buFontTx/>
              <a:buNone/>
            </a:pPr>
            <a:r>
              <a:rPr lang="en-US" altLang="en-US" sz="1800"/>
              <a:t>Acute Toxicity (harmful)</a:t>
            </a:r>
          </a:p>
          <a:p>
            <a:pPr eaLnBrk="1" hangingPunct="1">
              <a:spcBef>
                <a:spcPct val="0"/>
              </a:spcBef>
              <a:buClrTx/>
              <a:buSzTx/>
              <a:buFontTx/>
              <a:buNone/>
            </a:pPr>
            <a:r>
              <a:rPr lang="en-US" altLang="en-US" sz="1800"/>
              <a:t>Narcotic Effects</a:t>
            </a:r>
          </a:p>
          <a:p>
            <a:pPr eaLnBrk="1" hangingPunct="1">
              <a:spcBef>
                <a:spcPct val="0"/>
              </a:spcBef>
              <a:buClrTx/>
              <a:buSzTx/>
              <a:buFontTx/>
              <a:buNone/>
            </a:pPr>
            <a:r>
              <a:rPr lang="en-US" altLang="en-US" sz="1800"/>
              <a:t>Respiratory Tract Irritant</a:t>
            </a:r>
          </a:p>
          <a:p>
            <a:pPr eaLnBrk="1" hangingPunct="1">
              <a:spcBef>
                <a:spcPct val="0"/>
              </a:spcBef>
              <a:buClrTx/>
              <a:buSzTx/>
              <a:buFontTx/>
              <a:buNone/>
            </a:pPr>
            <a:r>
              <a:rPr lang="en-US" altLang="en-US" sz="1800"/>
              <a:t>Hazardous to Ozone Layer</a:t>
            </a:r>
          </a:p>
        </p:txBody>
      </p:sp>
      <p:pic>
        <p:nvPicPr>
          <p:cNvPr id="6" name="Picture 5">
            <a:extLst>
              <a:ext uri="{FF2B5EF4-FFF2-40B4-BE49-F238E27FC236}">
                <a16:creationId xmlns:a16="http://schemas.microsoft.com/office/drawing/2014/main" id="{D04A75B0-EE9C-485E-BF05-359A5FE6D526}"/>
              </a:ext>
            </a:extLst>
          </p:cNvPr>
          <p:cNvPicPr>
            <a:picLocks noChangeAspect="1"/>
          </p:cNvPicPr>
          <p:nvPr/>
        </p:nvPicPr>
        <p:blipFill>
          <a:blip r:embed="rId5" cstate="print"/>
          <a:stretch>
            <a:fillRect/>
          </a:stretch>
        </p:blipFill>
        <p:spPr>
          <a:xfrm>
            <a:off x="381000" y="3721306"/>
            <a:ext cx="1188243" cy="1188243"/>
          </a:xfrm>
          <a:prstGeom prst="diamond">
            <a:avLst/>
          </a:prstGeom>
        </p:spPr>
      </p:pic>
      <p:sp>
        <p:nvSpPr>
          <p:cNvPr id="72716" name="TextBox 6">
            <a:extLst>
              <a:ext uri="{FF2B5EF4-FFF2-40B4-BE49-F238E27FC236}">
                <a16:creationId xmlns:a16="http://schemas.microsoft.com/office/drawing/2014/main" id="{34D76F5A-F600-4949-8C85-10E5A1D7E61B}"/>
              </a:ext>
            </a:extLst>
          </p:cNvPr>
          <p:cNvSpPr txBox="1">
            <a:spLocks noChangeArrowheads="1"/>
          </p:cNvSpPr>
          <p:nvPr/>
        </p:nvSpPr>
        <p:spPr bwMode="auto">
          <a:xfrm>
            <a:off x="1728788" y="3581400"/>
            <a:ext cx="3429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Carcinogen</a:t>
            </a:r>
          </a:p>
          <a:p>
            <a:pPr eaLnBrk="1" hangingPunct="1">
              <a:spcBef>
                <a:spcPct val="0"/>
              </a:spcBef>
              <a:buClrTx/>
              <a:buSzTx/>
              <a:buFontTx/>
              <a:buNone/>
            </a:pPr>
            <a:r>
              <a:rPr lang="en-US" altLang="en-US" sz="1800"/>
              <a:t>Mutagenicity</a:t>
            </a:r>
          </a:p>
          <a:p>
            <a:pPr eaLnBrk="1" hangingPunct="1">
              <a:spcBef>
                <a:spcPct val="0"/>
              </a:spcBef>
              <a:buClrTx/>
              <a:buSzTx/>
              <a:buFontTx/>
              <a:buNone/>
            </a:pPr>
            <a:r>
              <a:rPr lang="en-US" altLang="en-US" sz="1800"/>
              <a:t>Reproductive Toxicity</a:t>
            </a:r>
          </a:p>
          <a:p>
            <a:pPr eaLnBrk="1" hangingPunct="1">
              <a:spcBef>
                <a:spcPct val="0"/>
              </a:spcBef>
              <a:buClrTx/>
              <a:buSzTx/>
              <a:buFontTx/>
              <a:buNone/>
            </a:pPr>
            <a:r>
              <a:rPr lang="en-US" altLang="en-US" sz="1800"/>
              <a:t>Target Organ Toxicity</a:t>
            </a:r>
          </a:p>
          <a:p>
            <a:pPr eaLnBrk="1" hangingPunct="1">
              <a:spcBef>
                <a:spcPct val="0"/>
              </a:spcBef>
              <a:buClrTx/>
              <a:buSzTx/>
              <a:buFontTx/>
              <a:buNone/>
            </a:pPr>
            <a:r>
              <a:rPr lang="en-US" altLang="en-US" sz="1800"/>
              <a:t>Aspiration Toxicity</a:t>
            </a:r>
          </a:p>
          <a:p>
            <a:pPr eaLnBrk="1" hangingPunct="1">
              <a:spcBef>
                <a:spcPct val="0"/>
              </a:spcBef>
              <a:buClrTx/>
              <a:buSzTx/>
              <a:buFontTx/>
              <a:buNone/>
            </a:pPr>
            <a:endParaRPr lang="en-US" altLang="en-US" sz="1800"/>
          </a:p>
        </p:txBody>
      </p:sp>
      <p:pic>
        <p:nvPicPr>
          <p:cNvPr id="72717" name="Picture 7">
            <a:extLst>
              <a:ext uri="{FF2B5EF4-FFF2-40B4-BE49-F238E27FC236}">
                <a16:creationId xmlns:a16="http://schemas.microsoft.com/office/drawing/2014/main" id="{EBD64101-E45C-4E68-980D-C2FEB7B22D28}"/>
              </a:ext>
            </a:extLst>
          </p:cNvPr>
          <p:cNvPicPr>
            <a:picLocks noChangeAspect="1"/>
          </p:cNvPicPr>
          <p:nvPr/>
        </p:nvPicPr>
        <p:blipFill>
          <a:blip r:embed="rId6">
            <a:extLst>
              <a:ext uri="{28A0092B-C50C-407E-A947-70E740481C1C}">
                <a14:useLocalDpi xmlns:a14="http://schemas.microsoft.com/office/drawing/2010/main" val="0"/>
              </a:ext>
            </a:extLst>
          </a:blip>
          <a:srcRect l="10922" t="5432" r="12830" b="18695"/>
          <a:stretch>
            <a:fillRect/>
          </a:stretch>
        </p:blipFill>
        <p:spPr bwMode="auto">
          <a:xfrm>
            <a:off x="1569243" y="5332540"/>
            <a:ext cx="1277938" cy="9826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4147977E-290F-41F6-B641-386D025F1747}"/>
              </a:ext>
            </a:extLst>
          </p:cNvPr>
          <p:cNvSpPr>
            <a:spLocks noGrp="1" noChangeArrowheads="1"/>
          </p:cNvSpPr>
          <p:nvPr>
            <p:ph type="title"/>
          </p:nvPr>
        </p:nvSpPr>
        <p:spPr>
          <a:xfrm>
            <a:off x="609599" y="609600"/>
            <a:ext cx="6347713" cy="914400"/>
          </a:xfrm>
        </p:spPr>
        <p:txBody>
          <a:bodyPr/>
          <a:lstStyle/>
          <a:p>
            <a:pPr eaLnBrk="1" hangingPunct="1"/>
            <a:r>
              <a:rPr lang="en-US" altLang="en-US" dirty="0"/>
              <a:t>Health (cont.)</a:t>
            </a:r>
          </a:p>
        </p:txBody>
      </p:sp>
      <p:sp>
        <p:nvSpPr>
          <p:cNvPr id="74755" name="Rectangle 3">
            <a:extLst>
              <a:ext uri="{FF2B5EF4-FFF2-40B4-BE49-F238E27FC236}">
                <a16:creationId xmlns:a16="http://schemas.microsoft.com/office/drawing/2014/main" id="{A5CAE8DF-EC6A-423F-B227-DC9B2A2CCD59}"/>
              </a:ext>
            </a:extLst>
          </p:cNvPr>
          <p:cNvSpPr>
            <a:spLocks noGrp="1" noChangeArrowheads="1"/>
          </p:cNvSpPr>
          <p:nvPr>
            <p:ph idx="1"/>
          </p:nvPr>
        </p:nvSpPr>
        <p:spPr>
          <a:xfrm>
            <a:off x="304800" y="1676400"/>
            <a:ext cx="7772400" cy="4419600"/>
          </a:xfrm>
        </p:spPr>
        <p:txBody>
          <a:bodyPr>
            <a:normAutofit/>
          </a:bodyPr>
          <a:lstStyle/>
          <a:p>
            <a:pPr eaLnBrk="1" hangingPunct="1">
              <a:lnSpc>
                <a:spcPct val="90000"/>
              </a:lnSpc>
            </a:pPr>
            <a:r>
              <a:rPr lang="en-US" altLang="en-US" sz="2000" dirty="0"/>
              <a:t>Handling:</a:t>
            </a:r>
          </a:p>
          <a:p>
            <a:pPr lvl="1" eaLnBrk="1" hangingPunct="1">
              <a:lnSpc>
                <a:spcPct val="90000"/>
              </a:lnSpc>
            </a:pPr>
            <a:r>
              <a:rPr lang="en-US" altLang="en-US" sz="2000" dirty="0"/>
              <a:t>Always wear appropriate gloves and other suitable PPE when handling health hazards.</a:t>
            </a:r>
          </a:p>
          <a:p>
            <a:pPr lvl="1" eaLnBrk="1" hangingPunct="1">
              <a:lnSpc>
                <a:spcPct val="90000"/>
              </a:lnSpc>
            </a:pPr>
            <a:r>
              <a:rPr lang="en-US" altLang="en-US" sz="2000" dirty="0"/>
              <a:t>Know the hazards presented by the chemical you handling</a:t>
            </a:r>
          </a:p>
          <a:p>
            <a:pPr lvl="2" eaLnBrk="1" hangingPunct="1">
              <a:lnSpc>
                <a:spcPct val="90000"/>
              </a:lnSpc>
            </a:pPr>
            <a:r>
              <a:rPr lang="en-US" altLang="en-US" sz="2000" dirty="0"/>
              <a:t>Possible routes of exposure (vary with chemical and procedure) include:  skin absorption, inhalation, ingestion, injection.</a:t>
            </a:r>
          </a:p>
          <a:p>
            <a:pPr lvl="2" eaLnBrk="1" hangingPunct="1">
              <a:lnSpc>
                <a:spcPct val="90000"/>
              </a:lnSpc>
            </a:pPr>
            <a:r>
              <a:rPr lang="en-US" altLang="en-US" sz="2000" dirty="0"/>
              <a:t>Symptoms of exposure may be acute and/or delayed (including chronic effects).  Read the SDS!</a:t>
            </a:r>
          </a:p>
          <a:p>
            <a:pPr lvl="2" eaLnBrk="1" hangingPunct="1">
              <a:lnSpc>
                <a:spcPct val="90000"/>
              </a:lnSpc>
            </a:pPr>
            <a:r>
              <a:rPr lang="en-US" altLang="en-US" sz="2000" dirty="0"/>
              <a:t>Be aware of possible adverse reactions with other chemicals or conditions (e.g. heat).</a:t>
            </a:r>
          </a:p>
        </p:txBody>
      </p:sp>
      <p:sp>
        <p:nvSpPr>
          <p:cNvPr id="74756" name="Slide Number Placeholder 5">
            <a:extLst>
              <a:ext uri="{FF2B5EF4-FFF2-40B4-BE49-F238E27FC236}">
                <a16:creationId xmlns:a16="http://schemas.microsoft.com/office/drawing/2014/main" id="{0A4175E5-F82D-40AD-B8F7-D6F6450DBB4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C427E49-6DBA-49E6-A6CE-B95760CEAF47}" type="slidenum">
              <a:rPr lang="en-US" altLang="en-US" sz="1000"/>
              <a:pPr>
                <a:spcBef>
                  <a:spcPct val="0"/>
                </a:spcBef>
                <a:buClrTx/>
                <a:buSzTx/>
                <a:buFontTx/>
                <a:buNone/>
              </a:pPr>
              <a:t>32</a:t>
            </a:fld>
            <a:endParaRPr lang="en-US" altLang="en-US" sz="1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B69D56A1-9EAE-4646-8BE7-76185E392BA2}"/>
              </a:ext>
            </a:extLst>
          </p:cNvPr>
          <p:cNvSpPr>
            <a:spLocks noGrp="1" noChangeArrowheads="1"/>
          </p:cNvSpPr>
          <p:nvPr>
            <p:ph type="title"/>
          </p:nvPr>
        </p:nvSpPr>
        <p:spPr>
          <a:xfrm>
            <a:off x="457200" y="122238"/>
            <a:ext cx="7543800" cy="944562"/>
          </a:xfrm>
        </p:spPr>
        <p:txBody>
          <a:bodyPr/>
          <a:lstStyle/>
          <a:p>
            <a:pPr eaLnBrk="1" hangingPunct="1"/>
            <a:r>
              <a:rPr lang="en-US" altLang="en-US"/>
              <a:t>Safety Data Sheets and Labels</a:t>
            </a:r>
          </a:p>
        </p:txBody>
      </p:sp>
      <p:sp>
        <p:nvSpPr>
          <p:cNvPr id="74755" name="Rectangle 3">
            <a:extLst>
              <a:ext uri="{FF2B5EF4-FFF2-40B4-BE49-F238E27FC236}">
                <a16:creationId xmlns:a16="http://schemas.microsoft.com/office/drawing/2014/main" id="{9DF435DC-AE85-4D95-B80E-BC076DA6B8C0}"/>
              </a:ext>
            </a:extLst>
          </p:cNvPr>
          <p:cNvSpPr>
            <a:spLocks noGrp="1" noChangeArrowheads="1"/>
          </p:cNvSpPr>
          <p:nvPr>
            <p:ph idx="1"/>
          </p:nvPr>
        </p:nvSpPr>
        <p:spPr>
          <a:xfrm>
            <a:off x="304800" y="1036320"/>
            <a:ext cx="7696200" cy="5516563"/>
          </a:xfrm>
        </p:spPr>
        <p:txBody>
          <a:bodyPr>
            <a:normAutofit/>
          </a:bodyPr>
          <a:lstStyle/>
          <a:p>
            <a:pPr eaLnBrk="1" hangingPunct="1">
              <a:lnSpc>
                <a:spcPct val="90000"/>
              </a:lnSpc>
              <a:defRPr/>
            </a:pPr>
            <a:r>
              <a:rPr lang="en-US" altLang="en-US" sz="2000" dirty="0"/>
              <a:t>Safety information about a chemical can be obtained from the Safety Data Sheet (SDS) for that chemical. Formerly called Material Safety Data Sheets (MSDS)</a:t>
            </a:r>
          </a:p>
          <a:p>
            <a:pPr lvl="1">
              <a:lnSpc>
                <a:spcPct val="90000"/>
              </a:lnSpc>
              <a:defRPr/>
            </a:pPr>
            <a:r>
              <a:rPr lang="en-US" altLang="en-US" sz="2000" dirty="0"/>
              <a:t>SDSs can be found online at </a:t>
            </a:r>
            <a:r>
              <a:rPr lang="en-US" altLang="en-US" sz="2000" u="sng" dirty="0"/>
              <a:t>MSDS Online</a:t>
            </a:r>
          </a:p>
          <a:p>
            <a:pPr lvl="1">
              <a:lnSpc>
                <a:spcPct val="90000"/>
              </a:lnSpc>
              <a:defRPr/>
            </a:pPr>
            <a:r>
              <a:rPr lang="en-US" altLang="en-US" sz="2000" dirty="0">
                <a:hlinkClick r:id="rId3"/>
              </a:rPr>
              <a:t>uaf.edu/safety/employee-info.php</a:t>
            </a:r>
            <a:r>
              <a:rPr lang="en-US" altLang="en-US" sz="2000" dirty="0"/>
              <a:t> </a:t>
            </a:r>
          </a:p>
          <a:p>
            <a:pPr eaLnBrk="1" hangingPunct="1">
              <a:lnSpc>
                <a:spcPct val="90000"/>
              </a:lnSpc>
              <a:defRPr/>
            </a:pPr>
            <a:r>
              <a:rPr lang="en-US" altLang="en-US" sz="2000" dirty="0"/>
              <a:t>The Globally Harmonized System of Hazard Communication (GHS-</a:t>
            </a:r>
            <a:r>
              <a:rPr lang="en-US" altLang="en-US" sz="2000" dirty="0" err="1"/>
              <a:t>Hazcom</a:t>
            </a:r>
            <a:r>
              <a:rPr lang="en-US" altLang="en-US" sz="2000" dirty="0"/>
              <a:t>) uses pictograms and hazard statements in the SDS and on the container to communicate hazards to the user</a:t>
            </a:r>
          </a:p>
          <a:p>
            <a:pPr eaLnBrk="1" hangingPunct="1">
              <a:lnSpc>
                <a:spcPct val="90000"/>
              </a:lnSpc>
              <a:defRPr/>
            </a:pPr>
            <a:r>
              <a:rPr lang="en-US" altLang="en-US" sz="2000" dirty="0">
                <a:solidFill>
                  <a:schemeClr val="accent2">
                    <a:lumMod val="75000"/>
                  </a:schemeClr>
                </a:solidFill>
              </a:rPr>
              <a:t>Some containers at UAF pre-date the GHS-</a:t>
            </a:r>
            <a:r>
              <a:rPr lang="en-US" altLang="en-US" sz="2000" dirty="0" err="1">
                <a:solidFill>
                  <a:schemeClr val="accent2">
                    <a:lumMod val="75000"/>
                  </a:schemeClr>
                </a:solidFill>
              </a:rPr>
              <a:t>Hazcom</a:t>
            </a:r>
            <a:r>
              <a:rPr lang="en-US" altLang="en-US" sz="2000" dirty="0">
                <a:solidFill>
                  <a:schemeClr val="accent2">
                    <a:lumMod val="75000"/>
                  </a:schemeClr>
                </a:solidFill>
              </a:rPr>
              <a:t> standard, and do not have pictograms or hazard statements on the label</a:t>
            </a:r>
          </a:p>
          <a:p>
            <a:pPr lvl="1">
              <a:lnSpc>
                <a:spcPct val="90000"/>
              </a:lnSpc>
              <a:defRPr/>
            </a:pPr>
            <a:r>
              <a:rPr lang="en-US" altLang="en-US" sz="1800" dirty="0"/>
              <a:t>If you use such chemicals, it is YOUR responsibility to read the GHS-compliant SDS for that chemical to obtain hazard information</a:t>
            </a:r>
          </a:p>
          <a:p>
            <a:pPr marL="457200" lvl="1">
              <a:lnSpc>
                <a:spcPct val="90000"/>
              </a:lnSpc>
              <a:defRPr/>
            </a:pPr>
            <a:r>
              <a:rPr lang="en-US" altLang="en-US" sz="1800" dirty="0"/>
              <a:t>All SDSs include the same required sections of information (hazards, physical info, storage, PPE, etc.) but some SDSs are more user-friendly. Talk to your safety coordinator or EHSRM for more information  </a:t>
            </a:r>
          </a:p>
          <a:p>
            <a:pPr marL="457200" lvl="1">
              <a:lnSpc>
                <a:spcPct val="90000"/>
              </a:lnSpc>
              <a:defRPr/>
            </a:pPr>
            <a:endParaRPr lang="en-US" altLang="en-US" sz="1800" dirty="0"/>
          </a:p>
        </p:txBody>
      </p:sp>
      <p:sp>
        <p:nvSpPr>
          <p:cNvPr id="76804" name="Slide Number Placeholder 5">
            <a:extLst>
              <a:ext uri="{FF2B5EF4-FFF2-40B4-BE49-F238E27FC236}">
                <a16:creationId xmlns:a16="http://schemas.microsoft.com/office/drawing/2014/main" id="{57DDA7D0-0FF5-4436-8317-60016B2B15F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EAB7F2B-29AA-4DB4-A9C9-4829133FEE79}" type="slidenum">
              <a:rPr lang="en-US" altLang="en-US" sz="1000"/>
              <a:pPr>
                <a:spcBef>
                  <a:spcPct val="0"/>
                </a:spcBef>
                <a:buClrTx/>
                <a:buSzTx/>
                <a:buFontTx/>
                <a:buNone/>
              </a:pPr>
              <a:t>33</a:t>
            </a:fld>
            <a:endParaRPr lang="en-US" altLang="en-US" sz="1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D650F4D4-8C92-471D-912A-305FF4184C6E}"/>
              </a:ext>
            </a:extLst>
          </p:cNvPr>
          <p:cNvSpPr>
            <a:spLocks noGrp="1" noChangeArrowheads="1"/>
          </p:cNvSpPr>
          <p:nvPr>
            <p:ph type="title"/>
          </p:nvPr>
        </p:nvSpPr>
        <p:spPr/>
        <p:txBody>
          <a:bodyPr/>
          <a:lstStyle/>
          <a:p>
            <a:pPr eaLnBrk="1" hangingPunct="1"/>
            <a:r>
              <a:rPr lang="en-US" altLang="en-US"/>
              <a:t>Physical hazards</a:t>
            </a:r>
          </a:p>
        </p:txBody>
      </p:sp>
      <p:sp>
        <p:nvSpPr>
          <p:cNvPr id="78851" name="Rectangle 3">
            <a:extLst>
              <a:ext uri="{FF2B5EF4-FFF2-40B4-BE49-F238E27FC236}">
                <a16:creationId xmlns:a16="http://schemas.microsoft.com/office/drawing/2014/main" id="{1CF48F76-C94F-4E43-AC69-6F76CAE26FAF}"/>
              </a:ext>
            </a:extLst>
          </p:cNvPr>
          <p:cNvSpPr>
            <a:spLocks noGrp="1" noChangeArrowheads="1"/>
          </p:cNvSpPr>
          <p:nvPr>
            <p:ph idx="1"/>
          </p:nvPr>
        </p:nvSpPr>
        <p:spPr>
          <a:xfrm>
            <a:off x="457200" y="1600200"/>
            <a:ext cx="8229600" cy="4953000"/>
          </a:xfrm>
        </p:spPr>
        <p:txBody>
          <a:bodyPr>
            <a:normAutofit/>
          </a:bodyPr>
          <a:lstStyle/>
          <a:p>
            <a:pPr eaLnBrk="1" hangingPunct="1"/>
            <a:r>
              <a:rPr lang="en-US" altLang="en-US" sz="2000" dirty="0"/>
              <a:t>Includes (but not limited to):</a:t>
            </a:r>
          </a:p>
          <a:p>
            <a:pPr lvl="1" eaLnBrk="1" hangingPunct="1"/>
            <a:r>
              <a:rPr lang="en-US" altLang="en-US" sz="2000" dirty="0"/>
              <a:t>Compressed gases</a:t>
            </a:r>
          </a:p>
          <a:p>
            <a:pPr lvl="1" eaLnBrk="1" hangingPunct="1"/>
            <a:r>
              <a:rPr lang="en-US" altLang="en-US" sz="2000" dirty="0"/>
              <a:t>Electrical equipment</a:t>
            </a:r>
          </a:p>
          <a:p>
            <a:pPr lvl="1" eaLnBrk="1" hangingPunct="1"/>
            <a:r>
              <a:rPr lang="en-US" altLang="en-US" sz="2000" dirty="0"/>
              <a:t>Lasers</a:t>
            </a:r>
          </a:p>
          <a:p>
            <a:pPr lvl="1" eaLnBrk="1" hangingPunct="1"/>
            <a:r>
              <a:rPr lang="en-US" altLang="en-US" sz="2000" dirty="0"/>
              <a:t>Thermal hazards (both hot and cold hazards)</a:t>
            </a:r>
          </a:p>
          <a:p>
            <a:pPr lvl="1" eaLnBrk="1" hangingPunct="1"/>
            <a:r>
              <a:rPr lang="en-US" altLang="en-US" sz="2000" dirty="0"/>
              <a:t>Radiation</a:t>
            </a:r>
          </a:p>
        </p:txBody>
      </p:sp>
      <p:sp>
        <p:nvSpPr>
          <p:cNvPr id="78852" name="Slide Number Placeholder 5">
            <a:extLst>
              <a:ext uri="{FF2B5EF4-FFF2-40B4-BE49-F238E27FC236}">
                <a16:creationId xmlns:a16="http://schemas.microsoft.com/office/drawing/2014/main" id="{FE208454-50AE-44CE-AF25-98EB31FF9C2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09119A1-8245-4ECF-A036-BB2B15A2D388}" type="slidenum">
              <a:rPr lang="en-US" altLang="en-US" sz="1000"/>
              <a:pPr>
                <a:spcBef>
                  <a:spcPct val="0"/>
                </a:spcBef>
                <a:buClrTx/>
                <a:buSzTx/>
                <a:buFontTx/>
                <a:buNone/>
              </a:pPr>
              <a:t>34</a:t>
            </a:fld>
            <a:endParaRPr lang="en-US" altLang="en-US" sz="10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F9CEBAFB-1EE6-4857-9C51-A14F4D8971F6}"/>
              </a:ext>
            </a:extLst>
          </p:cNvPr>
          <p:cNvSpPr>
            <a:spLocks noGrp="1" noChangeArrowheads="1"/>
          </p:cNvSpPr>
          <p:nvPr>
            <p:ph type="title"/>
          </p:nvPr>
        </p:nvSpPr>
        <p:spPr>
          <a:xfrm>
            <a:off x="609598" y="609600"/>
            <a:ext cx="6477002" cy="1320800"/>
          </a:xfrm>
        </p:spPr>
        <p:txBody>
          <a:bodyPr>
            <a:normAutofit/>
          </a:bodyPr>
          <a:lstStyle/>
          <a:p>
            <a:pPr eaLnBrk="1" hangingPunct="1"/>
            <a:r>
              <a:rPr lang="en-US" altLang="en-US" sz="3400" dirty="0"/>
              <a:t>Physical hazards: Compressed gases</a:t>
            </a:r>
          </a:p>
        </p:txBody>
      </p:sp>
      <p:sp>
        <p:nvSpPr>
          <p:cNvPr id="80899" name="Rectangle 3">
            <a:extLst>
              <a:ext uri="{FF2B5EF4-FFF2-40B4-BE49-F238E27FC236}">
                <a16:creationId xmlns:a16="http://schemas.microsoft.com/office/drawing/2014/main" id="{EBDA6D70-892F-48CB-9BD8-4156C663C4F6}"/>
              </a:ext>
            </a:extLst>
          </p:cNvPr>
          <p:cNvSpPr>
            <a:spLocks noGrp="1" noChangeArrowheads="1"/>
          </p:cNvSpPr>
          <p:nvPr>
            <p:ph idx="1"/>
          </p:nvPr>
        </p:nvSpPr>
        <p:spPr>
          <a:xfrm>
            <a:off x="457200" y="1930400"/>
            <a:ext cx="7620000" cy="4622800"/>
          </a:xfrm>
        </p:spPr>
        <p:txBody>
          <a:bodyPr>
            <a:normAutofit lnSpcReduction="10000"/>
          </a:bodyPr>
          <a:lstStyle/>
          <a:p>
            <a:pPr eaLnBrk="1" hangingPunct="1">
              <a:lnSpc>
                <a:spcPct val="90000"/>
              </a:lnSpc>
            </a:pPr>
            <a:r>
              <a:rPr lang="en-US" altLang="en-US" sz="2000" dirty="0"/>
              <a:t>Compressed gas cylinders must be restrained in an upright position in the lab.</a:t>
            </a:r>
          </a:p>
          <a:p>
            <a:pPr eaLnBrk="1" hangingPunct="1">
              <a:lnSpc>
                <a:spcPct val="90000"/>
              </a:lnSpc>
            </a:pPr>
            <a:r>
              <a:rPr lang="en-US" altLang="en-US" sz="2000" dirty="0"/>
              <a:t>Caps must be in place when cylinder is not in use.</a:t>
            </a:r>
          </a:p>
          <a:p>
            <a:pPr eaLnBrk="1" hangingPunct="1">
              <a:lnSpc>
                <a:spcPct val="90000"/>
              </a:lnSpc>
            </a:pPr>
            <a:r>
              <a:rPr lang="en-US" altLang="en-US" sz="2000" dirty="0"/>
              <a:t>Be sure to use the correct regulator and compatible lines</a:t>
            </a:r>
          </a:p>
          <a:p>
            <a:pPr eaLnBrk="1" hangingPunct="1">
              <a:lnSpc>
                <a:spcPct val="90000"/>
              </a:lnSpc>
            </a:pPr>
            <a:r>
              <a:rPr lang="en-US" altLang="en-US" sz="2000" dirty="0"/>
              <a:t>Make sure regulator and supply lines are in good condition.</a:t>
            </a:r>
          </a:p>
          <a:p>
            <a:pPr lvl="1" eaLnBrk="1" hangingPunct="1">
              <a:lnSpc>
                <a:spcPct val="90000"/>
              </a:lnSpc>
            </a:pPr>
            <a:r>
              <a:rPr lang="en-US" altLang="en-US" sz="2000" dirty="0"/>
              <a:t>Never use rigid plastic tubing, which can shatter if the pressure limits are exceeded.</a:t>
            </a:r>
          </a:p>
          <a:p>
            <a:pPr eaLnBrk="1" hangingPunct="1">
              <a:lnSpc>
                <a:spcPct val="90000"/>
              </a:lnSpc>
            </a:pPr>
            <a:r>
              <a:rPr lang="en-US" altLang="en-US" sz="2000" dirty="0"/>
              <a:t>When turning on the gas</a:t>
            </a:r>
          </a:p>
          <a:p>
            <a:pPr lvl="1" eaLnBrk="1" hangingPunct="1">
              <a:lnSpc>
                <a:spcPct val="90000"/>
              </a:lnSpc>
            </a:pPr>
            <a:r>
              <a:rPr lang="en-US" altLang="en-US" sz="2000" dirty="0"/>
              <a:t>Ensure that the flow valve is open (so there will be no pressure in the supply line).  Adjust flow valve only after you have opened the regulator.</a:t>
            </a:r>
          </a:p>
          <a:p>
            <a:pPr lvl="1" eaLnBrk="1" hangingPunct="1">
              <a:lnSpc>
                <a:spcPct val="90000"/>
              </a:lnSpc>
            </a:pPr>
            <a:r>
              <a:rPr lang="en-US" altLang="en-US" sz="2000" dirty="0"/>
              <a:t>Turn your head away from the tank.</a:t>
            </a:r>
          </a:p>
          <a:p>
            <a:pPr eaLnBrk="1" hangingPunct="1">
              <a:lnSpc>
                <a:spcPct val="90000"/>
              </a:lnSpc>
            </a:pPr>
            <a:r>
              <a:rPr lang="en-US" altLang="en-US" sz="2000" dirty="0"/>
              <a:t>Compressed gas safety training is available.  Call EHSRM (474-6771)</a:t>
            </a:r>
          </a:p>
        </p:txBody>
      </p:sp>
      <p:sp>
        <p:nvSpPr>
          <p:cNvPr id="80900" name="Slide Number Placeholder 5">
            <a:extLst>
              <a:ext uri="{FF2B5EF4-FFF2-40B4-BE49-F238E27FC236}">
                <a16:creationId xmlns:a16="http://schemas.microsoft.com/office/drawing/2014/main" id="{14FD0A6E-13E8-4180-BC53-3F8159E52F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F054B61-61CE-4957-A608-D96EB00AE6B4}" type="slidenum">
              <a:rPr lang="en-US" altLang="en-US" sz="1000"/>
              <a:pPr>
                <a:spcBef>
                  <a:spcPct val="0"/>
                </a:spcBef>
                <a:buClrTx/>
                <a:buSzTx/>
                <a:buFontTx/>
                <a:buNone/>
              </a:pPr>
              <a:t>35</a:t>
            </a:fld>
            <a:endParaRPr lang="en-US" altLang="en-US" sz="1000"/>
          </a:p>
        </p:txBody>
      </p:sp>
      <p:pic>
        <p:nvPicPr>
          <p:cNvPr id="38917" name="Picture 5">
            <a:extLst>
              <a:ext uri="{FF2B5EF4-FFF2-40B4-BE49-F238E27FC236}">
                <a16:creationId xmlns:a16="http://schemas.microsoft.com/office/drawing/2014/main" id="{4023B530-0CF6-4541-B07F-B61B2E392D6A}"/>
              </a:ext>
            </a:extLst>
          </p:cNvPr>
          <p:cNvPicPr>
            <a:picLocks noChangeAspect="1" noChangeArrowheads="1"/>
          </p:cNvPicPr>
          <p:nvPr/>
        </p:nvPicPr>
        <p:blipFill>
          <a:blip r:embed="rId3" cstate="print"/>
          <a:srcRect/>
          <a:stretch>
            <a:fillRect/>
          </a:stretch>
        </p:blipFill>
        <p:spPr bwMode="auto">
          <a:xfrm>
            <a:off x="7753349" y="531495"/>
            <a:ext cx="1085850" cy="1085850"/>
          </a:xfrm>
          <a:prstGeom prst="diamond">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0B4E5B5D-ED93-4305-8089-E4A5B8D6A66D}"/>
              </a:ext>
            </a:extLst>
          </p:cNvPr>
          <p:cNvSpPr>
            <a:spLocks noGrp="1" noChangeArrowheads="1"/>
          </p:cNvSpPr>
          <p:nvPr>
            <p:ph type="title"/>
          </p:nvPr>
        </p:nvSpPr>
        <p:spPr/>
        <p:txBody>
          <a:bodyPr/>
          <a:lstStyle/>
          <a:p>
            <a:pPr eaLnBrk="1" hangingPunct="1"/>
            <a:r>
              <a:rPr lang="en-US" altLang="en-US"/>
              <a:t>Physical hazards:</a:t>
            </a:r>
            <a:br>
              <a:rPr lang="en-US" altLang="en-US"/>
            </a:br>
            <a:r>
              <a:rPr lang="en-US" altLang="en-US"/>
              <a:t>Electrical equipment</a:t>
            </a:r>
          </a:p>
        </p:txBody>
      </p:sp>
      <p:sp>
        <p:nvSpPr>
          <p:cNvPr id="82947" name="Rectangle 3">
            <a:extLst>
              <a:ext uri="{FF2B5EF4-FFF2-40B4-BE49-F238E27FC236}">
                <a16:creationId xmlns:a16="http://schemas.microsoft.com/office/drawing/2014/main" id="{71A2398B-E6BD-42A1-A570-85BB2E98A6F3}"/>
              </a:ext>
            </a:extLst>
          </p:cNvPr>
          <p:cNvSpPr>
            <a:spLocks noGrp="1" noChangeArrowheads="1"/>
          </p:cNvSpPr>
          <p:nvPr>
            <p:ph idx="1"/>
          </p:nvPr>
        </p:nvSpPr>
        <p:spPr>
          <a:xfrm>
            <a:off x="457200" y="2209800"/>
            <a:ext cx="7620000" cy="4495800"/>
          </a:xfrm>
        </p:spPr>
        <p:txBody>
          <a:bodyPr>
            <a:normAutofit/>
          </a:bodyPr>
          <a:lstStyle/>
          <a:p>
            <a:pPr eaLnBrk="1" hangingPunct="1">
              <a:lnSpc>
                <a:spcPct val="90000"/>
              </a:lnSpc>
            </a:pPr>
            <a:r>
              <a:rPr lang="en-US" altLang="en-US" sz="2000" dirty="0"/>
              <a:t>Always inspect electrical cords prior to use.  Do not use if they are cracked or have exposed wiring.</a:t>
            </a:r>
          </a:p>
          <a:p>
            <a:pPr eaLnBrk="1" hangingPunct="1">
              <a:lnSpc>
                <a:spcPct val="90000"/>
              </a:lnSpc>
            </a:pPr>
            <a:r>
              <a:rPr lang="en-US" altLang="en-US" sz="2000" dirty="0"/>
              <a:t>Never use electrical appliances near water.</a:t>
            </a:r>
          </a:p>
          <a:p>
            <a:pPr lvl="1" eaLnBrk="1" hangingPunct="1">
              <a:lnSpc>
                <a:spcPct val="90000"/>
              </a:lnSpc>
            </a:pPr>
            <a:r>
              <a:rPr lang="en-US" altLang="en-US" sz="2000" dirty="0"/>
              <a:t>Make sure hands are dry when unplugging a cord.</a:t>
            </a:r>
          </a:p>
          <a:p>
            <a:pPr eaLnBrk="1" hangingPunct="1">
              <a:lnSpc>
                <a:spcPct val="90000"/>
              </a:lnSpc>
            </a:pPr>
            <a:r>
              <a:rPr lang="en-US" altLang="en-US" sz="2000" dirty="0"/>
              <a:t>Do not overload outlets.</a:t>
            </a:r>
          </a:p>
          <a:p>
            <a:pPr eaLnBrk="1" hangingPunct="1">
              <a:lnSpc>
                <a:spcPct val="90000"/>
              </a:lnSpc>
            </a:pPr>
            <a:r>
              <a:rPr lang="en-US" altLang="en-US" sz="2000" dirty="0"/>
              <a:t>Avoid excessive use or “daisy chaining” (several cords strung together) of extension cords.</a:t>
            </a:r>
          </a:p>
          <a:p>
            <a:pPr eaLnBrk="1" hangingPunct="1">
              <a:lnSpc>
                <a:spcPct val="90000"/>
              </a:lnSpc>
            </a:pPr>
            <a:r>
              <a:rPr lang="en-US" altLang="en-US" sz="2000" dirty="0"/>
              <a:t>Keep electrical cords out of pathways and avoid stepping on them</a:t>
            </a:r>
          </a:p>
          <a:p>
            <a:pPr eaLnBrk="1" hangingPunct="1">
              <a:lnSpc>
                <a:spcPct val="90000"/>
              </a:lnSpc>
            </a:pPr>
            <a:r>
              <a:rPr lang="en-US" altLang="en-US" sz="2000" dirty="0"/>
              <a:t>Never override the safety features on electrical equipment.</a:t>
            </a:r>
          </a:p>
        </p:txBody>
      </p:sp>
      <p:sp>
        <p:nvSpPr>
          <p:cNvPr id="82948" name="Slide Number Placeholder 5">
            <a:extLst>
              <a:ext uri="{FF2B5EF4-FFF2-40B4-BE49-F238E27FC236}">
                <a16:creationId xmlns:a16="http://schemas.microsoft.com/office/drawing/2014/main" id="{0C763448-54A5-41DC-A6D6-5EE037D16C9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AFFBEC9-C318-4589-9FFA-EBBEE4C50284}" type="slidenum">
              <a:rPr lang="en-US" altLang="en-US" sz="1000"/>
              <a:pPr>
                <a:spcBef>
                  <a:spcPct val="0"/>
                </a:spcBef>
                <a:buClrTx/>
                <a:buSzTx/>
                <a:buFontTx/>
                <a:buNone/>
              </a:pPr>
              <a:t>36</a:t>
            </a:fld>
            <a:endParaRPr lang="en-US" altLang="en-US" sz="1000"/>
          </a:p>
        </p:txBody>
      </p:sp>
      <p:pic>
        <p:nvPicPr>
          <p:cNvPr id="39941" name="Picture 5">
            <a:extLst>
              <a:ext uri="{FF2B5EF4-FFF2-40B4-BE49-F238E27FC236}">
                <a16:creationId xmlns:a16="http://schemas.microsoft.com/office/drawing/2014/main" id="{15C3D92F-8DC1-4821-80F7-554CA332BEA3}"/>
              </a:ext>
            </a:extLst>
          </p:cNvPr>
          <p:cNvPicPr>
            <a:picLocks noChangeAspect="1" noChangeArrowheads="1"/>
          </p:cNvPicPr>
          <p:nvPr/>
        </p:nvPicPr>
        <p:blipFill>
          <a:blip r:embed="rId3" cstate="print"/>
          <a:srcRect/>
          <a:stretch>
            <a:fillRect/>
          </a:stretch>
        </p:blipFill>
        <p:spPr bwMode="auto">
          <a:xfrm>
            <a:off x="6096000" y="685800"/>
            <a:ext cx="944336" cy="841317"/>
          </a:xfrm>
          <a:prstGeom prst="triangle">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71A0DBA8-2655-4646-B8E6-449B503440A4}"/>
              </a:ext>
            </a:extLst>
          </p:cNvPr>
          <p:cNvSpPr>
            <a:spLocks noGrp="1" noChangeArrowheads="1"/>
          </p:cNvSpPr>
          <p:nvPr>
            <p:ph type="title"/>
          </p:nvPr>
        </p:nvSpPr>
        <p:spPr>
          <a:xfrm>
            <a:off x="457200" y="616889"/>
            <a:ext cx="6781800" cy="1066737"/>
          </a:xfrm>
        </p:spPr>
        <p:txBody>
          <a:bodyPr>
            <a:normAutofit/>
          </a:bodyPr>
          <a:lstStyle/>
          <a:p>
            <a:r>
              <a:rPr lang="en-US" altLang="en-US" dirty="0"/>
              <a:t>Physical hazards: lasers</a:t>
            </a:r>
          </a:p>
        </p:txBody>
      </p:sp>
      <p:sp>
        <p:nvSpPr>
          <p:cNvPr id="84995" name="Rectangle 3">
            <a:extLst>
              <a:ext uri="{FF2B5EF4-FFF2-40B4-BE49-F238E27FC236}">
                <a16:creationId xmlns:a16="http://schemas.microsoft.com/office/drawing/2014/main" id="{750C931E-8EFB-4C0E-868B-26F54A571EA6}"/>
              </a:ext>
            </a:extLst>
          </p:cNvPr>
          <p:cNvSpPr>
            <a:spLocks noGrp="1" noChangeArrowheads="1"/>
          </p:cNvSpPr>
          <p:nvPr>
            <p:ph idx="1"/>
          </p:nvPr>
        </p:nvSpPr>
        <p:spPr>
          <a:xfrm>
            <a:off x="723900" y="1626492"/>
            <a:ext cx="7696200" cy="1915687"/>
          </a:xfrm>
        </p:spPr>
        <p:txBody>
          <a:bodyPr>
            <a:normAutofit/>
          </a:bodyPr>
          <a:lstStyle/>
          <a:p>
            <a:pPr eaLnBrk="1" hangingPunct="1"/>
            <a:r>
              <a:rPr lang="en-US" altLang="en-US" sz="2000" dirty="0"/>
              <a:t>If you work with lasers in your lab, your supervisor must provide you with specific operating procedures and safety information.</a:t>
            </a:r>
          </a:p>
          <a:p>
            <a:pPr eaLnBrk="1" hangingPunct="1"/>
            <a:r>
              <a:rPr lang="en-US" altLang="en-US" sz="2000" dirty="0"/>
              <a:t>Laser Safety training is available through EHSRM (474-2762).</a:t>
            </a:r>
          </a:p>
        </p:txBody>
      </p:sp>
      <p:sp>
        <p:nvSpPr>
          <p:cNvPr id="84996" name="Slide Number Placeholder 5">
            <a:extLst>
              <a:ext uri="{FF2B5EF4-FFF2-40B4-BE49-F238E27FC236}">
                <a16:creationId xmlns:a16="http://schemas.microsoft.com/office/drawing/2014/main" id="{579F1B52-FB22-4288-9077-DC204B99E53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D1C31F3-3D16-49DB-857A-03BA2E2AD9FA}" type="slidenum">
              <a:rPr lang="en-US" altLang="en-US" sz="1000"/>
              <a:pPr>
                <a:spcBef>
                  <a:spcPct val="0"/>
                </a:spcBef>
                <a:buClrTx/>
                <a:buSzTx/>
                <a:buFontTx/>
                <a:buNone/>
              </a:pPr>
              <a:t>37</a:t>
            </a:fld>
            <a:endParaRPr lang="en-US" altLang="en-US" sz="1000"/>
          </a:p>
        </p:txBody>
      </p:sp>
      <p:pic>
        <p:nvPicPr>
          <p:cNvPr id="40965" name="Picture 5">
            <a:extLst>
              <a:ext uri="{FF2B5EF4-FFF2-40B4-BE49-F238E27FC236}">
                <a16:creationId xmlns:a16="http://schemas.microsoft.com/office/drawing/2014/main" id="{ACFC03F2-76C9-425E-BB2B-0C0AC103E312}"/>
              </a:ext>
            </a:extLst>
          </p:cNvPr>
          <p:cNvPicPr>
            <a:picLocks noChangeAspect="1" noChangeArrowheads="1"/>
          </p:cNvPicPr>
          <p:nvPr/>
        </p:nvPicPr>
        <p:blipFill>
          <a:blip r:embed="rId3" cstate="print"/>
          <a:srcRect/>
          <a:stretch>
            <a:fillRect/>
          </a:stretch>
        </p:blipFill>
        <p:spPr bwMode="auto">
          <a:xfrm>
            <a:off x="5718612" y="358068"/>
            <a:ext cx="1452127" cy="1268424"/>
          </a:xfrm>
          <a:prstGeom prst="triangle">
            <a:avLst/>
          </a:prstGeom>
          <a:noFill/>
          <a:ln>
            <a:noFill/>
          </a:ln>
        </p:spPr>
      </p:pic>
      <p:sp>
        <p:nvSpPr>
          <p:cNvPr id="3" name="Rectangle 2">
            <a:extLst>
              <a:ext uri="{FF2B5EF4-FFF2-40B4-BE49-F238E27FC236}">
                <a16:creationId xmlns:a16="http://schemas.microsoft.com/office/drawing/2014/main" id="{80DC26B7-9454-4552-834A-159FB2043520}"/>
              </a:ext>
            </a:extLst>
          </p:cNvPr>
          <p:cNvSpPr/>
          <p:nvPr/>
        </p:nvSpPr>
        <p:spPr>
          <a:xfrm>
            <a:off x="487392" y="3219013"/>
            <a:ext cx="5720605" cy="646331"/>
          </a:xfrm>
          <a:prstGeom prst="rect">
            <a:avLst/>
          </a:prstGeom>
        </p:spPr>
        <p:txBody>
          <a:bodyPr wrap="none">
            <a:spAutoFit/>
          </a:bodyPr>
          <a:lstStyle/>
          <a:p>
            <a:r>
              <a:rPr lang="en-US" altLang="en-US" sz="3600" dirty="0">
                <a:solidFill>
                  <a:schemeClr val="accent1"/>
                </a:solidFill>
              </a:rPr>
              <a:t>Physical hazards: radiation</a:t>
            </a:r>
            <a:endParaRPr lang="en-US" sz="3600" dirty="0">
              <a:solidFill>
                <a:schemeClr val="accent1"/>
              </a:solidFill>
            </a:endParaRPr>
          </a:p>
        </p:txBody>
      </p:sp>
      <p:sp>
        <p:nvSpPr>
          <p:cNvPr id="8" name="Rectangle 3">
            <a:extLst>
              <a:ext uri="{FF2B5EF4-FFF2-40B4-BE49-F238E27FC236}">
                <a16:creationId xmlns:a16="http://schemas.microsoft.com/office/drawing/2014/main" id="{8D16B270-FAB2-4E9E-97F9-EEB91D172A96}"/>
              </a:ext>
            </a:extLst>
          </p:cNvPr>
          <p:cNvSpPr txBox="1">
            <a:spLocks noChangeArrowheads="1"/>
          </p:cNvSpPr>
          <p:nvPr/>
        </p:nvSpPr>
        <p:spPr>
          <a:xfrm>
            <a:off x="723900" y="3912419"/>
            <a:ext cx="6934200" cy="263817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ltLang="en-US" sz="2000" dirty="0"/>
              <a:t>Radioisotope use at UAF includes both sealed and unsealed sources. </a:t>
            </a:r>
          </a:p>
          <a:p>
            <a:pPr lvl="1"/>
            <a:r>
              <a:rPr lang="en-US" altLang="en-US" sz="2000" dirty="0"/>
              <a:t>Sealed:  gas chromatographs, scintillation counters</a:t>
            </a:r>
          </a:p>
          <a:p>
            <a:pPr lvl="1"/>
            <a:r>
              <a:rPr lang="en-US" altLang="en-US" sz="2000" dirty="0"/>
              <a:t>Unsealed: </a:t>
            </a:r>
            <a:r>
              <a:rPr lang="en-US" altLang="en-US" sz="2000" baseline="30000" dirty="0"/>
              <a:t>3</a:t>
            </a:r>
            <a:r>
              <a:rPr lang="en-US" altLang="en-US" sz="2000" dirty="0"/>
              <a:t>H, </a:t>
            </a:r>
            <a:r>
              <a:rPr lang="en-US" altLang="en-US" sz="2000" baseline="30000" dirty="0"/>
              <a:t>14</a:t>
            </a:r>
            <a:r>
              <a:rPr lang="en-US" altLang="en-US" sz="2000" dirty="0"/>
              <a:t>C, </a:t>
            </a:r>
            <a:r>
              <a:rPr lang="en-US" altLang="en-US" sz="2000" baseline="30000" dirty="0"/>
              <a:t>32</a:t>
            </a:r>
            <a:r>
              <a:rPr lang="en-US" altLang="en-US" sz="2000" dirty="0"/>
              <a:t>P, </a:t>
            </a:r>
            <a:r>
              <a:rPr lang="en-US" altLang="en-US" sz="2000" baseline="30000" dirty="0"/>
              <a:t>125</a:t>
            </a:r>
            <a:r>
              <a:rPr lang="en-US" altLang="en-US" sz="2000" dirty="0"/>
              <a:t>I</a:t>
            </a:r>
          </a:p>
          <a:p>
            <a:r>
              <a:rPr lang="en-US" altLang="en-US" sz="2000" dirty="0"/>
              <a:t>Use of radioactive materials requires </a:t>
            </a:r>
            <a:r>
              <a:rPr lang="en-US" altLang="en-US" sz="2000" u="sng" dirty="0"/>
              <a:t>prior authorization</a:t>
            </a:r>
            <a:r>
              <a:rPr lang="en-US" altLang="en-US" sz="2000" dirty="0"/>
              <a:t> from the UAF Radiation Safety Officer (474-6603).</a:t>
            </a:r>
          </a:p>
        </p:txBody>
      </p:sp>
      <p:pic>
        <p:nvPicPr>
          <p:cNvPr id="9" name="Picture 7" descr="Radiation hazard">
            <a:extLst>
              <a:ext uri="{FF2B5EF4-FFF2-40B4-BE49-F238E27FC236}">
                <a16:creationId xmlns:a16="http://schemas.microsoft.com/office/drawing/2014/main" id="{DCFEAC74-CEAE-4A67-8B57-2B160F68FA73}"/>
              </a:ext>
            </a:extLst>
          </p:cNvPr>
          <p:cNvPicPr>
            <a:picLocks noChangeAspect="1" noChangeArrowheads="1"/>
          </p:cNvPicPr>
          <p:nvPr/>
        </p:nvPicPr>
        <p:blipFill>
          <a:blip r:embed="rId4" cstate="print"/>
          <a:srcRect/>
          <a:stretch>
            <a:fillRect/>
          </a:stretch>
        </p:blipFill>
        <p:spPr bwMode="auto">
          <a:xfrm>
            <a:off x="7190328" y="4343400"/>
            <a:ext cx="1428750" cy="1428750"/>
          </a:xfrm>
          <a:prstGeom prst="triangle">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6835F823-DDA1-4F45-A239-B724B80E7174}"/>
              </a:ext>
            </a:extLst>
          </p:cNvPr>
          <p:cNvSpPr>
            <a:spLocks noGrp="1" noChangeArrowheads="1"/>
          </p:cNvSpPr>
          <p:nvPr>
            <p:ph type="title"/>
          </p:nvPr>
        </p:nvSpPr>
        <p:spPr>
          <a:xfrm>
            <a:off x="609599" y="609600"/>
            <a:ext cx="7772401" cy="1320800"/>
          </a:xfrm>
        </p:spPr>
        <p:txBody>
          <a:bodyPr/>
          <a:lstStyle/>
          <a:p>
            <a:pPr eaLnBrk="1" hangingPunct="1"/>
            <a:r>
              <a:rPr lang="en-US" altLang="en-US" dirty="0"/>
              <a:t>Physical hazards: </a:t>
            </a:r>
            <a:br>
              <a:rPr lang="en-US" altLang="en-US" dirty="0"/>
            </a:br>
            <a:r>
              <a:rPr lang="en-US" altLang="en-US" dirty="0"/>
              <a:t>Thermal hazards</a:t>
            </a:r>
          </a:p>
        </p:txBody>
      </p:sp>
      <p:sp>
        <p:nvSpPr>
          <p:cNvPr id="87043" name="Rectangle 3">
            <a:extLst>
              <a:ext uri="{FF2B5EF4-FFF2-40B4-BE49-F238E27FC236}">
                <a16:creationId xmlns:a16="http://schemas.microsoft.com/office/drawing/2014/main" id="{F1C8C11C-D09E-4034-9E3B-0C0E9A343B0A}"/>
              </a:ext>
            </a:extLst>
          </p:cNvPr>
          <p:cNvSpPr>
            <a:spLocks noGrp="1" noChangeArrowheads="1"/>
          </p:cNvSpPr>
          <p:nvPr>
            <p:ph idx="1"/>
          </p:nvPr>
        </p:nvSpPr>
        <p:spPr>
          <a:xfrm>
            <a:off x="228600" y="1918208"/>
            <a:ext cx="8686800" cy="4800600"/>
          </a:xfrm>
        </p:spPr>
        <p:txBody>
          <a:bodyPr>
            <a:normAutofit/>
          </a:bodyPr>
          <a:lstStyle/>
          <a:p>
            <a:pPr eaLnBrk="1" hangingPunct="1">
              <a:lnSpc>
                <a:spcPct val="80000"/>
              </a:lnSpc>
            </a:pPr>
            <a:r>
              <a:rPr lang="en-US" altLang="en-US" sz="2000" dirty="0"/>
              <a:t>Thermal hazards include both hot and cold objects.</a:t>
            </a:r>
          </a:p>
          <a:p>
            <a:pPr eaLnBrk="1" hangingPunct="1">
              <a:lnSpc>
                <a:spcPct val="80000"/>
              </a:lnSpc>
            </a:pPr>
            <a:r>
              <a:rPr lang="en-US" altLang="en-US" sz="2000" dirty="0"/>
              <a:t>Hot items:</a:t>
            </a:r>
          </a:p>
          <a:p>
            <a:pPr lvl="1" eaLnBrk="1" hangingPunct="1">
              <a:lnSpc>
                <a:spcPct val="80000"/>
              </a:lnSpc>
            </a:pPr>
            <a:r>
              <a:rPr lang="en-US" altLang="en-US" sz="2000" dirty="0"/>
              <a:t>Use heat-resistant gloves when handling hot items.</a:t>
            </a:r>
          </a:p>
          <a:p>
            <a:pPr lvl="1" eaLnBrk="1" hangingPunct="1">
              <a:lnSpc>
                <a:spcPct val="80000"/>
              </a:lnSpc>
            </a:pPr>
            <a:r>
              <a:rPr lang="en-US" altLang="en-US" sz="2000" dirty="0"/>
              <a:t>Use caution when heating liquids on hot plates.</a:t>
            </a:r>
          </a:p>
          <a:p>
            <a:pPr lvl="2" eaLnBrk="1" hangingPunct="1">
              <a:lnSpc>
                <a:spcPct val="80000"/>
              </a:lnSpc>
            </a:pPr>
            <a:r>
              <a:rPr lang="en-US" altLang="en-US" sz="2000" dirty="0"/>
              <a:t>Use a stir bar or Boil-</a:t>
            </a:r>
            <a:r>
              <a:rPr lang="en-US" altLang="en-US" sz="2000" dirty="0" err="1"/>
              <a:t>Eezers</a:t>
            </a:r>
            <a:r>
              <a:rPr lang="en-US" altLang="en-US" sz="2000" dirty="0"/>
              <a:t> to ensure even heating of the liquids (to prevent superheating and boil-overs)</a:t>
            </a:r>
          </a:p>
          <a:p>
            <a:pPr lvl="2" eaLnBrk="1" hangingPunct="1">
              <a:lnSpc>
                <a:spcPct val="80000"/>
              </a:lnSpc>
            </a:pPr>
            <a:r>
              <a:rPr lang="en-US" altLang="en-US" sz="2000" dirty="0"/>
              <a:t>Never leave hot plates unattended.</a:t>
            </a:r>
          </a:p>
          <a:p>
            <a:pPr eaLnBrk="1" hangingPunct="1">
              <a:lnSpc>
                <a:spcPct val="80000"/>
              </a:lnSpc>
            </a:pPr>
            <a:r>
              <a:rPr lang="en-US" altLang="en-US" sz="2000" dirty="0"/>
              <a:t>Bunsen burners</a:t>
            </a:r>
          </a:p>
          <a:p>
            <a:pPr lvl="2" eaLnBrk="1" hangingPunct="1">
              <a:lnSpc>
                <a:spcPct val="80000"/>
              </a:lnSpc>
            </a:pPr>
            <a:r>
              <a:rPr lang="en-US" altLang="en-US" sz="2000" dirty="0"/>
              <a:t>Inspect tubing prior to using the burner.  It should not have cracks, and should fit tightly to the burner and to the gas spigot.</a:t>
            </a:r>
          </a:p>
          <a:p>
            <a:pPr lvl="3" eaLnBrk="1" hangingPunct="1">
              <a:lnSpc>
                <a:spcPct val="80000"/>
              </a:lnSpc>
            </a:pPr>
            <a:r>
              <a:rPr lang="en-US" altLang="en-US" sz="2000" dirty="0"/>
              <a:t>Be alert to gas leaks along the tubing—these can ignite.</a:t>
            </a:r>
          </a:p>
          <a:p>
            <a:pPr lvl="2" eaLnBrk="1" hangingPunct="1">
              <a:lnSpc>
                <a:spcPct val="80000"/>
              </a:lnSpc>
            </a:pPr>
            <a:r>
              <a:rPr lang="en-US" altLang="en-US" sz="2000" dirty="0"/>
              <a:t>Stand back from the burner when lighting the gas.</a:t>
            </a:r>
          </a:p>
        </p:txBody>
      </p:sp>
      <p:sp>
        <p:nvSpPr>
          <p:cNvPr id="87044" name="Slide Number Placeholder 5">
            <a:extLst>
              <a:ext uri="{FF2B5EF4-FFF2-40B4-BE49-F238E27FC236}">
                <a16:creationId xmlns:a16="http://schemas.microsoft.com/office/drawing/2014/main" id="{A356A3C3-1CDA-48F2-938E-3521BC624F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04950AA-1A33-44A8-AFCF-6DE450914EF8}" type="slidenum">
              <a:rPr lang="en-US" altLang="en-US" sz="1000"/>
              <a:pPr>
                <a:spcBef>
                  <a:spcPct val="0"/>
                </a:spcBef>
                <a:buClrTx/>
                <a:buSzTx/>
                <a:buFontTx/>
                <a:buNone/>
              </a:pPr>
              <a:t>38</a:t>
            </a:fld>
            <a:endParaRPr lang="en-US" altLang="en-US" sz="1000"/>
          </a:p>
        </p:txBody>
      </p:sp>
      <p:pic>
        <p:nvPicPr>
          <p:cNvPr id="41990" name="Picture 6">
            <a:extLst>
              <a:ext uri="{FF2B5EF4-FFF2-40B4-BE49-F238E27FC236}">
                <a16:creationId xmlns:a16="http://schemas.microsoft.com/office/drawing/2014/main" id="{FF3A90FE-32DC-4394-B64A-355BCEF0024E}"/>
              </a:ext>
            </a:extLst>
          </p:cNvPr>
          <p:cNvPicPr>
            <a:picLocks noChangeAspect="1" noChangeArrowheads="1"/>
          </p:cNvPicPr>
          <p:nvPr/>
        </p:nvPicPr>
        <p:blipFill>
          <a:blip r:embed="rId3" cstate="print"/>
          <a:srcRect/>
          <a:stretch>
            <a:fillRect/>
          </a:stretch>
        </p:blipFill>
        <p:spPr bwMode="auto">
          <a:xfrm>
            <a:off x="7162800" y="2286508"/>
            <a:ext cx="1076325" cy="952500"/>
          </a:xfrm>
          <a:prstGeom prst="triangle">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025B6040-A7BC-4F77-AE11-857D0614B26D}"/>
              </a:ext>
            </a:extLst>
          </p:cNvPr>
          <p:cNvSpPr>
            <a:spLocks noGrp="1" noChangeArrowheads="1"/>
          </p:cNvSpPr>
          <p:nvPr>
            <p:ph type="title"/>
          </p:nvPr>
        </p:nvSpPr>
        <p:spPr>
          <a:xfrm>
            <a:off x="609599" y="609600"/>
            <a:ext cx="6347713" cy="838200"/>
          </a:xfrm>
        </p:spPr>
        <p:txBody>
          <a:bodyPr/>
          <a:lstStyle/>
          <a:p>
            <a:pPr eaLnBrk="1" hangingPunct="1"/>
            <a:r>
              <a:rPr lang="en-US" altLang="en-US" dirty="0"/>
              <a:t>Thermal hazards (cont.)</a:t>
            </a:r>
          </a:p>
        </p:txBody>
      </p:sp>
      <p:sp>
        <p:nvSpPr>
          <p:cNvPr id="89091" name="Rectangle 3">
            <a:extLst>
              <a:ext uri="{FF2B5EF4-FFF2-40B4-BE49-F238E27FC236}">
                <a16:creationId xmlns:a16="http://schemas.microsoft.com/office/drawing/2014/main" id="{060A953B-445E-42FF-BEF0-ADCD03FCBF29}"/>
              </a:ext>
            </a:extLst>
          </p:cNvPr>
          <p:cNvSpPr>
            <a:spLocks noGrp="1" noChangeArrowheads="1"/>
          </p:cNvSpPr>
          <p:nvPr>
            <p:ph idx="1"/>
          </p:nvPr>
        </p:nvSpPr>
        <p:spPr>
          <a:xfrm>
            <a:off x="228600" y="1593004"/>
            <a:ext cx="7924800" cy="4579196"/>
          </a:xfrm>
        </p:spPr>
        <p:txBody>
          <a:bodyPr>
            <a:normAutofit/>
          </a:bodyPr>
          <a:lstStyle/>
          <a:p>
            <a:pPr eaLnBrk="1" hangingPunct="1">
              <a:lnSpc>
                <a:spcPct val="80000"/>
              </a:lnSpc>
            </a:pPr>
            <a:r>
              <a:rPr lang="en-US" altLang="en-US" sz="2000" dirty="0"/>
              <a:t>Hot (cont.)</a:t>
            </a:r>
          </a:p>
          <a:p>
            <a:pPr lvl="1" eaLnBrk="1" hangingPunct="1">
              <a:lnSpc>
                <a:spcPct val="80000"/>
              </a:lnSpc>
            </a:pPr>
            <a:r>
              <a:rPr lang="en-US" altLang="en-US" sz="2000" dirty="0"/>
              <a:t>Autoclaves</a:t>
            </a:r>
          </a:p>
          <a:p>
            <a:pPr lvl="2" eaLnBrk="1" hangingPunct="1">
              <a:lnSpc>
                <a:spcPct val="80000"/>
              </a:lnSpc>
            </a:pPr>
            <a:r>
              <a:rPr lang="en-US" altLang="en-US" sz="2000" dirty="0"/>
              <a:t>Wear heat-resistant gloves when loading an autoclave.  The inner surfaces of the machine are hot.</a:t>
            </a:r>
          </a:p>
          <a:p>
            <a:pPr lvl="2" eaLnBrk="1" hangingPunct="1">
              <a:lnSpc>
                <a:spcPct val="80000"/>
              </a:lnSpc>
            </a:pPr>
            <a:r>
              <a:rPr lang="en-US" altLang="en-US" sz="2000" dirty="0"/>
              <a:t>Wear face shield, rubber apron, and heat-resistant gloves when unloading an autoclave.  Liquids can be superheated, and bottles can explode if jostled.</a:t>
            </a:r>
          </a:p>
          <a:p>
            <a:pPr lvl="2" eaLnBrk="1" hangingPunct="1">
              <a:lnSpc>
                <a:spcPct val="80000"/>
              </a:lnSpc>
            </a:pPr>
            <a:r>
              <a:rPr lang="en-US" altLang="en-US" sz="2000" dirty="0"/>
              <a:t>Beware of hot water in the bottom of autoclave trays.</a:t>
            </a:r>
          </a:p>
          <a:p>
            <a:pPr lvl="3" eaLnBrk="1" hangingPunct="1">
              <a:lnSpc>
                <a:spcPct val="80000"/>
              </a:lnSpc>
            </a:pPr>
            <a:r>
              <a:rPr lang="en-US" altLang="en-US" sz="2000" dirty="0"/>
              <a:t>Use deep tubs rather than shallow trays.</a:t>
            </a:r>
          </a:p>
          <a:p>
            <a:pPr lvl="2" eaLnBrk="1" hangingPunct="1">
              <a:lnSpc>
                <a:spcPct val="80000"/>
              </a:lnSpc>
            </a:pPr>
            <a:r>
              <a:rPr lang="en-US" altLang="en-US" sz="2000" dirty="0"/>
              <a:t>Do not stand in front of the autoclave door while opening it—stand behind the door to avoid getting blasted with steam.</a:t>
            </a:r>
          </a:p>
          <a:p>
            <a:pPr lvl="2" eaLnBrk="1" hangingPunct="1">
              <a:lnSpc>
                <a:spcPct val="80000"/>
              </a:lnSpc>
            </a:pPr>
            <a:r>
              <a:rPr lang="en-US" altLang="en-US" sz="2000" dirty="0">
                <a:solidFill>
                  <a:schemeClr val="accent2"/>
                </a:solidFill>
              </a:rPr>
              <a:t>Autoclave safety training is available</a:t>
            </a:r>
            <a:r>
              <a:rPr lang="en-US" altLang="en-US" sz="2000" dirty="0"/>
              <a:t>.  Contact your Safety coordinator or EHSRM (474-6771).</a:t>
            </a:r>
          </a:p>
        </p:txBody>
      </p:sp>
      <p:sp>
        <p:nvSpPr>
          <p:cNvPr id="89092" name="Slide Number Placeholder 5">
            <a:extLst>
              <a:ext uri="{FF2B5EF4-FFF2-40B4-BE49-F238E27FC236}">
                <a16:creationId xmlns:a16="http://schemas.microsoft.com/office/drawing/2014/main" id="{C510EFBD-6507-431C-A884-3B15CAB6C1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87E774A-C109-4CE8-A66C-5A91A7F2D400}" type="slidenum">
              <a:rPr lang="en-US" altLang="en-US" sz="1000"/>
              <a:pPr>
                <a:spcBef>
                  <a:spcPct val="0"/>
                </a:spcBef>
                <a:buClrTx/>
                <a:buSzTx/>
                <a:buFontTx/>
                <a:buNone/>
              </a:pPr>
              <a:t>39</a:t>
            </a:fld>
            <a:endParaRPr lang="en-US" altLang="en-US" sz="1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759AC5F-B129-4EA9-ADAD-52E5F7C7288E}"/>
              </a:ext>
            </a:extLst>
          </p:cNvPr>
          <p:cNvSpPr>
            <a:spLocks noGrp="1" noChangeArrowheads="1"/>
          </p:cNvSpPr>
          <p:nvPr>
            <p:ph type="title"/>
          </p:nvPr>
        </p:nvSpPr>
        <p:spPr/>
        <p:txBody>
          <a:bodyPr/>
          <a:lstStyle/>
          <a:p>
            <a:pPr eaLnBrk="1" hangingPunct="1"/>
            <a:r>
              <a:rPr lang="en-US" altLang="en-US" dirty="0"/>
              <a:t>Employee information and training</a:t>
            </a:r>
          </a:p>
        </p:txBody>
      </p:sp>
      <p:sp>
        <p:nvSpPr>
          <p:cNvPr id="6147" name="Rectangle 3">
            <a:extLst>
              <a:ext uri="{FF2B5EF4-FFF2-40B4-BE49-F238E27FC236}">
                <a16:creationId xmlns:a16="http://schemas.microsoft.com/office/drawing/2014/main" id="{1EC15D85-A1ED-4503-851A-7D76A7316CA0}"/>
              </a:ext>
            </a:extLst>
          </p:cNvPr>
          <p:cNvSpPr>
            <a:spLocks noGrp="1" noChangeArrowheads="1"/>
          </p:cNvSpPr>
          <p:nvPr>
            <p:ph idx="1"/>
          </p:nvPr>
        </p:nvSpPr>
        <p:spPr>
          <a:xfrm>
            <a:off x="457200" y="1945640"/>
            <a:ext cx="8229600" cy="4605337"/>
          </a:xfrm>
        </p:spPr>
        <p:txBody>
          <a:bodyPr>
            <a:normAutofit/>
          </a:bodyPr>
          <a:lstStyle/>
          <a:p>
            <a:pPr eaLnBrk="1" hangingPunct="1"/>
            <a:r>
              <a:rPr lang="en-US" altLang="en-US" sz="2000" dirty="0"/>
              <a:t>Training you are required to receive includes:</a:t>
            </a:r>
          </a:p>
          <a:p>
            <a:pPr lvl="1" eaLnBrk="1" hangingPunct="1"/>
            <a:r>
              <a:rPr lang="en-US" altLang="en-US" sz="2000" dirty="0"/>
              <a:t>the physical and health hazards of the chemicals that are stored and used in your work area</a:t>
            </a:r>
          </a:p>
          <a:p>
            <a:pPr lvl="2" eaLnBrk="1" hangingPunct="1"/>
            <a:r>
              <a:rPr lang="en-US" altLang="en-US" sz="2000" dirty="0"/>
              <a:t>lab-specific procedures and safety (Lab Standard Operating Procedures)</a:t>
            </a:r>
          </a:p>
          <a:p>
            <a:pPr lvl="1" eaLnBrk="1" hangingPunct="1"/>
            <a:r>
              <a:rPr lang="en-US" altLang="en-US" sz="2000" dirty="0"/>
              <a:t>the UAF Chemical Hygiene Plan</a:t>
            </a:r>
          </a:p>
          <a:p>
            <a:pPr lvl="1" eaLnBrk="1" hangingPunct="1"/>
            <a:r>
              <a:rPr lang="en-US" altLang="en-US" sz="2000" dirty="0"/>
              <a:t>detecting the presence or release of hazardous chemicals</a:t>
            </a:r>
          </a:p>
          <a:p>
            <a:pPr lvl="1" eaLnBrk="1" hangingPunct="1"/>
            <a:r>
              <a:rPr lang="en-US" altLang="en-US" sz="2000" dirty="0"/>
              <a:t>protecting yourself</a:t>
            </a:r>
          </a:p>
          <a:p>
            <a:pPr lvl="1" eaLnBrk="1" hangingPunct="1"/>
            <a:r>
              <a:rPr lang="en-US" altLang="en-US" sz="2000" dirty="0"/>
              <a:t>management and disposal of hazardous wastes and materials</a:t>
            </a:r>
          </a:p>
        </p:txBody>
      </p:sp>
      <p:sp>
        <p:nvSpPr>
          <p:cNvPr id="6148" name="Slide Number Placeholder 5">
            <a:extLst>
              <a:ext uri="{FF2B5EF4-FFF2-40B4-BE49-F238E27FC236}">
                <a16:creationId xmlns:a16="http://schemas.microsoft.com/office/drawing/2014/main" id="{60152A0F-2DF7-4BE2-8BF8-257456AF8C6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FF45C17-7462-4F72-94D5-08D2A8592FFD}" type="slidenum">
              <a:rPr lang="en-US" altLang="en-US" sz="1000"/>
              <a:pPr>
                <a:spcBef>
                  <a:spcPct val="0"/>
                </a:spcBef>
                <a:buClrTx/>
                <a:buSzTx/>
                <a:buFontTx/>
                <a:buNone/>
              </a:pPr>
              <a:t>4</a:t>
            </a:fld>
            <a:endParaRPr lang="en-US" altLang="en-US" sz="10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065D7DDE-849E-4FFB-A76C-F671E436A50F}"/>
              </a:ext>
            </a:extLst>
          </p:cNvPr>
          <p:cNvSpPr>
            <a:spLocks noGrp="1" noChangeArrowheads="1"/>
          </p:cNvSpPr>
          <p:nvPr>
            <p:ph type="title"/>
          </p:nvPr>
        </p:nvSpPr>
        <p:spPr>
          <a:xfrm>
            <a:off x="609599" y="609600"/>
            <a:ext cx="6347713" cy="838200"/>
          </a:xfrm>
        </p:spPr>
        <p:txBody>
          <a:bodyPr/>
          <a:lstStyle/>
          <a:p>
            <a:pPr eaLnBrk="1" hangingPunct="1"/>
            <a:r>
              <a:rPr lang="en-US" altLang="en-US" dirty="0"/>
              <a:t>Thermal hazards (cont.)</a:t>
            </a:r>
          </a:p>
        </p:txBody>
      </p:sp>
      <p:sp>
        <p:nvSpPr>
          <p:cNvPr id="91139" name="Rectangle 3">
            <a:extLst>
              <a:ext uri="{FF2B5EF4-FFF2-40B4-BE49-F238E27FC236}">
                <a16:creationId xmlns:a16="http://schemas.microsoft.com/office/drawing/2014/main" id="{8F2A9969-72FD-473A-9260-B56BD1BC25D6}"/>
              </a:ext>
            </a:extLst>
          </p:cNvPr>
          <p:cNvSpPr>
            <a:spLocks noGrp="1" noChangeArrowheads="1"/>
          </p:cNvSpPr>
          <p:nvPr>
            <p:ph idx="1"/>
          </p:nvPr>
        </p:nvSpPr>
        <p:spPr>
          <a:xfrm>
            <a:off x="381000" y="1466088"/>
            <a:ext cx="7848600" cy="5010912"/>
          </a:xfrm>
        </p:spPr>
        <p:txBody>
          <a:bodyPr>
            <a:normAutofit lnSpcReduction="10000"/>
          </a:bodyPr>
          <a:lstStyle/>
          <a:p>
            <a:pPr eaLnBrk="1" hangingPunct="1">
              <a:lnSpc>
                <a:spcPct val="90000"/>
              </a:lnSpc>
            </a:pPr>
            <a:r>
              <a:rPr lang="en-US" altLang="en-US" sz="2000" dirty="0"/>
              <a:t>Cold</a:t>
            </a:r>
          </a:p>
          <a:p>
            <a:pPr lvl="1" eaLnBrk="1" hangingPunct="1">
              <a:lnSpc>
                <a:spcPct val="90000"/>
              </a:lnSpc>
            </a:pPr>
            <a:r>
              <a:rPr lang="en-US" altLang="en-US" sz="2000" dirty="0"/>
              <a:t>Ultra cold freezers</a:t>
            </a:r>
          </a:p>
          <a:p>
            <a:pPr lvl="2">
              <a:lnSpc>
                <a:spcPct val="90000"/>
              </a:lnSpc>
            </a:pPr>
            <a:r>
              <a:rPr lang="en-US" altLang="en-US" sz="2000" dirty="0"/>
              <a:t>Wear insulated gloves when accessing ultra cold (-60 to -80 °C) freezers.</a:t>
            </a:r>
          </a:p>
          <a:p>
            <a:pPr lvl="2">
              <a:lnSpc>
                <a:spcPct val="90000"/>
              </a:lnSpc>
            </a:pPr>
            <a:r>
              <a:rPr lang="en-US" altLang="en-US" sz="2000" dirty="0"/>
              <a:t>Bare skin can stick to cold surfaces, especially if fingers are damp.</a:t>
            </a:r>
          </a:p>
          <a:p>
            <a:pPr lvl="1" eaLnBrk="1" hangingPunct="1">
              <a:lnSpc>
                <a:spcPct val="90000"/>
              </a:lnSpc>
            </a:pPr>
            <a:r>
              <a:rPr lang="en-US" altLang="en-US" sz="2000" dirty="0"/>
              <a:t>Dry Ice (solid CO</a:t>
            </a:r>
            <a:r>
              <a:rPr lang="en-US" altLang="en-US" sz="2000" baseline="-25000" dirty="0"/>
              <a:t>2</a:t>
            </a:r>
            <a:r>
              <a:rPr lang="en-US" altLang="en-US" sz="2000" dirty="0"/>
              <a:t>)</a:t>
            </a:r>
          </a:p>
          <a:p>
            <a:pPr lvl="2">
              <a:lnSpc>
                <a:spcPct val="90000"/>
              </a:lnSpc>
            </a:pPr>
            <a:r>
              <a:rPr lang="en-US" altLang="en-US" sz="2000" dirty="0"/>
              <a:t>-70 degrees C</a:t>
            </a:r>
          </a:p>
          <a:p>
            <a:pPr lvl="2">
              <a:lnSpc>
                <a:spcPct val="90000"/>
              </a:lnSpc>
            </a:pPr>
            <a:r>
              <a:rPr lang="en-US" altLang="en-US" sz="2000" dirty="0"/>
              <a:t>Contact hazard—Wear insulated gloves when handling dry ice. Use tongs if possible</a:t>
            </a:r>
          </a:p>
          <a:p>
            <a:pPr lvl="2">
              <a:lnSpc>
                <a:spcPct val="90000"/>
              </a:lnSpc>
            </a:pPr>
            <a:r>
              <a:rPr lang="en-US" altLang="en-US" sz="2000" dirty="0"/>
              <a:t>Asphyxiation hazard—use in a ventilated lab space. </a:t>
            </a:r>
          </a:p>
          <a:p>
            <a:pPr lvl="2">
              <a:lnSpc>
                <a:spcPct val="90000"/>
              </a:lnSpc>
            </a:pPr>
            <a:r>
              <a:rPr lang="en-US" altLang="en-US" sz="2000" dirty="0"/>
              <a:t>Explosion hazard—will evaporate to gas phase and pressurize a sealed container. </a:t>
            </a:r>
          </a:p>
          <a:p>
            <a:pPr lvl="2">
              <a:lnSpc>
                <a:spcPct val="90000"/>
              </a:lnSpc>
            </a:pPr>
            <a:r>
              <a:rPr lang="en-US" altLang="en-US" sz="2000" dirty="0"/>
              <a:t>DO NOT dispose down drains or in trash can.</a:t>
            </a:r>
          </a:p>
          <a:p>
            <a:pPr lvl="2">
              <a:lnSpc>
                <a:spcPct val="90000"/>
              </a:lnSpc>
            </a:pPr>
            <a:endParaRPr lang="en-US" altLang="en-US" sz="1800" dirty="0"/>
          </a:p>
        </p:txBody>
      </p:sp>
      <p:sp>
        <p:nvSpPr>
          <p:cNvPr id="91140" name="Slide Number Placeholder 5">
            <a:extLst>
              <a:ext uri="{FF2B5EF4-FFF2-40B4-BE49-F238E27FC236}">
                <a16:creationId xmlns:a16="http://schemas.microsoft.com/office/drawing/2014/main" id="{DA1B8B3F-B94C-410C-8774-FF2CF49B406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4593990-EE5E-436B-8F37-5A41BD408E5F}" type="slidenum">
              <a:rPr lang="en-US" altLang="en-US" sz="1000"/>
              <a:pPr>
                <a:spcBef>
                  <a:spcPct val="0"/>
                </a:spcBef>
                <a:buClrTx/>
                <a:buSzTx/>
                <a:buFontTx/>
                <a:buNone/>
              </a:pPr>
              <a:t>40</a:t>
            </a:fld>
            <a:endParaRPr lang="en-US" altLang="en-US" sz="1000"/>
          </a:p>
        </p:txBody>
      </p:sp>
      <p:pic>
        <p:nvPicPr>
          <p:cNvPr id="44037" name="Picture 5">
            <a:extLst>
              <a:ext uri="{FF2B5EF4-FFF2-40B4-BE49-F238E27FC236}">
                <a16:creationId xmlns:a16="http://schemas.microsoft.com/office/drawing/2014/main" id="{31136467-7C7C-48EA-BF6F-F066E91C9804}"/>
              </a:ext>
            </a:extLst>
          </p:cNvPr>
          <p:cNvPicPr>
            <a:picLocks noChangeAspect="1" noChangeArrowheads="1"/>
          </p:cNvPicPr>
          <p:nvPr/>
        </p:nvPicPr>
        <p:blipFill>
          <a:blip r:embed="rId3" cstate="print"/>
          <a:srcRect/>
          <a:stretch>
            <a:fillRect/>
          </a:stretch>
        </p:blipFill>
        <p:spPr bwMode="auto">
          <a:xfrm>
            <a:off x="6040595" y="1219200"/>
            <a:ext cx="1320800" cy="990600"/>
          </a:xfrm>
          <a:prstGeom prst="triangle">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8C5B6974-0E9F-4264-99CF-00FB2C556B04}"/>
              </a:ext>
            </a:extLst>
          </p:cNvPr>
          <p:cNvSpPr>
            <a:spLocks noGrp="1" noChangeArrowheads="1"/>
          </p:cNvSpPr>
          <p:nvPr>
            <p:ph type="title"/>
          </p:nvPr>
        </p:nvSpPr>
        <p:spPr>
          <a:xfrm>
            <a:off x="609601" y="451512"/>
            <a:ext cx="6347713" cy="843888"/>
          </a:xfrm>
        </p:spPr>
        <p:txBody>
          <a:bodyPr/>
          <a:lstStyle/>
          <a:p>
            <a:pPr eaLnBrk="1" hangingPunct="1"/>
            <a:r>
              <a:rPr lang="en-US" altLang="en-US" dirty="0"/>
              <a:t>Thermal hazards (cont.)</a:t>
            </a:r>
          </a:p>
        </p:txBody>
      </p:sp>
      <p:sp>
        <p:nvSpPr>
          <p:cNvPr id="93187" name="Rectangle 3">
            <a:extLst>
              <a:ext uri="{FF2B5EF4-FFF2-40B4-BE49-F238E27FC236}">
                <a16:creationId xmlns:a16="http://schemas.microsoft.com/office/drawing/2014/main" id="{78758FC8-70A2-4E28-A4E4-3726C3656CE3}"/>
              </a:ext>
            </a:extLst>
          </p:cNvPr>
          <p:cNvSpPr>
            <a:spLocks noGrp="1" noChangeArrowheads="1"/>
          </p:cNvSpPr>
          <p:nvPr>
            <p:ph idx="1"/>
          </p:nvPr>
        </p:nvSpPr>
        <p:spPr>
          <a:xfrm>
            <a:off x="304800" y="1304544"/>
            <a:ext cx="8153400" cy="5101944"/>
          </a:xfrm>
        </p:spPr>
        <p:txBody>
          <a:bodyPr>
            <a:noAutofit/>
          </a:bodyPr>
          <a:lstStyle/>
          <a:p>
            <a:pPr eaLnBrk="1" hangingPunct="1">
              <a:lnSpc>
                <a:spcPct val="90000"/>
              </a:lnSpc>
            </a:pPr>
            <a:r>
              <a:rPr lang="en-US" altLang="en-US" sz="2000" dirty="0"/>
              <a:t>Cold (cont.)</a:t>
            </a:r>
          </a:p>
          <a:p>
            <a:pPr lvl="1" eaLnBrk="1" hangingPunct="1">
              <a:lnSpc>
                <a:spcPct val="90000"/>
              </a:lnSpc>
            </a:pPr>
            <a:r>
              <a:rPr lang="en-US" altLang="en-US" sz="2000" dirty="0"/>
              <a:t>Liquid Nitrogen LN2 (really LN</a:t>
            </a:r>
            <a:r>
              <a:rPr lang="en-US" altLang="en-US" sz="2000" baseline="-25000" dirty="0"/>
              <a:t>2</a:t>
            </a:r>
            <a:r>
              <a:rPr lang="en-US" altLang="en-US" sz="2000" dirty="0"/>
              <a:t>)</a:t>
            </a:r>
          </a:p>
          <a:p>
            <a:pPr lvl="2">
              <a:lnSpc>
                <a:spcPct val="90000"/>
              </a:lnSpc>
            </a:pPr>
            <a:r>
              <a:rPr lang="en-US" altLang="en-US" sz="2000" dirty="0"/>
              <a:t>-196 degrees C. 1 L LN2 expands to 696 L N</a:t>
            </a:r>
            <a:r>
              <a:rPr lang="en-US" altLang="en-US" sz="2000" baseline="-25000" dirty="0"/>
              <a:t>2</a:t>
            </a:r>
            <a:r>
              <a:rPr lang="en-US" altLang="en-US" sz="2000" dirty="0"/>
              <a:t> gas</a:t>
            </a:r>
          </a:p>
          <a:p>
            <a:pPr lvl="2" eaLnBrk="1" hangingPunct="1">
              <a:lnSpc>
                <a:spcPct val="90000"/>
              </a:lnSpc>
            </a:pPr>
            <a:r>
              <a:rPr lang="en-US" altLang="en-US" sz="2000" dirty="0"/>
              <a:t>Wear cryoprotective gloves when accessing LN2. Wear clothing that covers exposed skin. Wear closed-toe shoes</a:t>
            </a:r>
          </a:p>
          <a:p>
            <a:pPr lvl="2" eaLnBrk="1" hangingPunct="1">
              <a:lnSpc>
                <a:spcPct val="90000"/>
              </a:lnSpc>
            </a:pPr>
            <a:r>
              <a:rPr lang="en-US" altLang="en-US" sz="2000" dirty="0"/>
              <a:t>Wear face shield or splash goggles to protect face and/or eyes from splashes</a:t>
            </a:r>
          </a:p>
          <a:p>
            <a:pPr lvl="2">
              <a:lnSpc>
                <a:spcPct val="90000"/>
              </a:lnSpc>
            </a:pPr>
            <a:r>
              <a:rPr lang="en-US" altLang="en-US" sz="2000" dirty="0"/>
              <a:t>Add items to be frozen in LN2 carefully.  Thaw items stored in LN2 carefully with secondary containment</a:t>
            </a:r>
          </a:p>
          <a:p>
            <a:pPr marL="1143000" lvl="3">
              <a:lnSpc>
                <a:spcPct val="90000"/>
              </a:lnSpc>
            </a:pPr>
            <a:r>
              <a:rPr lang="en-US" altLang="en-US" sz="2000" dirty="0"/>
              <a:t>Asphyxiation hazard.  LN2 can displace oxygen. Use in ventilated space only.</a:t>
            </a:r>
          </a:p>
          <a:p>
            <a:pPr marL="1143000" lvl="3">
              <a:lnSpc>
                <a:spcPct val="90000"/>
              </a:lnSpc>
            </a:pPr>
            <a:r>
              <a:rPr lang="en-US" altLang="en-US" sz="2000" dirty="0"/>
              <a:t>Explosion hazard.  LN2 must be stored and used in cryogenic-rated containers.  DO NOT SEAL</a:t>
            </a:r>
          </a:p>
          <a:p>
            <a:pPr marL="741363" lvl="3" indent="0">
              <a:lnSpc>
                <a:spcPct val="90000"/>
              </a:lnSpc>
              <a:buNone/>
            </a:pPr>
            <a:r>
              <a:rPr lang="en-US" altLang="en-US" sz="2000" dirty="0"/>
              <a:t>Liquid Nitrogen training is available (474-6771).</a:t>
            </a:r>
          </a:p>
        </p:txBody>
      </p:sp>
      <p:sp>
        <p:nvSpPr>
          <p:cNvPr id="93188" name="Slide Number Placeholder 5">
            <a:extLst>
              <a:ext uri="{FF2B5EF4-FFF2-40B4-BE49-F238E27FC236}">
                <a16:creationId xmlns:a16="http://schemas.microsoft.com/office/drawing/2014/main" id="{9808DC15-5667-4B7C-AECB-B19E8C2B9B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4D07A6-C312-4D38-A133-F5FCE12595E7}" type="slidenum">
              <a:rPr lang="en-US" altLang="en-US" sz="1000"/>
              <a:pPr>
                <a:spcBef>
                  <a:spcPct val="0"/>
                </a:spcBef>
                <a:buClrTx/>
                <a:buSzTx/>
                <a:buFontTx/>
                <a:buNone/>
              </a:pPr>
              <a:t>41</a:t>
            </a:fld>
            <a:endParaRPr lang="en-US" altLang="en-US" sz="1000"/>
          </a:p>
        </p:txBody>
      </p:sp>
      <p:pic>
        <p:nvPicPr>
          <p:cNvPr id="93189" name="Picture 5">
            <a:extLst>
              <a:ext uri="{FF2B5EF4-FFF2-40B4-BE49-F238E27FC236}">
                <a16:creationId xmlns:a16="http://schemas.microsoft.com/office/drawing/2014/main" id="{B4E8B287-D2C7-4ABD-B016-9B844F9857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842976"/>
            <a:ext cx="14287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645BC621-BC5E-4F2A-BBF4-D858C276DE19}"/>
              </a:ext>
            </a:extLst>
          </p:cNvPr>
          <p:cNvSpPr>
            <a:spLocks noGrp="1" noChangeArrowheads="1"/>
          </p:cNvSpPr>
          <p:nvPr>
            <p:ph type="title"/>
          </p:nvPr>
        </p:nvSpPr>
        <p:spPr/>
        <p:txBody>
          <a:bodyPr/>
          <a:lstStyle/>
          <a:p>
            <a:pPr eaLnBrk="1" hangingPunct="1"/>
            <a:r>
              <a:rPr lang="en-US" altLang="en-US"/>
              <a:t>Ventilation</a:t>
            </a:r>
          </a:p>
        </p:txBody>
      </p:sp>
      <p:sp>
        <p:nvSpPr>
          <p:cNvPr id="97283" name="Rectangle 3">
            <a:extLst>
              <a:ext uri="{FF2B5EF4-FFF2-40B4-BE49-F238E27FC236}">
                <a16:creationId xmlns:a16="http://schemas.microsoft.com/office/drawing/2014/main" id="{4F566B15-6214-42F8-9BCB-199F08E19DCE}"/>
              </a:ext>
            </a:extLst>
          </p:cNvPr>
          <p:cNvSpPr>
            <a:spLocks noGrp="1" noChangeArrowheads="1"/>
          </p:cNvSpPr>
          <p:nvPr>
            <p:ph idx="1"/>
          </p:nvPr>
        </p:nvSpPr>
        <p:spPr>
          <a:xfrm>
            <a:off x="457200" y="1347124"/>
            <a:ext cx="8077201" cy="5206075"/>
          </a:xfrm>
        </p:spPr>
        <p:txBody>
          <a:bodyPr>
            <a:normAutofit fontScale="85000" lnSpcReduction="20000"/>
          </a:bodyPr>
          <a:lstStyle/>
          <a:p>
            <a:pPr eaLnBrk="1" hangingPunct="1">
              <a:lnSpc>
                <a:spcPct val="90000"/>
              </a:lnSpc>
            </a:pPr>
            <a:r>
              <a:rPr lang="en-US" altLang="en-US" sz="2200" dirty="0"/>
              <a:t>Types of ventilation found in labs:</a:t>
            </a:r>
          </a:p>
          <a:p>
            <a:pPr lvl="1" eaLnBrk="1" hangingPunct="1">
              <a:lnSpc>
                <a:spcPct val="90000"/>
              </a:lnSpc>
            </a:pPr>
            <a:r>
              <a:rPr lang="en-US" altLang="en-US" sz="2200" dirty="0"/>
              <a:t>Laminar flow hood</a:t>
            </a:r>
          </a:p>
          <a:p>
            <a:pPr lvl="2" eaLnBrk="1" hangingPunct="1">
              <a:lnSpc>
                <a:spcPct val="90000"/>
              </a:lnSpc>
            </a:pPr>
            <a:r>
              <a:rPr lang="en-US" altLang="en-US" sz="1900" dirty="0"/>
              <a:t>Protects samples/operation. Useful for working with bacterial or cell cultures (helps prevent contamination)</a:t>
            </a:r>
          </a:p>
          <a:p>
            <a:pPr lvl="2" eaLnBrk="1" hangingPunct="1">
              <a:lnSpc>
                <a:spcPct val="90000"/>
              </a:lnSpc>
            </a:pPr>
            <a:r>
              <a:rPr lang="en-US" altLang="en-US" sz="1900" dirty="0"/>
              <a:t>Does NOT protect the user!  Designed to protect your samples from you, not you from the samples/chemicals</a:t>
            </a:r>
          </a:p>
          <a:p>
            <a:pPr lvl="2" eaLnBrk="1" hangingPunct="1">
              <a:lnSpc>
                <a:spcPct val="90000"/>
              </a:lnSpc>
            </a:pPr>
            <a:r>
              <a:rPr lang="en-US" altLang="en-US" sz="1900" dirty="0"/>
              <a:t>NOT intended for chemicals.  The air flow is directly out of the cabinet and into the face of the user, offering no protection from chemical vapors.</a:t>
            </a:r>
          </a:p>
          <a:p>
            <a:pPr lvl="1">
              <a:lnSpc>
                <a:spcPct val="90000"/>
              </a:lnSpc>
            </a:pPr>
            <a:r>
              <a:rPr lang="en-US" altLang="en-US" sz="2200" dirty="0"/>
              <a:t>Biosafety cabinet</a:t>
            </a:r>
          </a:p>
          <a:p>
            <a:pPr lvl="2">
              <a:lnSpc>
                <a:spcPct val="90000"/>
              </a:lnSpc>
            </a:pPr>
            <a:r>
              <a:rPr lang="en-US" altLang="en-US" sz="1900" dirty="0"/>
              <a:t>Useful for working with infectious agents</a:t>
            </a:r>
          </a:p>
          <a:p>
            <a:pPr lvl="2">
              <a:lnSpc>
                <a:spcPct val="90000"/>
              </a:lnSpc>
            </a:pPr>
            <a:r>
              <a:rPr lang="en-US" altLang="en-US" sz="1900" dirty="0"/>
              <a:t>Depending on type of cabinet, may protect </a:t>
            </a:r>
            <a:r>
              <a:rPr lang="en-US" altLang="en-US" sz="1900" u="sng" dirty="0"/>
              <a:t>only</a:t>
            </a:r>
            <a:r>
              <a:rPr lang="en-US" altLang="en-US" sz="1900" dirty="0"/>
              <a:t> the samples</a:t>
            </a:r>
          </a:p>
          <a:p>
            <a:pPr lvl="2">
              <a:lnSpc>
                <a:spcPct val="90000"/>
              </a:lnSpc>
            </a:pPr>
            <a:r>
              <a:rPr lang="en-US" altLang="en-US" sz="1900" dirty="0"/>
              <a:t>Biosafety Cabinet training is required</a:t>
            </a:r>
          </a:p>
          <a:p>
            <a:pPr lvl="3">
              <a:lnSpc>
                <a:spcPct val="90000"/>
              </a:lnSpc>
            </a:pPr>
            <a:r>
              <a:rPr lang="en-US" altLang="en-US" sz="1900" dirty="0"/>
              <a:t>Contact Office of Research Integrity (474-7832) or EHSRM (474-6771) to enroll in online training.</a:t>
            </a:r>
          </a:p>
          <a:p>
            <a:pPr lvl="2">
              <a:lnSpc>
                <a:spcPct val="90000"/>
              </a:lnSpc>
            </a:pPr>
            <a:r>
              <a:rPr lang="en-US" altLang="en-US" sz="1900" dirty="0"/>
              <a:t>Hazardous chemicals should NOT be used in a biosafety cabinet.</a:t>
            </a:r>
          </a:p>
          <a:p>
            <a:pPr lvl="3">
              <a:lnSpc>
                <a:spcPct val="90000"/>
              </a:lnSpc>
            </a:pPr>
            <a:r>
              <a:rPr lang="en-US" altLang="en-US" sz="1900" dirty="0"/>
              <a:t>The filters are for particulates only, not for vapors.</a:t>
            </a:r>
          </a:p>
          <a:p>
            <a:pPr lvl="3">
              <a:lnSpc>
                <a:spcPct val="90000"/>
              </a:lnSpc>
            </a:pPr>
            <a:r>
              <a:rPr lang="en-US" altLang="en-US" sz="1900" dirty="0"/>
              <a:t>The air is recirculated inside the cabinet, and can cause explosive build up of vapors if flammable solvents (ethanol) are used</a:t>
            </a:r>
          </a:p>
          <a:p>
            <a:pPr marL="741363" lvl="2" eaLnBrk="1" hangingPunct="1">
              <a:lnSpc>
                <a:spcPct val="90000"/>
              </a:lnSpc>
            </a:pPr>
            <a:endParaRPr lang="en-US" altLang="en-US" sz="2000" dirty="0"/>
          </a:p>
        </p:txBody>
      </p:sp>
      <p:sp>
        <p:nvSpPr>
          <p:cNvPr id="97284" name="Slide Number Placeholder 5">
            <a:extLst>
              <a:ext uri="{FF2B5EF4-FFF2-40B4-BE49-F238E27FC236}">
                <a16:creationId xmlns:a16="http://schemas.microsoft.com/office/drawing/2014/main" id="{EFB9ADC3-D5DC-4D53-8059-D21F0C9740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139202-55E9-4499-A0A4-41B929BF6817}" type="slidenum">
              <a:rPr lang="en-US" altLang="en-US" sz="1000"/>
              <a:pPr>
                <a:spcBef>
                  <a:spcPct val="0"/>
                </a:spcBef>
                <a:buClrTx/>
                <a:buSzTx/>
                <a:buFontTx/>
                <a:buNone/>
              </a:pPr>
              <a:t>42</a:t>
            </a:fld>
            <a:endParaRPr lang="en-US" altLang="en-US" sz="10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6D20E1D8-B2B3-40E7-A3CA-8C225854B32D}"/>
              </a:ext>
            </a:extLst>
          </p:cNvPr>
          <p:cNvSpPr>
            <a:spLocks noGrp="1" noChangeArrowheads="1"/>
          </p:cNvSpPr>
          <p:nvPr>
            <p:ph type="title"/>
          </p:nvPr>
        </p:nvSpPr>
        <p:spPr>
          <a:xfrm>
            <a:off x="609601" y="457608"/>
            <a:ext cx="6347713" cy="762000"/>
          </a:xfrm>
        </p:spPr>
        <p:txBody>
          <a:bodyPr/>
          <a:lstStyle/>
          <a:p>
            <a:pPr eaLnBrk="1" hangingPunct="1"/>
            <a:r>
              <a:rPr lang="en-US" altLang="en-US" dirty="0"/>
              <a:t>Ventilation (cont.)</a:t>
            </a:r>
          </a:p>
        </p:txBody>
      </p:sp>
      <p:sp>
        <p:nvSpPr>
          <p:cNvPr id="49155" name="Rectangle 3">
            <a:extLst>
              <a:ext uri="{FF2B5EF4-FFF2-40B4-BE49-F238E27FC236}">
                <a16:creationId xmlns:a16="http://schemas.microsoft.com/office/drawing/2014/main" id="{4D0E53B8-4BA5-4919-8D6F-89BEC96EB512}"/>
              </a:ext>
            </a:extLst>
          </p:cNvPr>
          <p:cNvSpPr>
            <a:spLocks noGrp="1" noChangeArrowheads="1"/>
          </p:cNvSpPr>
          <p:nvPr>
            <p:ph idx="1"/>
          </p:nvPr>
        </p:nvSpPr>
        <p:spPr>
          <a:xfrm>
            <a:off x="381000" y="1524000"/>
            <a:ext cx="8458200" cy="5029200"/>
          </a:xfrm>
        </p:spPr>
        <p:txBody>
          <a:bodyPr>
            <a:normAutofit/>
          </a:bodyPr>
          <a:lstStyle/>
          <a:p>
            <a:pPr eaLnBrk="1" hangingPunct="1">
              <a:lnSpc>
                <a:spcPct val="80000"/>
              </a:lnSpc>
              <a:defRPr/>
            </a:pPr>
            <a:r>
              <a:rPr lang="en-US" altLang="en-US" sz="2000" dirty="0"/>
              <a:t>Types of ventilation found in labs (cont.):</a:t>
            </a:r>
          </a:p>
          <a:p>
            <a:pPr lvl="1" eaLnBrk="1" hangingPunct="1">
              <a:lnSpc>
                <a:spcPct val="80000"/>
              </a:lnSpc>
              <a:defRPr/>
            </a:pPr>
            <a:r>
              <a:rPr lang="en-US" altLang="en-US" sz="2000" dirty="0"/>
              <a:t>Chemical fume hood</a:t>
            </a:r>
          </a:p>
          <a:p>
            <a:pPr lvl="2" eaLnBrk="1" hangingPunct="1">
              <a:lnSpc>
                <a:spcPct val="80000"/>
              </a:lnSpc>
              <a:defRPr/>
            </a:pPr>
            <a:endParaRPr lang="en-US" altLang="en-US" sz="2000" dirty="0"/>
          </a:p>
          <a:p>
            <a:pPr lvl="2" eaLnBrk="1" hangingPunct="1">
              <a:lnSpc>
                <a:spcPct val="80000"/>
              </a:lnSpc>
              <a:defRPr/>
            </a:pPr>
            <a:r>
              <a:rPr lang="en-US" altLang="en-US" sz="2000" dirty="0"/>
              <a:t>Keep sash at or below “maximum sash height” posted on fume hood when using it</a:t>
            </a:r>
          </a:p>
          <a:p>
            <a:pPr lvl="2" eaLnBrk="1" hangingPunct="1">
              <a:lnSpc>
                <a:spcPct val="80000"/>
              </a:lnSpc>
              <a:defRPr/>
            </a:pPr>
            <a:r>
              <a:rPr lang="en-US" altLang="en-US" sz="2000" dirty="0"/>
              <a:t>Keep items 6-inch inside the fume hood to prevent vapors from drifting out</a:t>
            </a:r>
          </a:p>
          <a:p>
            <a:pPr lvl="2">
              <a:lnSpc>
                <a:spcPct val="80000"/>
              </a:lnSpc>
            </a:pPr>
            <a:r>
              <a:rPr lang="en-US" altLang="en-US" sz="2000" dirty="0"/>
              <a:t>Do NOT store chemicals in a fume hood.</a:t>
            </a:r>
          </a:p>
          <a:p>
            <a:pPr lvl="2">
              <a:lnSpc>
                <a:spcPct val="80000"/>
              </a:lnSpc>
            </a:pPr>
            <a:r>
              <a:rPr lang="en-US" altLang="en-US" sz="2000" dirty="0"/>
              <a:t>Do NOT block vents at the back of the fume hood </a:t>
            </a:r>
            <a:r>
              <a:rPr lang="en-US" altLang="en-US" sz="1600" i="1" dirty="0"/>
              <a:t>(see photo)</a:t>
            </a:r>
            <a:endParaRPr lang="en-US" altLang="en-US" sz="2000" dirty="0"/>
          </a:p>
          <a:p>
            <a:pPr lvl="2">
              <a:lnSpc>
                <a:spcPct val="80000"/>
              </a:lnSpc>
            </a:pPr>
            <a:r>
              <a:rPr lang="en-US" altLang="en-US" sz="2000" dirty="0"/>
              <a:t>If a large object must be placed inside the hood (e.g. a water bath), elevate it slightly so that air can flow under the object</a:t>
            </a:r>
          </a:p>
          <a:p>
            <a:pPr lvl="2" eaLnBrk="1" hangingPunct="1">
              <a:lnSpc>
                <a:spcPct val="80000"/>
              </a:lnSpc>
              <a:defRPr/>
            </a:pPr>
            <a:r>
              <a:rPr lang="en-US" altLang="en-US" sz="2000" dirty="0"/>
              <a:t>Fume hoods are tested annually at UAF.  If your fume hood does not have a current sticker, or if your fume hood does not seem to be working properly, contact EHSRM (474-6771) or your department safety officer.</a:t>
            </a:r>
          </a:p>
        </p:txBody>
      </p:sp>
      <p:sp>
        <p:nvSpPr>
          <p:cNvPr id="101380" name="Slide Number Placeholder 5">
            <a:extLst>
              <a:ext uri="{FF2B5EF4-FFF2-40B4-BE49-F238E27FC236}">
                <a16:creationId xmlns:a16="http://schemas.microsoft.com/office/drawing/2014/main" id="{94229559-62F5-4960-A9FB-FA2504EB95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11FA3DE-3F8C-477D-A4F7-149DC2728FAD}" type="slidenum">
              <a:rPr lang="en-US" altLang="en-US" sz="1000"/>
              <a:pPr>
                <a:spcBef>
                  <a:spcPct val="0"/>
                </a:spcBef>
                <a:buClrTx/>
                <a:buSzTx/>
                <a:buFontTx/>
                <a:buNone/>
              </a:pPr>
              <a:t>43</a:t>
            </a:fld>
            <a:endParaRPr lang="en-US" altLang="en-US" sz="1000"/>
          </a:p>
        </p:txBody>
      </p:sp>
      <p:pic>
        <p:nvPicPr>
          <p:cNvPr id="3076" name="Picture 4" descr="https://drexel.edu/~/media/Images/facilities/images/CFH%208.ashx?h=368&amp;w=520&amp;la=en&amp;hash=F63D9AC520ABD7D57CBEAD190EA367BA81D38203">
            <a:extLst>
              <a:ext uri="{FF2B5EF4-FFF2-40B4-BE49-F238E27FC236}">
                <a16:creationId xmlns:a16="http://schemas.microsoft.com/office/drawing/2014/main" id="{BF8696EA-10AF-41BC-98BE-943933797F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54" t="10249" r="-3077" b="10096"/>
          <a:stretch/>
        </p:blipFill>
        <p:spPr bwMode="auto">
          <a:xfrm>
            <a:off x="5606583" y="495300"/>
            <a:ext cx="3537417"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28E9AF5C-86E0-48C6-A519-DC73F2C64805}"/>
              </a:ext>
            </a:extLst>
          </p:cNvPr>
          <p:cNvSpPr>
            <a:spLocks noGrp="1"/>
          </p:cNvSpPr>
          <p:nvPr>
            <p:ph type="title"/>
          </p:nvPr>
        </p:nvSpPr>
        <p:spPr/>
        <p:txBody>
          <a:bodyPr/>
          <a:lstStyle/>
          <a:p>
            <a:r>
              <a:rPr lang="en-US" altLang="en-US"/>
              <a:t>Ventilation (cont.)</a:t>
            </a:r>
          </a:p>
        </p:txBody>
      </p:sp>
      <p:sp>
        <p:nvSpPr>
          <p:cNvPr id="104451" name="Content Placeholder 2">
            <a:extLst>
              <a:ext uri="{FF2B5EF4-FFF2-40B4-BE49-F238E27FC236}">
                <a16:creationId xmlns:a16="http://schemas.microsoft.com/office/drawing/2014/main" id="{7A9F9D5C-C8B7-480F-9F90-B42762652F01}"/>
              </a:ext>
            </a:extLst>
          </p:cNvPr>
          <p:cNvSpPr>
            <a:spLocks noGrp="1"/>
          </p:cNvSpPr>
          <p:nvPr>
            <p:ph idx="1"/>
          </p:nvPr>
        </p:nvSpPr>
        <p:spPr>
          <a:xfrm>
            <a:off x="609598" y="1488613"/>
            <a:ext cx="7162801" cy="3880773"/>
          </a:xfrm>
        </p:spPr>
        <p:txBody>
          <a:bodyPr>
            <a:normAutofit/>
          </a:bodyPr>
          <a:lstStyle/>
          <a:p>
            <a:pPr eaLnBrk="1" hangingPunct="1">
              <a:lnSpc>
                <a:spcPct val="80000"/>
              </a:lnSpc>
            </a:pPr>
            <a:r>
              <a:rPr lang="en-US" altLang="en-US" sz="2000" dirty="0"/>
              <a:t>Types of ventilation found in labs (cont.):</a:t>
            </a:r>
          </a:p>
          <a:p>
            <a:pPr lvl="1"/>
            <a:r>
              <a:rPr lang="en-US" altLang="en-US" sz="2000" dirty="0"/>
              <a:t>Canopy and Snorkel</a:t>
            </a:r>
          </a:p>
          <a:p>
            <a:pPr lvl="2"/>
            <a:r>
              <a:rPr lang="en-US" altLang="en-US" sz="2000" dirty="0"/>
              <a:t>These types of ventilation use the physical properties of the chemical or process to capture the exhaust (e.g. heat, lighter-than-air vapors).</a:t>
            </a:r>
          </a:p>
          <a:p>
            <a:pPr lvl="3"/>
            <a:r>
              <a:rPr lang="en-US" altLang="en-US" sz="2000" dirty="0"/>
              <a:t>Note: the snorkel face must be within ½ the duct diameter to the chemical or process being exhausted to work properly.</a:t>
            </a:r>
          </a:p>
        </p:txBody>
      </p:sp>
      <p:sp>
        <p:nvSpPr>
          <p:cNvPr id="104452" name="Slide Number Placeholder 3">
            <a:extLst>
              <a:ext uri="{FF2B5EF4-FFF2-40B4-BE49-F238E27FC236}">
                <a16:creationId xmlns:a16="http://schemas.microsoft.com/office/drawing/2014/main" id="{8B116E58-AEC9-4544-A2BC-8FFEB9405BB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D1BDA4E-45C8-4434-B16F-210076C7CF9B}" type="slidenum">
              <a:rPr lang="en-US" altLang="en-US" sz="1000"/>
              <a:pPr>
                <a:spcBef>
                  <a:spcPct val="0"/>
                </a:spcBef>
                <a:buClrTx/>
                <a:buSzTx/>
                <a:buFontTx/>
                <a:buNone/>
              </a:pPr>
              <a:t>44</a:t>
            </a:fld>
            <a:endParaRPr lang="en-US" altLang="en-US" sz="1000"/>
          </a:p>
        </p:txBody>
      </p:sp>
      <p:sp>
        <p:nvSpPr>
          <p:cNvPr id="104453" name="TextBox 9">
            <a:extLst>
              <a:ext uri="{FF2B5EF4-FFF2-40B4-BE49-F238E27FC236}">
                <a16:creationId xmlns:a16="http://schemas.microsoft.com/office/drawing/2014/main" id="{C02E16E3-99C6-46C9-9A90-62B8C440674A}"/>
              </a:ext>
            </a:extLst>
          </p:cNvPr>
          <p:cNvSpPr txBox="1">
            <a:spLocks noChangeArrowheads="1"/>
          </p:cNvSpPr>
          <p:nvPr/>
        </p:nvSpPr>
        <p:spPr bwMode="auto">
          <a:xfrm>
            <a:off x="1749425" y="5299075"/>
            <a:ext cx="8905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a:t>Canopy</a:t>
            </a:r>
          </a:p>
        </p:txBody>
      </p:sp>
      <p:sp>
        <p:nvSpPr>
          <p:cNvPr id="104454" name="TextBox 10">
            <a:extLst>
              <a:ext uri="{FF2B5EF4-FFF2-40B4-BE49-F238E27FC236}">
                <a16:creationId xmlns:a16="http://schemas.microsoft.com/office/drawing/2014/main" id="{C71C1288-F748-4515-B3A9-8A4B102939BD}"/>
              </a:ext>
            </a:extLst>
          </p:cNvPr>
          <p:cNvSpPr txBox="1">
            <a:spLocks noChangeArrowheads="1"/>
          </p:cNvSpPr>
          <p:nvPr/>
        </p:nvSpPr>
        <p:spPr bwMode="auto">
          <a:xfrm>
            <a:off x="5749925" y="5359400"/>
            <a:ext cx="879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a:t>Snorkel</a:t>
            </a:r>
          </a:p>
        </p:txBody>
      </p:sp>
      <p:pic>
        <p:nvPicPr>
          <p:cNvPr id="104455" name="Picture 1">
            <a:extLst>
              <a:ext uri="{FF2B5EF4-FFF2-40B4-BE49-F238E27FC236}">
                <a16:creationId xmlns:a16="http://schemas.microsoft.com/office/drawing/2014/main" id="{0B9CB534-0B7B-4158-933D-C1450CBEB4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445000"/>
            <a:ext cx="1524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6" name="Picture 8" descr="C:\Users\apkrumhardt\Pictures\2013-04-11 canopy &amp; fume hoods\canopy &amp; fume hoods 002.JPG">
            <a:extLst>
              <a:ext uri="{FF2B5EF4-FFF2-40B4-BE49-F238E27FC236}">
                <a16:creationId xmlns:a16="http://schemas.microsoft.com/office/drawing/2014/main" id="{B5DDEF5C-2245-4F70-B9EE-DF6B4F3991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495800"/>
            <a:ext cx="1519238"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6CDE7F83-1B7E-4B1B-B22A-65BEF77601B2}"/>
              </a:ext>
            </a:extLst>
          </p:cNvPr>
          <p:cNvSpPr>
            <a:spLocks noGrp="1" noChangeArrowheads="1"/>
          </p:cNvSpPr>
          <p:nvPr>
            <p:ph type="title"/>
          </p:nvPr>
        </p:nvSpPr>
        <p:spPr>
          <a:xfrm>
            <a:off x="609600" y="533400"/>
            <a:ext cx="6553201" cy="914400"/>
          </a:xfrm>
        </p:spPr>
        <p:txBody>
          <a:bodyPr>
            <a:normAutofit/>
          </a:bodyPr>
          <a:lstStyle/>
          <a:p>
            <a:pPr eaLnBrk="1" hangingPunct="1"/>
            <a:r>
              <a:rPr lang="en-US" altLang="en-US" dirty="0"/>
              <a:t>Laboratory Security &amp; Safety</a:t>
            </a:r>
          </a:p>
        </p:txBody>
      </p:sp>
      <p:sp>
        <p:nvSpPr>
          <p:cNvPr id="105475" name="Rectangle 3">
            <a:extLst>
              <a:ext uri="{FF2B5EF4-FFF2-40B4-BE49-F238E27FC236}">
                <a16:creationId xmlns:a16="http://schemas.microsoft.com/office/drawing/2014/main" id="{22CC8D48-905E-484A-BDE4-76D78CD2C3DD}"/>
              </a:ext>
            </a:extLst>
          </p:cNvPr>
          <p:cNvSpPr>
            <a:spLocks noGrp="1" noChangeArrowheads="1"/>
          </p:cNvSpPr>
          <p:nvPr>
            <p:ph idx="1"/>
          </p:nvPr>
        </p:nvSpPr>
        <p:spPr>
          <a:xfrm>
            <a:off x="457200" y="1391665"/>
            <a:ext cx="7543800" cy="5029200"/>
          </a:xfrm>
        </p:spPr>
        <p:txBody>
          <a:bodyPr>
            <a:normAutofit/>
          </a:bodyPr>
          <a:lstStyle/>
          <a:p>
            <a:pPr marL="0" indent="0">
              <a:lnSpc>
                <a:spcPct val="90000"/>
              </a:lnSpc>
              <a:buNone/>
            </a:pPr>
            <a:r>
              <a:rPr lang="en-US" altLang="en-US" sz="2000" dirty="0"/>
              <a:t>Keep hazardous laboratory facilities secure</a:t>
            </a:r>
          </a:p>
          <a:p>
            <a:pPr>
              <a:lnSpc>
                <a:spcPct val="90000"/>
              </a:lnSpc>
            </a:pPr>
            <a:r>
              <a:rPr lang="en-US" altLang="en-US" sz="2000" dirty="0"/>
              <a:t>Keep doors locked when labs are unattended</a:t>
            </a:r>
          </a:p>
          <a:p>
            <a:pPr>
              <a:lnSpc>
                <a:spcPct val="90000"/>
              </a:lnSpc>
            </a:pPr>
            <a:r>
              <a:rPr lang="en-US" altLang="en-US" sz="2000" dirty="0"/>
              <a:t>Lab doors should not be left propped open (security issue and this may affect the lab ventilation) </a:t>
            </a:r>
          </a:p>
          <a:p>
            <a:pPr>
              <a:lnSpc>
                <a:spcPct val="90000"/>
              </a:lnSpc>
            </a:pPr>
            <a:r>
              <a:rPr lang="en-US" altLang="en-US" sz="2000" dirty="0"/>
              <a:t>Visitors should be supervised</a:t>
            </a:r>
          </a:p>
          <a:p>
            <a:pPr>
              <a:lnSpc>
                <a:spcPct val="90000"/>
              </a:lnSpc>
            </a:pPr>
            <a:r>
              <a:rPr lang="en-US" altLang="en-US" sz="2000" dirty="0"/>
              <a:t>Chemicals and hazardous materials should be received by trained personnel and secured</a:t>
            </a:r>
          </a:p>
          <a:p>
            <a:pPr>
              <a:lnSpc>
                <a:spcPct val="90000"/>
              </a:lnSpc>
            </a:pPr>
            <a:r>
              <a:rPr lang="en-US" altLang="en-US" sz="2000" dirty="0"/>
              <a:t>Highly toxic materials and radioactive materials must be secured at all times</a:t>
            </a:r>
          </a:p>
          <a:p>
            <a:pPr>
              <a:lnSpc>
                <a:spcPct val="90000"/>
              </a:lnSpc>
            </a:pPr>
            <a:r>
              <a:rPr lang="en-US" altLang="en-US" sz="2000" dirty="0"/>
              <a:t>Emergency plans must be updated routinely and regularly reviewed by lab personnel</a:t>
            </a:r>
          </a:p>
          <a:p>
            <a:pPr>
              <a:lnSpc>
                <a:spcPct val="90000"/>
              </a:lnSpc>
            </a:pPr>
            <a:r>
              <a:rPr lang="en-US" altLang="en-US" sz="2000" dirty="0"/>
              <a:t>Chemical inventories must be maintained</a:t>
            </a:r>
          </a:p>
          <a:p>
            <a:pPr marL="0" indent="0">
              <a:lnSpc>
                <a:spcPct val="90000"/>
              </a:lnSpc>
              <a:buNone/>
            </a:pPr>
            <a:r>
              <a:rPr lang="en-US" altLang="en-US" sz="2000" dirty="0"/>
              <a:t>Call 911 (or UAF dispatch at 907-474-7721) if necessary</a:t>
            </a:r>
          </a:p>
          <a:p>
            <a:pPr eaLnBrk="1" hangingPunct="1"/>
            <a:endParaRPr lang="en-US" altLang="en-US" dirty="0"/>
          </a:p>
        </p:txBody>
      </p:sp>
      <p:sp>
        <p:nvSpPr>
          <p:cNvPr id="105476" name="Slide Number Placeholder 5">
            <a:extLst>
              <a:ext uri="{FF2B5EF4-FFF2-40B4-BE49-F238E27FC236}">
                <a16:creationId xmlns:a16="http://schemas.microsoft.com/office/drawing/2014/main" id="{8968BE96-9451-4794-B7EB-5718EC7FF78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26F4C26-6355-46A2-96D9-FCC55C191FC4}" type="slidenum">
              <a:rPr lang="en-US" altLang="en-US" sz="1000"/>
              <a:pPr>
                <a:spcBef>
                  <a:spcPct val="0"/>
                </a:spcBef>
                <a:buClrTx/>
                <a:buSzTx/>
                <a:buFontTx/>
                <a:buNone/>
              </a:pPr>
              <a:t>45</a:t>
            </a:fld>
            <a:endParaRPr lang="en-US" altLang="en-US" sz="10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6CDE7F83-1B7E-4B1B-B22A-65BEF77601B2}"/>
              </a:ext>
            </a:extLst>
          </p:cNvPr>
          <p:cNvSpPr>
            <a:spLocks noGrp="1" noChangeArrowheads="1"/>
          </p:cNvSpPr>
          <p:nvPr>
            <p:ph type="title"/>
          </p:nvPr>
        </p:nvSpPr>
        <p:spPr>
          <a:xfrm>
            <a:off x="609599" y="609600"/>
            <a:ext cx="6347713" cy="914400"/>
          </a:xfrm>
        </p:spPr>
        <p:txBody>
          <a:bodyPr/>
          <a:lstStyle/>
          <a:p>
            <a:pPr eaLnBrk="1" hangingPunct="1"/>
            <a:r>
              <a:rPr lang="en-US" altLang="en-US"/>
              <a:t>Emergency Response</a:t>
            </a:r>
          </a:p>
        </p:txBody>
      </p:sp>
      <p:sp>
        <p:nvSpPr>
          <p:cNvPr id="105475" name="Rectangle 3">
            <a:extLst>
              <a:ext uri="{FF2B5EF4-FFF2-40B4-BE49-F238E27FC236}">
                <a16:creationId xmlns:a16="http://schemas.microsoft.com/office/drawing/2014/main" id="{22CC8D48-905E-484A-BDE4-76D78CD2C3DD}"/>
              </a:ext>
            </a:extLst>
          </p:cNvPr>
          <p:cNvSpPr>
            <a:spLocks noGrp="1" noChangeArrowheads="1"/>
          </p:cNvSpPr>
          <p:nvPr>
            <p:ph idx="1"/>
          </p:nvPr>
        </p:nvSpPr>
        <p:spPr>
          <a:xfrm>
            <a:off x="457201" y="1524000"/>
            <a:ext cx="4486588" cy="5029200"/>
          </a:xfrm>
        </p:spPr>
        <p:txBody>
          <a:bodyPr>
            <a:normAutofit/>
          </a:bodyPr>
          <a:lstStyle/>
          <a:p>
            <a:pPr marL="0" indent="0">
              <a:lnSpc>
                <a:spcPct val="90000"/>
              </a:lnSpc>
              <a:buNone/>
            </a:pPr>
            <a:r>
              <a:rPr lang="en-US" altLang="en-US" sz="2000" dirty="0"/>
              <a:t>For all emergencies, </a:t>
            </a:r>
          </a:p>
          <a:p>
            <a:pPr>
              <a:lnSpc>
                <a:spcPct val="90000"/>
              </a:lnSpc>
            </a:pPr>
            <a:r>
              <a:rPr lang="en-US" altLang="en-US" sz="2000" dirty="0"/>
              <a:t>Inform your supervisor, and </a:t>
            </a:r>
          </a:p>
          <a:p>
            <a:pPr>
              <a:lnSpc>
                <a:spcPct val="90000"/>
              </a:lnSpc>
            </a:pPr>
            <a:r>
              <a:rPr lang="en-US" altLang="en-US" sz="2000" dirty="0"/>
              <a:t>fill out an incident report as soon as possible</a:t>
            </a:r>
          </a:p>
          <a:p>
            <a:pPr marL="0" indent="0">
              <a:lnSpc>
                <a:spcPct val="90000"/>
              </a:lnSpc>
              <a:buNone/>
            </a:pPr>
            <a:r>
              <a:rPr lang="en-US" altLang="en-US" sz="2000" dirty="0"/>
              <a:t>   </a:t>
            </a:r>
            <a:r>
              <a:rPr lang="en-US" altLang="en-US" sz="2000" dirty="0">
                <a:hlinkClick r:id="rId3"/>
              </a:rPr>
              <a:t>https://uaf.edu/safety/</a:t>
            </a:r>
            <a:r>
              <a:rPr lang="en-US" altLang="en-US" sz="2000" dirty="0"/>
              <a:t> </a:t>
            </a:r>
          </a:p>
          <a:p>
            <a:pPr marL="0" indent="0">
              <a:lnSpc>
                <a:spcPct val="90000"/>
              </a:lnSpc>
              <a:buNone/>
            </a:pPr>
            <a:r>
              <a:rPr lang="en-US" altLang="en-US" sz="2000" dirty="0"/>
              <a:t>Follow link to Accident/Injury reporting</a:t>
            </a:r>
          </a:p>
          <a:p>
            <a:pPr marL="0" indent="0">
              <a:lnSpc>
                <a:spcPct val="90000"/>
              </a:lnSpc>
              <a:buNone/>
            </a:pPr>
            <a:endParaRPr lang="en-US" altLang="en-US" sz="2000" dirty="0"/>
          </a:p>
          <a:p>
            <a:pPr marL="0" indent="0">
              <a:lnSpc>
                <a:spcPct val="90000"/>
              </a:lnSpc>
              <a:buNone/>
            </a:pPr>
            <a:endParaRPr lang="en-US" altLang="en-US" sz="2000" dirty="0"/>
          </a:p>
          <a:p>
            <a:pPr marL="0" indent="0">
              <a:lnSpc>
                <a:spcPct val="90000"/>
              </a:lnSpc>
              <a:buNone/>
            </a:pPr>
            <a:r>
              <a:rPr lang="en-US" altLang="en-US" sz="2000" dirty="0"/>
              <a:t>Call 911 (or UAF dispatch at 907-474-7721) if necessary</a:t>
            </a:r>
          </a:p>
          <a:p>
            <a:pPr eaLnBrk="1" hangingPunct="1"/>
            <a:endParaRPr lang="en-US" altLang="en-US" dirty="0"/>
          </a:p>
        </p:txBody>
      </p:sp>
      <p:sp>
        <p:nvSpPr>
          <p:cNvPr id="105476" name="Slide Number Placeholder 5">
            <a:extLst>
              <a:ext uri="{FF2B5EF4-FFF2-40B4-BE49-F238E27FC236}">
                <a16:creationId xmlns:a16="http://schemas.microsoft.com/office/drawing/2014/main" id="{8968BE96-9451-4794-B7EB-5718EC7FF78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26F4C26-6355-46A2-96D9-FCC55C191FC4}" type="slidenum">
              <a:rPr lang="en-US" altLang="en-US" sz="1000"/>
              <a:pPr>
                <a:spcBef>
                  <a:spcPct val="0"/>
                </a:spcBef>
                <a:buClrTx/>
                <a:buSzTx/>
                <a:buFontTx/>
                <a:buNone/>
              </a:pPr>
              <a:t>46</a:t>
            </a:fld>
            <a:endParaRPr lang="en-US" altLang="en-US" sz="1000"/>
          </a:p>
        </p:txBody>
      </p:sp>
      <p:pic>
        <p:nvPicPr>
          <p:cNvPr id="2" name="Picture 1">
            <a:extLst>
              <a:ext uri="{FF2B5EF4-FFF2-40B4-BE49-F238E27FC236}">
                <a16:creationId xmlns:a16="http://schemas.microsoft.com/office/drawing/2014/main" id="{E609D957-D2B4-4D4C-8116-16BD2FF3F4BE}"/>
              </a:ext>
            </a:extLst>
          </p:cNvPr>
          <p:cNvPicPr>
            <a:picLocks noChangeAspect="1"/>
          </p:cNvPicPr>
          <p:nvPr/>
        </p:nvPicPr>
        <p:blipFill>
          <a:blip r:embed="rId4"/>
          <a:stretch>
            <a:fillRect/>
          </a:stretch>
        </p:blipFill>
        <p:spPr>
          <a:xfrm>
            <a:off x="4860095" y="2034858"/>
            <a:ext cx="4054509" cy="3070541"/>
          </a:xfrm>
          <a:prstGeom prst="rect">
            <a:avLst/>
          </a:prstGeom>
        </p:spPr>
      </p:pic>
    </p:spTree>
    <p:extLst>
      <p:ext uri="{BB962C8B-B14F-4D97-AF65-F5344CB8AC3E}">
        <p14:creationId xmlns:p14="http://schemas.microsoft.com/office/powerpoint/2010/main" val="39502823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A66C490B-EDA9-4CE3-BD6A-C5062A4C6BEC}"/>
              </a:ext>
            </a:extLst>
          </p:cNvPr>
          <p:cNvSpPr>
            <a:spLocks noGrp="1" noChangeArrowheads="1"/>
          </p:cNvSpPr>
          <p:nvPr>
            <p:ph type="title"/>
          </p:nvPr>
        </p:nvSpPr>
        <p:spPr>
          <a:xfrm>
            <a:off x="457200" y="152400"/>
            <a:ext cx="7543800" cy="838200"/>
          </a:xfrm>
        </p:spPr>
        <p:txBody>
          <a:bodyPr/>
          <a:lstStyle/>
          <a:p>
            <a:pPr eaLnBrk="1" hangingPunct="1"/>
            <a:r>
              <a:rPr lang="en-US" altLang="en-US" dirty="0"/>
              <a:t>Emergency Response</a:t>
            </a:r>
          </a:p>
        </p:txBody>
      </p:sp>
      <p:sp>
        <p:nvSpPr>
          <p:cNvPr id="107523" name="Rectangle 3">
            <a:extLst>
              <a:ext uri="{FF2B5EF4-FFF2-40B4-BE49-F238E27FC236}">
                <a16:creationId xmlns:a16="http://schemas.microsoft.com/office/drawing/2014/main" id="{C8845C27-24E7-4FF6-96DA-54A74689C35A}"/>
              </a:ext>
            </a:extLst>
          </p:cNvPr>
          <p:cNvSpPr>
            <a:spLocks noGrp="1" noChangeArrowheads="1"/>
          </p:cNvSpPr>
          <p:nvPr>
            <p:ph idx="1"/>
          </p:nvPr>
        </p:nvSpPr>
        <p:spPr>
          <a:xfrm>
            <a:off x="457200" y="1066800"/>
            <a:ext cx="7924800" cy="5486400"/>
          </a:xfrm>
        </p:spPr>
        <p:txBody>
          <a:bodyPr>
            <a:normAutofit/>
          </a:bodyPr>
          <a:lstStyle/>
          <a:p>
            <a:pPr marL="0" indent="0">
              <a:lnSpc>
                <a:spcPct val="90000"/>
              </a:lnSpc>
              <a:buNone/>
            </a:pPr>
            <a:r>
              <a:rPr lang="en-US" altLang="en-US" dirty="0"/>
              <a:t>ALWAYS notify your supervisor!</a:t>
            </a:r>
          </a:p>
          <a:p>
            <a:pPr>
              <a:lnSpc>
                <a:spcPct val="90000"/>
              </a:lnSpc>
            </a:pPr>
            <a:r>
              <a:rPr lang="en-US" altLang="en-US" dirty="0"/>
              <a:t>Burns (Chemical, thermal)</a:t>
            </a:r>
          </a:p>
          <a:p>
            <a:pPr lvl="1">
              <a:lnSpc>
                <a:spcPct val="90000"/>
              </a:lnSpc>
            </a:pPr>
            <a:r>
              <a:rPr lang="en-US" altLang="en-US" dirty="0"/>
              <a:t>Immerse burned area under cold, running water as soon as possible.</a:t>
            </a:r>
          </a:p>
          <a:p>
            <a:pPr lvl="1">
              <a:lnSpc>
                <a:spcPct val="90000"/>
              </a:lnSpc>
            </a:pPr>
            <a:r>
              <a:rPr lang="en-US" altLang="en-US" dirty="0"/>
              <a:t>Seek medical attention if necessary.</a:t>
            </a:r>
          </a:p>
          <a:p>
            <a:r>
              <a:rPr lang="en-US" altLang="en-US" dirty="0"/>
              <a:t>Fire</a:t>
            </a:r>
          </a:p>
          <a:p>
            <a:pPr>
              <a:lnSpc>
                <a:spcPct val="90000"/>
              </a:lnSpc>
            </a:pPr>
            <a:r>
              <a:rPr lang="en-US" altLang="en-US" dirty="0"/>
              <a:t>Chemical splashes to the eye</a:t>
            </a:r>
          </a:p>
          <a:p>
            <a:pPr lvl="1">
              <a:lnSpc>
                <a:spcPct val="90000"/>
              </a:lnSpc>
            </a:pPr>
            <a:r>
              <a:rPr lang="en-US" altLang="en-US" dirty="0"/>
              <a:t>Immediately go to the eye wash station and flush eyes with water for at least 15 minutes.</a:t>
            </a:r>
          </a:p>
          <a:p>
            <a:pPr lvl="2">
              <a:lnSpc>
                <a:spcPct val="90000"/>
              </a:lnSpc>
            </a:pPr>
            <a:r>
              <a:rPr lang="en-US" altLang="en-US" dirty="0"/>
              <a:t>Hold lids open to allow water to reach all surfaces of the eye and eyelids.</a:t>
            </a:r>
          </a:p>
          <a:p>
            <a:pPr lvl="2">
              <a:lnSpc>
                <a:spcPct val="90000"/>
              </a:lnSpc>
            </a:pPr>
            <a:r>
              <a:rPr lang="en-US" altLang="en-US" dirty="0"/>
              <a:t>Remove contacts (if present)</a:t>
            </a:r>
          </a:p>
          <a:p>
            <a:pPr lvl="2">
              <a:lnSpc>
                <a:spcPct val="90000"/>
              </a:lnSpc>
            </a:pPr>
            <a:r>
              <a:rPr lang="en-US" altLang="en-US" dirty="0"/>
              <a:t>Seek medical attention.</a:t>
            </a:r>
          </a:p>
          <a:p>
            <a:r>
              <a:rPr lang="en-US" altLang="en-US" dirty="0"/>
              <a:t>Large chemical spill on clothing</a:t>
            </a:r>
          </a:p>
          <a:p>
            <a:pPr lvl="1"/>
            <a:r>
              <a:rPr lang="en-US" altLang="en-US" dirty="0"/>
              <a:t>Get to the safety shower immediately and remain there for at least 15 minutes.  </a:t>
            </a:r>
          </a:p>
          <a:p>
            <a:pPr lvl="1"/>
            <a:r>
              <a:rPr lang="en-US" altLang="en-US" dirty="0"/>
              <a:t>Remove contaminated clothing while in the shower.  </a:t>
            </a:r>
          </a:p>
        </p:txBody>
      </p:sp>
      <p:sp>
        <p:nvSpPr>
          <p:cNvPr id="107524" name="Slide Number Placeholder 5">
            <a:extLst>
              <a:ext uri="{FF2B5EF4-FFF2-40B4-BE49-F238E27FC236}">
                <a16:creationId xmlns:a16="http://schemas.microsoft.com/office/drawing/2014/main" id="{0AF0EB2D-FEC8-4E58-BFA3-86CC28198B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7D2806C-09DD-4BCF-90C8-9035796C79F1}" type="slidenum">
              <a:rPr lang="en-US" altLang="en-US" sz="1000"/>
              <a:pPr>
                <a:spcBef>
                  <a:spcPct val="0"/>
                </a:spcBef>
                <a:buClrTx/>
                <a:buSzTx/>
                <a:buFontTx/>
                <a:buNone/>
              </a:pPr>
              <a:t>47</a:t>
            </a:fld>
            <a:endParaRPr lang="en-US" altLang="en-US" sz="10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4E63D9D8-2936-4BB6-86B8-658612C5F2E7}"/>
              </a:ext>
            </a:extLst>
          </p:cNvPr>
          <p:cNvSpPr>
            <a:spLocks noGrp="1"/>
          </p:cNvSpPr>
          <p:nvPr>
            <p:ph type="title"/>
          </p:nvPr>
        </p:nvSpPr>
        <p:spPr/>
        <p:txBody>
          <a:bodyPr/>
          <a:lstStyle/>
          <a:p>
            <a:r>
              <a:rPr lang="en-US" altLang="en-US"/>
              <a:t>Emergency Response</a:t>
            </a:r>
          </a:p>
        </p:txBody>
      </p:sp>
      <p:sp>
        <p:nvSpPr>
          <p:cNvPr id="3" name="Content Placeholder 2">
            <a:extLst>
              <a:ext uri="{FF2B5EF4-FFF2-40B4-BE49-F238E27FC236}">
                <a16:creationId xmlns:a16="http://schemas.microsoft.com/office/drawing/2014/main" id="{FEFD9B87-2816-46B0-AD84-841D58331840}"/>
              </a:ext>
            </a:extLst>
          </p:cNvPr>
          <p:cNvSpPr>
            <a:spLocks noGrp="1"/>
          </p:cNvSpPr>
          <p:nvPr>
            <p:ph idx="1"/>
          </p:nvPr>
        </p:nvSpPr>
        <p:spPr>
          <a:xfrm>
            <a:off x="457200" y="1719263"/>
            <a:ext cx="7391400" cy="4411662"/>
          </a:xfrm>
        </p:spPr>
        <p:txBody>
          <a:bodyPr/>
          <a:lstStyle/>
          <a:p>
            <a:pPr>
              <a:defRPr/>
            </a:pPr>
            <a:r>
              <a:rPr lang="en-US" sz="2000" dirty="0"/>
              <a:t>Chemical spills involving hazardous materials</a:t>
            </a:r>
          </a:p>
          <a:p>
            <a:pPr lvl="1">
              <a:defRPr/>
            </a:pPr>
            <a:r>
              <a:rPr lang="en-US" sz="2000" dirty="0">
                <a:solidFill>
                  <a:srgbClr val="FF6600"/>
                </a:solidFill>
              </a:rPr>
              <a:t>If you do not feel comfortable cleaning up the spill, call EHSRM for help (never put yourself at risk!). </a:t>
            </a:r>
            <a:r>
              <a:rPr lang="en-US" sz="2000" dirty="0"/>
              <a:t>After hours, </a:t>
            </a:r>
            <a:r>
              <a:rPr lang="en-US" sz="2000"/>
              <a:t>call UAF Dispatch </a:t>
            </a:r>
            <a:r>
              <a:rPr lang="en-US" sz="2000" dirty="0"/>
              <a:t>at 907-474-7721.</a:t>
            </a:r>
            <a:endParaRPr lang="en-US" sz="2000" dirty="0">
              <a:solidFill>
                <a:srgbClr val="FF6600"/>
              </a:solidFill>
            </a:endParaRPr>
          </a:p>
          <a:p>
            <a:pPr lvl="1">
              <a:defRPr/>
            </a:pPr>
            <a:r>
              <a:rPr lang="en-US" sz="2000" dirty="0">
                <a:solidFill>
                  <a:schemeClr val="tx1">
                    <a:lumMod val="95000"/>
                  </a:schemeClr>
                </a:solidFill>
              </a:rPr>
              <a:t>Call </a:t>
            </a:r>
            <a:r>
              <a:rPr lang="en-US" sz="2000" dirty="0">
                <a:solidFill>
                  <a:srgbClr val="FF6600"/>
                </a:solidFill>
              </a:rPr>
              <a:t>911</a:t>
            </a:r>
            <a:r>
              <a:rPr lang="en-US" sz="2000" dirty="0">
                <a:solidFill>
                  <a:schemeClr val="accent2">
                    <a:lumMod val="40000"/>
                    <a:lumOff val="60000"/>
                  </a:schemeClr>
                </a:solidFill>
              </a:rPr>
              <a:t> </a:t>
            </a:r>
            <a:r>
              <a:rPr lang="en-US" sz="2000" dirty="0"/>
              <a:t>in the event of an emergency or if anyone is in danger. Move away from the site of the hazard to a safe location</a:t>
            </a:r>
          </a:p>
          <a:p>
            <a:pPr lvl="1" eaLnBrk="1" hangingPunct="1">
              <a:spcBef>
                <a:spcPts val="0"/>
              </a:spcBef>
              <a:spcAft>
                <a:spcPts val="600"/>
              </a:spcAft>
              <a:defRPr/>
            </a:pPr>
            <a:r>
              <a:rPr lang="en-US" sz="2000" dirty="0"/>
              <a:t>Follow the instructions of emergency personnel</a:t>
            </a:r>
          </a:p>
          <a:p>
            <a:pPr lvl="1" eaLnBrk="1" hangingPunct="1">
              <a:spcBef>
                <a:spcPts val="0"/>
              </a:spcBef>
              <a:spcAft>
                <a:spcPts val="600"/>
              </a:spcAft>
              <a:defRPr/>
            </a:pPr>
            <a:r>
              <a:rPr lang="en-US" sz="2000" dirty="0"/>
              <a:t>Alert others to stay clear of the area</a:t>
            </a:r>
          </a:p>
          <a:p>
            <a:pPr lvl="1" eaLnBrk="1" hangingPunct="1">
              <a:spcBef>
                <a:spcPts val="0"/>
              </a:spcBef>
              <a:spcAft>
                <a:spcPts val="600"/>
              </a:spcAft>
              <a:defRPr/>
            </a:pPr>
            <a:r>
              <a:rPr lang="en-US" sz="2000" dirty="0"/>
              <a:t>Notify emergency personnel if you have been exposed or have information regarding the release</a:t>
            </a:r>
          </a:p>
          <a:p>
            <a:pPr lvl="1">
              <a:defRPr/>
            </a:pPr>
            <a:endParaRPr lang="en-US" b="1" dirty="0">
              <a:solidFill>
                <a:srgbClr val="FF6600"/>
              </a:solidFill>
            </a:endParaRPr>
          </a:p>
          <a:p>
            <a:pPr lvl="1">
              <a:defRPr/>
            </a:pPr>
            <a:endParaRPr lang="en-US" dirty="0"/>
          </a:p>
        </p:txBody>
      </p:sp>
      <p:sp>
        <p:nvSpPr>
          <p:cNvPr id="109572" name="Slide Number Placeholder 3">
            <a:extLst>
              <a:ext uri="{FF2B5EF4-FFF2-40B4-BE49-F238E27FC236}">
                <a16:creationId xmlns:a16="http://schemas.microsoft.com/office/drawing/2014/main" id="{AEC4D507-4DB3-4FD8-B61B-00D884C07C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CD0D28B-48B1-4C39-8C97-3D9DA8EB4FD8}" type="slidenum">
              <a:rPr lang="en-US" altLang="en-US" sz="1000"/>
              <a:pPr>
                <a:spcBef>
                  <a:spcPct val="0"/>
                </a:spcBef>
                <a:buClrTx/>
                <a:buSzTx/>
                <a:buFontTx/>
                <a:buNone/>
              </a:pPr>
              <a:t>48</a:t>
            </a:fld>
            <a:endParaRPr lang="en-US" altLang="en-US" sz="10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1199C919-04F2-43AF-9F0E-E0630920BEFC}"/>
              </a:ext>
            </a:extLst>
          </p:cNvPr>
          <p:cNvSpPr>
            <a:spLocks noGrp="1"/>
          </p:cNvSpPr>
          <p:nvPr>
            <p:ph type="title"/>
          </p:nvPr>
        </p:nvSpPr>
        <p:spPr/>
        <p:txBody>
          <a:bodyPr/>
          <a:lstStyle/>
          <a:p>
            <a:r>
              <a:rPr lang="en-US" altLang="en-US"/>
              <a:t>Emergency Response</a:t>
            </a:r>
          </a:p>
        </p:txBody>
      </p:sp>
      <p:sp>
        <p:nvSpPr>
          <p:cNvPr id="3" name="Content Placeholder 2">
            <a:extLst>
              <a:ext uri="{FF2B5EF4-FFF2-40B4-BE49-F238E27FC236}">
                <a16:creationId xmlns:a16="http://schemas.microsoft.com/office/drawing/2014/main" id="{CE1DD97F-5932-46DC-B022-2C344841F8DE}"/>
              </a:ext>
            </a:extLst>
          </p:cNvPr>
          <p:cNvSpPr>
            <a:spLocks noGrp="1"/>
          </p:cNvSpPr>
          <p:nvPr>
            <p:ph idx="1"/>
          </p:nvPr>
        </p:nvSpPr>
        <p:spPr>
          <a:xfrm>
            <a:off x="457200" y="1469362"/>
            <a:ext cx="8229600" cy="4754563"/>
          </a:xfrm>
        </p:spPr>
        <p:txBody>
          <a:bodyPr>
            <a:normAutofit/>
          </a:bodyPr>
          <a:lstStyle/>
          <a:p>
            <a:pPr>
              <a:defRPr/>
            </a:pPr>
            <a:r>
              <a:rPr lang="en-US" sz="2000" dirty="0"/>
              <a:t>Special hazards</a:t>
            </a:r>
          </a:p>
          <a:p>
            <a:pPr lvl="1">
              <a:defRPr/>
            </a:pPr>
            <a:r>
              <a:rPr lang="en-US" sz="2000" dirty="0"/>
              <a:t>When in doubt, call EHSRM, Hazardous Materials Division at 474-5617 or 474-7889, or Industrial Hygienist at 474-6771</a:t>
            </a:r>
          </a:p>
          <a:p>
            <a:pPr lvl="1">
              <a:defRPr/>
            </a:pPr>
            <a:r>
              <a:rPr lang="en-US" sz="2000" dirty="0"/>
              <a:t>Broken Mercury Thermometer </a:t>
            </a:r>
          </a:p>
          <a:p>
            <a:pPr lvl="2">
              <a:defRPr/>
            </a:pPr>
            <a:r>
              <a:rPr lang="en-US" sz="2000" dirty="0">
                <a:ea typeface="+mn-ea"/>
                <a:cs typeface="+mn-cs"/>
              </a:rPr>
              <a:t>Isolate the area and do not let people walk through the contaminated zone. </a:t>
            </a:r>
            <a:r>
              <a:rPr lang="en-US" sz="2000" dirty="0"/>
              <a:t>Mercury can be readily vaporized throughout a lab by people walking on the spill.  Call EHSRM</a:t>
            </a:r>
            <a:endParaRPr lang="en-US" sz="2000" dirty="0">
              <a:ea typeface="+mn-ea"/>
              <a:cs typeface="+mn-cs"/>
            </a:endParaRPr>
          </a:p>
          <a:p>
            <a:pPr lvl="1">
              <a:defRPr/>
            </a:pPr>
            <a:r>
              <a:rPr lang="en-US" sz="2000" dirty="0"/>
              <a:t>Biological materials/bloodborne pathogens</a:t>
            </a:r>
          </a:p>
          <a:p>
            <a:pPr lvl="2">
              <a:defRPr/>
            </a:pPr>
            <a:r>
              <a:rPr lang="en-US" sz="2000" dirty="0"/>
              <a:t>Isolate the area. Call EHSRM</a:t>
            </a:r>
          </a:p>
          <a:p>
            <a:pPr lvl="1">
              <a:defRPr/>
            </a:pPr>
            <a:r>
              <a:rPr lang="en-US" sz="2000" dirty="0"/>
              <a:t>Large spill of hazardous materials or hazardous waste</a:t>
            </a:r>
          </a:p>
          <a:p>
            <a:pPr lvl="2">
              <a:defRPr/>
            </a:pPr>
            <a:r>
              <a:rPr lang="en-US" sz="2000" dirty="0"/>
              <a:t>Isolate the area. Call EHSRM</a:t>
            </a:r>
          </a:p>
          <a:p>
            <a:pPr lvl="1">
              <a:defRPr/>
            </a:pPr>
            <a:endParaRPr lang="en-US" sz="2000" dirty="0"/>
          </a:p>
          <a:p>
            <a:pPr lvl="1">
              <a:defRPr/>
            </a:pPr>
            <a:endParaRPr lang="en-US" dirty="0">
              <a:ea typeface="+mn-ea"/>
              <a:cs typeface="+mn-cs"/>
            </a:endParaRPr>
          </a:p>
          <a:p>
            <a:pPr>
              <a:defRPr/>
            </a:pPr>
            <a:endParaRPr lang="en-US" dirty="0"/>
          </a:p>
        </p:txBody>
      </p:sp>
      <p:sp>
        <p:nvSpPr>
          <p:cNvPr id="110596" name="Slide Number Placeholder 3">
            <a:extLst>
              <a:ext uri="{FF2B5EF4-FFF2-40B4-BE49-F238E27FC236}">
                <a16:creationId xmlns:a16="http://schemas.microsoft.com/office/drawing/2014/main" id="{84C99B69-0C8E-41D9-9D8E-B297433911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2908F76-FCCE-438A-9537-A4BA9592960A}" type="slidenum">
              <a:rPr lang="en-US" altLang="en-US" sz="1000"/>
              <a:pPr>
                <a:spcBef>
                  <a:spcPct val="0"/>
                </a:spcBef>
                <a:buClrTx/>
                <a:buSzTx/>
                <a:buFontTx/>
                <a:buNone/>
              </a:pPr>
              <a:t>49</a:t>
            </a:fld>
            <a:endParaRPr lang="en-US" altLang="en-US" sz="1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C6A2F90-015A-4794-8A93-573691DF8BF8}"/>
              </a:ext>
            </a:extLst>
          </p:cNvPr>
          <p:cNvSpPr>
            <a:spLocks noGrp="1" noChangeArrowheads="1"/>
          </p:cNvSpPr>
          <p:nvPr>
            <p:ph type="title"/>
          </p:nvPr>
        </p:nvSpPr>
        <p:spPr/>
        <p:txBody>
          <a:bodyPr/>
          <a:lstStyle/>
          <a:p>
            <a:pPr eaLnBrk="1" hangingPunct="1"/>
            <a:r>
              <a:rPr lang="en-US" altLang="en-US"/>
              <a:t>General lab rules</a:t>
            </a:r>
          </a:p>
        </p:txBody>
      </p:sp>
      <p:sp>
        <p:nvSpPr>
          <p:cNvPr id="7171" name="Rectangle 3">
            <a:extLst>
              <a:ext uri="{FF2B5EF4-FFF2-40B4-BE49-F238E27FC236}">
                <a16:creationId xmlns:a16="http://schemas.microsoft.com/office/drawing/2014/main" id="{CA8D29F7-07FB-4C09-9548-B17C85589DED}"/>
              </a:ext>
            </a:extLst>
          </p:cNvPr>
          <p:cNvSpPr>
            <a:spLocks noGrp="1" noChangeArrowheads="1"/>
          </p:cNvSpPr>
          <p:nvPr>
            <p:ph idx="1"/>
          </p:nvPr>
        </p:nvSpPr>
        <p:spPr>
          <a:xfrm>
            <a:off x="381000" y="1600200"/>
            <a:ext cx="8001000" cy="4441163"/>
          </a:xfrm>
        </p:spPr>
        <p:txBody>
          <a:bodyPr>
            <a:normAutofit/>
          </a:bodyPr>
          <a:lstStyle/>
          <a:p>
            <a:pPr eaLnBrk="1" hangingPunct="1"/>
            <a:r>
              <a:rPr lang="en-US" altLang="en-US" sz="2000" dirty="0"/>
              <a:t>For the chemicals you are working with, you should be familiar with:</a:t>
            </a:r>
          </a:p>
          <a:p>
            <a:pPr lvl="1" eaLnBrk="1" hangingPunct="1"/>
            <a:r>
              <a:rPr lang="en-US" altLang="en-US" sz="2000" dirty="0"/>
              <a:t>the Standard Operating Procedure (SOP) for using that chemical in your lab (a.k.a. the protocol)</a:t>
            </a:r>
          </a:p>
          <a:p>
            <a:pPr lvl="1" eaLnBrk="1" hangingPunct="1"/>
            <a:r>
              <a:rPr lang="en-US" altLang="en-US" sz="2000" dirty="0"/>
              <a:t>the hazards associated with that chemical</a:t>
            </a:r>
          </a:p>
          <a:p>
            <a:pPr lvl="1" eaLnBrk="1" hangingPunct="1"/>
            <a:r>
              <a:rPr lang="en-US" altLang="en-US" sz="2000" dirty="0"/>
              <a:t>the personal protective equipment (PPE) required for using that chemical</a:t>
            </a:r>
          </a:p>
          <a:p>
            <a:pPr lvl="1" eaLnBrk="1" hangingPunct="1"/>
            <a:r>
              <a:rPr lang="en-US" altLang="en-US" sz="2000" dirty="0"/>
              <a:t>storage requirements</a:t>
            </a:r>
          </a:p>
          <a:p>
            <a:pPr lvl="1" eaLnBrk="1" hangingPunct="1"/>
            <a:r>
              <a:rPr lang="en-US" altLang="en-US" sz="2000" dirty="0"/>
              <a:t>waste disposal procedures</a:t>
            </a:r>
          </a:p>
          <a:p>
            <a:pPr lvl="1" eaLnBrk="1" hangingPunct="1"/>
            <a:r>
              <a:rPr lang="en-US" altLang="en-US" sz="2000" dirty="0"/>
              <a:t>the procedures to be followed in the event of an emergency</a:t>
            </a:r>
          </a:p>
        </p:txBody>
      </p:sp>
      <p:sp>
        <p:nvSpPr>
          <p:cNvPr id="7172" name="Slide Number Placeholder 5">
            <a:extLst>
              <a:ext uri="{FF2B5EF4-FFF2-40B4-BE49-F238E27FC236}">
                <a16:creationId xmlns:a16="http://schemas.microsoft.com/office/drawing/2014/main" id="{9B177177-2AF9-4F3D-9390-F6891B4200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CF450FF-AF37-4811-A5A4-2747E91B3F56}" type="slidenum">
              <a:rPr lang="en-US" altLang="en-US" sz="1000"/>
              <a:pPr>
                <a:spcBef>
                  <a:spcPct val="0"/>
                </a:spcBef>
                <a:buClrTx/>
                <a:buSzTx/>
                <a:buFontTx/>
                <a:buNone/>
              </a:pPr>
              <a:t>5</a:t>
            </a:fld>
            <a:endParaRPr lang="en-US" altLang="en-US" sz="10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F0072B27-13F9-48F6-B970-F4C98E960244}"/>
              </a:ext>
            </a:extLst>
          </p:cNvPr>
          <p:cNvSpPr>
            <a:spLocks noGrp="1"/>
          </p:cNvSpPr>
          <p:nvPr>
            <p:ph type="title"/>
          </p:nvPr>
        </p:nvSpPr>
        <p:spPr>
          <a:xfrm>
            <a:off x="609601" y="451512"/>
            <a:ext cx="6347713" cy="1320800"/>
          </a:xfrm>
        </p:spPr>
        <p:txBody>
          <a:bodyPr/>
          <a:lstStyle/>
          <a:p>
            <a:r>
              <a:rPr lang="en-US" altLang="en-US" dirty="0"/>
              <a:t>Shipping and Receiving hazardous materials</a:t>
            </a:r>
          </a:p>
        </p:txBody>
      </p:sp>
      <p:sp>
        <p:nvSpPr>
          <p:cNvPr id="3" name="Content Placeholder 2">
            <a:extLst>
              <a:ext uri="{FF2B5EF4-FFF2-40B4-BE49-F238E27FC236}">
                <a16:creationId xmlns:a16="http://schemas.microsoft.com/office/drawing/2014/main" id="{F50A5C01-7F1B-459C-BA40-95569D7ED0E4}"/>
              </a:ext>
            </a:extLst>
          </p:cNvPr>
          <p:cNvSpPr>
            <a:spLocks noGrp="1"/>
          </p:cNvSpPr>
          <p:nvPr>
            <p:ph idx="1"/>
          </p:nvPr>
        </p:nvSpPr>
        <p:spPr>
          <a:xfrm>
            <a:off x="457200" y="1870075"/>
            <a:ext cx="7924800" cy="4530725"/>
          </a:xfrm>
        </p:spPr>
        <p:txBody>
          <a:bodyPr>
            <a:normAutofit lnSpcReduction="10000"/>
          </a:bodyPr>
          <a:lstStyle/>
          <a:p>
            <a:pPr marL="0" indent="0">
              <a:buNone/>
              <a:defRPr/>
            </a:pPr>
            <a:r>
              <a:rPr lang="en-US" sz="2000" dirty="0"/>
              <a:t>Anyone packaging, handling, shipping or transporting dangerous goods must receive training in the general requirements of handling dangerous goods as well as function specific training for the specific task(s) performed</a:t>
            </a:r>
            <a:endParaRPr lang="en-US" sz="2800" dirty="0"/>
          </a:p>
          <a:p>
            <a:pPr>
              <a:defRPr/>
            </a:pPr>
            <a:r>
              <a:rPr lang="en-US" sz="2000" dirty="0"/>
              <a:t>Shipping hazardous materials</a:t>
            </a:r>
          </a:p>
          <a:p>
            <a:pPr lvl="1">
              <a:defRPr/>
            </a:pPr>
            <a:r>
              <a:rPr lang="en-US" sz="1800" dirty="0"/>
              <a:t>Shipping </a:t>
            </a:r>
            <a:r>
              <a:rPr lang="en-US" sz="1800" dirty="0" err="1"/>
              <a:t>haz</a:t>
            </a:r>
            <a:r>
              <a:rPr lang="en-US" sz="1800" dirty="0"/>
              <a:t> mat is regulated by the US Department of Transportation (within US) and International Air Transport Association (international)</a:t>
            </a:r>
          </a:p>
          <a:p>
            <a:pPr lvl="1">
              <a:defRPr/>
            </a:pPr>
            <a:r>
              <a:rPr lang="en-US" sz="1800" dirty="0"/>
              <a:t>Contact your safety officer or EHSRM for assistance</a:t>
            </a:r>
          </a:p>
          <a:p>
            <a:pPr>
              <a:defRPr/>
            </a:pPr>
            <a:r>
              <a:rPr lang="en-US" sz="2000" dirty="0"/>
              <a:t>Receiving/handling hazardous materials</a:t>
            </a:r>
          </a:p>
          <a:p>
            <a:pPr lvl="1">
              <a:defRPr/>
            </a:pPr>
            <a:r>
              <a:rPr lang="en-US" sz="1800" dirty="0"/>
              <a:t>If you receive packages containing </a:t>
            </a:r>
            <a:r>
              <a:rPr lang="en-US" sz="1800" dirty="0" err="1"/>
              <a:t>haz</a:t>
            </a:r>
            <a:r>
              <a:rPr lang="en-US" sz="1800" dirty="0"/>
              <a:t> mat, you should receive training on handling packages</a:t>
            </a:r>
          </a:p>
          <a:p>
            <a:pPr marL="61913" lvl="1" indent="0">
              <a:buNone/>
              <a:defRPr/>
            </a:pPr>
            <a:r>
              <a:rPr lang="en-US" sz="1800" dirty="0"/>
              <a:t>Hazardous Materials Shipping Awareness Training can be found at </a:t>
            </a:r>
            <a:r>
              <a:rPr lang="en-US" sz="1800" dirty="0">
                <a:hlinkClick r:id="rId2"/>
              </a:rPr>
              <a:t>www.uaf.edu/safety</a:t>
            </a:r>
            <a:r>
              <a:rPr lang="en-US" sz="1800" dirty="0"/>
              <a:t> under the Training tab</a:t>
            </a:r>
          </a:p>
        </p:txBody>
      </p:sp>
      <p:sp>
        <p:nvSpPr>
          <p:cNvPr id="111620" name="Slide Number Placeholder 3">
            <a:extLst>
              <a:ext uri="{FF2B5EF4-FFF2-40B4-BE49-F238E27FC236}">
                <a16:creationId xmlns:a16="http://schemas.microsoft.com/office/drawing/2014/main" id="{230CF01D-B691-42A8-851B-53EB1712FD0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B2C2FF3-C2D8-4992-AC44-85F64C114259}" type="slidenum">
              <a:rPr lang="en-US" altLang="en-US" sz="1000"/>
              <a:pPr>
                <a:spcBef>
                  <a:spcPct val="0"/>
                </a:spcBef>
                <a:buClrTx/>
                <a:buSzTx/>
                <a:buFontTx/>
                <a:buNone/>
              </a:pPr>
              <a:t>50</a:t>
            </a:fld>
            <a:endParaRPr lang="en-US" altLang="en-US" sz="10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EF495F7F-E451-4052-9DCE-C34137240654}"/>
              </a:ext>
            </a:extLst>
          </p:cNvPr>
          <p:cNvSpPr>
            <a:spLocks noGrp="1" noChangeArrowheads="1"/>
          </p:cNvSpPr>
          <p:nvPr>
            <p:ph type="title"/>
          </p:nvPr>
        </p:nvSpPr>
        <p:spPr>
          <a:xfrm>
            <a:off x="914400" y="454724"/>
            <a:ext cx="4805382" cy="762000"/>
          </a:xfrm>
        </p:spPr>
        <p:txBody>
          <a:bodyPr>
            <a:normAutofit/>
          </a:bodyPr>
          <a:lstStyle/>
          <a:p>
            <a:pPr eaLnBrk="1" hangingPunct="1"/>
            <a:r>
              <a:rPr lang="en-US" altLang="en-US" dirty="0"/>
              <a:t>Exposure monitoring</a:t>
            </a:r>
          </a:p>
        </p:txBody>
      </p:sp>
      <p:sp>
        <p:nvSpPr>
          <p:cNvPr id="115723" name="Isosceles Triangle 30">
            <a:extLst>
              <a:ext uri="{FF2B5EF4-FFF2-40B4-BE49-F238E27FC236}">
                <a16:creationId xmlns:a16="http://schemas.microsoft.com/office/drawing/2014/main" id="{B09A8B04-373D-40BD-9442-2D3540D3C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15724" name="Straight Connector 76">
            <a:extLst>
              <a:ext uri="{FF2B5EF4-FFF2-40B4-BE49-F238E27FC236}">
                <a16:creationId xmlns:a16="http://schemas.microsoft.com/office/drawing/2014/main" id="{B5028193-7250-4674-AA37-E9040429AE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9665" y="4236854"/>
            <a:ext cx="24479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5715" name="Rectangle 3">
            <a:extLst>
              <a:ext uri="{FF2B5EF4-FFF2-40B4-BE49-F238E27FC236}">
                <a16:creationId xmlns:a16="http://schemas.microsoft.com/office/drawing/2014/main" id="{4C9BFFF6-C6F3-4A28-A31B-892C17ED13CC}"/>
              </a:ext>
            </a:extLst>
          </p:cNvPr>
          <p:cNvSpPr>
            <a:spLocks noGrp="1" noChangeArrowheads="1"/>
          </p:cNvSpPr>
          <p:nvPr>
            <p:ph idx="1"/>
          </p:nvPr>
        </p:nvSpPr>
        <p:spPr>
          <a:xfrm>
            <a:off x="791614" y="1676400"/>
            <a:ext cx="6447386" cy="4640391"/>
          </a:xfrm>
        </p:spPr>
        <p:txBody>
          <a:bodyPr>
            <a:normAutofit/>
          </a:bodyPr>
          <a:lstStyle/>
          <a:p>
            <a:pPr eaLnBrk="1" hangingPunct="1">
              <a:lnSpc>
                <a:spcPct val="90000"/>
              </a:lnSpc>
            </a:pPr>
            <a:r>
              <a:rPr lang="en-US" altLang="en-US" sz="2000" dirty="0"/>
              <a:t>Exposure monitoring (air sampling) may be performed when </a:t>
            </a:r>
          </a:p>
          <a:p>
            <a:pPr lvl="1" eaLnBrk="1" hangingPunct="1">
              <a:lnSpc>
                <a:spcPct val="90000"/>
              </a:lnSpc>
            </a:pPr>
            <a:r>
              <a:rPr lang="en-US" altLang="en-US" sz="2000" dirty="0"/>
              <a:t>there is reason to believe that exposures may be in excess of permissible exposure levels (PELs).</a:t>
            </a:r>
          </a:p>
          <a:p>
            <a:pPr lvl="1" eaLnBrk="1" hangingPunct="1">
              <a:lnSpc>
                <a:spcPct val="90000"/>
              </a:lnSpc>
            </a:pPr>
            <a:r>
              <a:rPr lang="en-US" altLang="en-US" sz="2000" dirty="0"/>
              <a:t>an employee is experiencing symptoms or health effects that may be attributable to use of chemicals.</a:t>
            </a:r>
          </a:p>
          <a:p>
            <a:pPr lvl="1" eaLnBrk="1" hangingPunct="1">
              <a:lnSpc>
                <a:spcPct val="90000"/>
              </a:lnSpc>
            </a:pPr>
            <a:r>
              <a:rPr lang="en-US" altLang="en-US" sz="2000" dirty="0"/>
              <a:t>a spill has occurred.</a:t>
            </a:r>
          </a:p>
          <a:p>
            <a:pPr eaLnBrk="1" hangingPunct="1">
              <a:lnSpc>
                <a:spcPct val="90000"/>
              </a:lnSpc>
            </a:pPr>
            <a:r>
              <a:rPr lang="en-US" altLang="en-US" sz="2000" dirty="0"/>
              <a:t>To have an exposure assessment conducted, contact your department Chemical Hygiene Officer, Safety Coordinator, or EHSRM (907-474-6771). </a:t>
            </a:r>
          </a:p>
          <a:p>
            <a:pPr eaLnBrk="1" hangingPunct="1">
              <a:lnSpc>
                <a:spcPct val="90000"/>
              </a:lnSpc>
            </a:pPr>
            <a:endParaRPr lang="en-US" altLang="en-US" sz="1500" dirty="0"/>
          </a:p>
        </p:txBody>
      </p:sp>
      <p:sp>
        <p:nvSpPr>
          <p:cNvPr id="115716" name="Slide Number Placeholder 5">
            <a:extLst>
              <a:ext uri="{FF2B5EF4-FFF2-40B4-BE49-F238E27FC236}">
                <a16:creationId xmlns:a16="http://schemas.microsoft.com/office/drawing/2014/main" id="{A2668228-61D2-41A2-9EAE-AB2E813E68DE}"/>
              </a:ext>
            </a:extLst>
          </p:cNvPr>
          <p:cNvSpPr>
            <a:spLocks noGrp="1"/>
          </p:cNvSpPr>
          <p:nvPr>
            <p:ph type="sldNum" sz="quarter" idx="12"/>
          </p:nvPr>
        </p:nvSpPr>
        <p:spPr>
          <a:xfrm>
            <a:off x="6442997" y="6041362"/>
            <a:ext cx="51250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nSpc>
                <a:spcPct val="90000"/>
              </a:lnSpc>
              <a:spcBef>
                <a:spcPct val="0"/>
              </a:spcBef>
              <a:spcAft>
                <a:spcPts val="600"/>
              </a:spcAft>
              <a:buClrTx/>
              <a:buSzTx/>
              <a:buFontTx/>
              <a:buNone/>
            </a:pPr>
            <a:fld id="{90237529-F1EE-467D-BE63-F23EE8DF0D8D}" type="slidenum">
              <a:rPr lang="en-US" altLang="en-US" sz="1900"/>
              <a:pPr>
                <a:lnSpc>
                  <a:spcPct val="90000"/>
                </a:lnSpc>
                <a:spcBef>
                  <a:spcPct val="0"/>
                </a:spcBef>
                <a:spcAft>
                  <a:spcPts val="600"/>
                </a:spcAft>
                <a:buClrTx/>
                <a:buSzTx/>
                <a:buFontTx/>
                <a:buNone/>
              </a:pPr>
              <a:t>51</a:t>
            </a:fld>
            <a:endParaRPr lang="en-US" altLang="en-US" sz="19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5140BF2D-C2F0-44AC-8475-7574035701D8}"/>
              </a:ext>
            </a:extLst>
          </p:cNvPr>
          <p:cNvSpPr>
            <a:spLocks noGrp="1" noChangeArrowheads="1"/>
          </p:cNvSpPr>
          <p:nvPr>
            <p:ph type="title"/>
          </p:nvPr>
        </p:nvSpPr>
        <p:spPr>
          <a:xfrm>
            <a:off x="609599" y="609600"/>
            <a:ext cx="6347713" cy="762000"/>
          </a:xfrm>
        </p:spPr>
        <p:txBody>
          <a:bodyPr/>
          <a:lstStyle/>
          <a:p>
            <a:pPr eaLnBrk="1" hangingPunct="1"/>
            <a:r>
              <a:rPr lang="en-US" altLang="en-US" dirty="0"/>
              <a:t>Questions?  We want to help!</a:t>
            </a:r>
          </a:p>
        </p:txBody>
      </p:sp>
      <p:sp>
        <p:nvSpPr>
          <p:cNvPr id="117763" name="Rectangle 3">
            <a:extLst>
              <a:ext uri="{FF2B5EF4-FFF2-40B4-BE49-F238E27FC236}">
                <a16:creationId xmlns:a16="http://schemas.microsoft.com/office/drawing/2014/main" id="{2738CE00-407C-4BE3-B1DC-FBCB93325300}"/>
              </a:ext>
            </a:extLst>
          </p:cNvPr>
          <p:cNvSpPr>
            <a:spLocks noGrp="1" noChangeArrowheads="1"/>
          </p:cNvSpPr>
          <p:nvPr>
            <p:ph idx="1"/>
          </p:nvPr>
        </p:nvSpPr>
        <p:spPr>
          <a:xfrm>
            <a:off x="457200" y="1600200"/>
            <a:ext cx="8229600" cy="4876800"/>
          </a:xfrm>
        </p:spPr>
        <p:txBody>
          <a:bodyPr>
            <a:normAutofit/>
          </a:bodyPr>
          <a:lstStyle/>
          <a:p>
            <a:pPr eaLnBrk="1" hangingPunct="1"/>
            <a:r>
              <a:rPr lang="en-US" altLang="en-US" sz="2000" dirty="0"/>
              <a:t>Contact EHSRM:</a:t>
            </a:r>
          </a:p>
          <a:p>
            <a:pPr lvl="1" eaLnBrk="1" hangingPunct="1"/>
            <a:r>
              <a:rPr lang="en-US" altLang="en-US" sz="2000" dirty="0"/>
              <a:t>907-474-6771 Industrial Hygiene office</a:t>
            </a:r>
          </a:p>
          <a:p>
            <a:pPr lvl="2" eaLnBrk="1" hangingPunct="1"/>
            <a:r>
              <a:rPr lang="en-US" altLang="en-US" sz="2000" dirty="0"/>
              <a:t>General information and assistance for lab safety, information on training/classes</a:t>
            </a:r>
          </a:p>
          <a:p>
            <a:pPr lvl="2" eaLnBrk="1" hangingPunct="1"/>
            <a:r>
              <a:rPr lang="en-US" altLang="en-US" sz="2000" dirty="0"/>
              <a:t>Exposure monitoring</a:t>
            </a:r>
          </a:p>
          <a:p>
            <a:pPr lvl="2" eaLnBrk="1" hangingPunct="1"/>
            <a:r>
              <a:rPr lang="en-US" altLang="en-US" sz="2000" dirty="0"/>
              <a:t>Help with selection of PPE</a:t>
            </a:r>
          </a:p>
          <a:p>
            <a:pPr lvl="2" eaLnBrk="1" hangingPunct="1"/>
            <a:r>
              <a:rPr lang="en-US" altLang="en-US" sz="2000" dirty="0"/>
              <a:t>Questions about Respirator Program enrollment and monitoring</a:t>
            </a:r>
          </a:p>
          <a:p>
            <a:pPr lvl="1" eaLnBrk="1" hangingPunct="1"/>
            <a:r>
              <a:rPr lang="en-US" altLang="en-US" sz="2000" dirty="0"/>
              <a:t>907-474-5617 Hazardous Materials office</a:t>
            </a:r>
          </a:p>
          <a:p>
            <a:pPr lvl="2" eaLnBrk="1" hangingPunct="1"/>
            <a:r>
              <a:rPr lang="en-US" altLang="en-US" sz="2000" dirty="0"/>
              <a:t>Hazmat disposal or spill response</a:t>
            </a:r>
          </a:p>
          <a:p>
            <a:pPr lvl="1"/>
            <a:r>
              <a:rPr lang="en-US" altLang="en-US" sz="2000" dirty="0"/>
              <a:t>907-474-6603 Radiation safety office</a:t>
            </a:r>
          </a:p>
        </p:txBody>
      </p:sp>
      <p:sp>
        <p:nvSpPr>
          <p:cNvPr id="117764" name="Slide Number Placeholder 5">
            <a:extLst>
              <a:ext uri="{FF2B5EF4-FFF2-40B4-BE49-F238E27FC236}">
                <a16:creationId xmlns:a16="http://schemas.microsoft.com/office/drawing/2014/main" id="{006C6432-242C-4737-A0A8-165023B7B0C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3E43482-11F9-4763-AD34-5C9D639BB33D}" type="slidenum">
              <a:rPr lang="en-US" altLang="en-US" sz="1000"/>
              <a:pPr>
                <a:spcBef>
                  <a:spcPct val="0"/>
                </a:spcBef>
                <a:buClrTx/>
                <a:buSzTx/>
                <a:buFontTx/>
                <a:buNone/>
              </a:pPr>
              <a:t>52</a:t>
            </a:fld>
            <a:endParaRPr lang="en-US" altLang="en-US" sz="1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888A978-3C78-4397-9EB6-4E283BD9A13E}"/>
              </a:ext>
            </a:extLst>
          </p:cNvPr>
          <p:cNvSpPr>
            <a:spLocks noGrp="1" noChangeArrowheads="1"/>
          </p:cNvSpPr>
          <p:nvPr>
            <p:ph type="title"/>
          </p:nvPr>
        </p:nvSpPr>
        <p:spPr/>
        <p:txBody>
          <a:bodyPr/>
          <a:lstStyle/>
          <a:p>
            <a:pPr eaLnBrk="1" hangingPunct="1"/>
            <a:r>
              <a:rPr lang="en-US" altLang="en-US"/>
              <a:t>General lab rules (cont.)</a:t>
            </a:r>
          </a:p>
        </p:txBody>
      </p:sp>
      <p:sp>
        <p:nvSpPr>
          <p:cNvPr id="8195" name="Rectangle 3">
            <a:extLst>
              <a:ext uri="{FF2B5EF4-FFF2-40B4-BE49-F238E27FC236}">
                <a16:creationId xmlns:a16="http://schemas.microsoft.com/office/drawing/2014/main" id="{7DEC00BC-CA3B-4BFE-BAF9-4768A24E30DD}"/>
              </a:ext>
            </a:extLst>
          </p:cNvPr>
          <p:cNvSpPr>
            <a:spLocks noGrp="1" noChangeArrowheads="1"/>
          </p:cNvSpPr>
          <p:nvPr>
            <p:ph idx="1"/>
          </p:nvPr>
        </p:nvSpPr>
        <p:spPr>
          <a:xfrm>
            <a:off x="457200" y="1535385"/>
            <a:ext cx="7924800" cy="4833937"/>
          </a:xfrm>
        </p:spPr>
        <p:txBody>
          <a:bodyPr>
            <a:normAutofit/>
          </a:bodyPr>
          <a:lstStyle/>
          <a:p>
            <a:pPr eaLnBrk="1" hangingPunct="1"/>
            <a:r>
              <a:rPr lang="en-US" altLang="en-US" sz="2000" dirty="0"/>
              <a:t>Avoid working alone in the lab</a:t>
            </a:r>
          </a:p>
          <a:p>
            <a:pPr eaLnBrk="1" hangingPunct="1"/>
            <a:r>
              <a:rPr lang="en-US" altLang="en-US" sz="2000" dirty="0"/>
              <a:t>If you must work after hours or on weekends:</a:t>
            </a:r>
          </a:p>
          <a:p>
            <a:pPr lvl="1" eaLnBrk="1" hangingPunct="1"/>
            <a:r>
              <a:rPr lang="en-US" altLang="en-US" sz="2000" dirty="0"/>
              <a:t>make arrangements with others in the building to check in with you periodically.</a:t>
            </a:r>
          </a:p>
          <a:p>
            <a:pPr lvl="2" eaLnBrk="1" hangingPunct="1"/>
            <a:r>
              <a:rPr lang="en-US" altLang="en-US" sz="2000" dirty="0"/>
              <a:t>Let someone know you are working alone, and make arrangements to call and check in periodically.</a:t>
            </a:r>
          </a:p>
          <a:p>
            <a:pPr lvl="1" eaLnBrk="1" hangingPunct="1"/>
            <a:r>
              <a:rPr lang="en-US" altLang="en-US" sz="2000" dirty="0"/>
              <a:t>avoid conducting hazardous experiments during this time.</a:t>
            </a:r>
          </a:p>
          <a:p>
            <a:pPr lvl="2" eaLnBrk="1" hangingPunct="1"/>
            <a:r>
              <a:rPr lang="en-US" altLang="en-US" sz="2000" dirty="0"/>
              <a:t>Do the most hazardous aspects of your work during regular work hours when there are others present.</a:t>
            </a:r>
          </a:p>
        </p:txBody>
      </p:sp>
      <p:sp>
        <p:nvSpPr>
          <p:cNvPr id="8196" name="Slide Number Placeholder 5">
            <a:extLst>
              <a:ext uri="{FF2B5EF4-FFF2-40B4-BE49-F238E27FC236}">
                <a16:creationId xmlns:a16="http://schemas.microsoft.com/office/drawing/2014/main" id="{0350C0BA-FCA5-4C68-A23F-0EEDC4C9D4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5573BBD-FA5E-4707-8BB9-5BA4CF5FDC10}" type="slidenum">
              <a:rPr lang="en-US" altLang="en-US" sz="1000"/>
              <a:pPr>
                <a:spcBef>
                  <a:spcPct val="0"/>
                </a:spcBef>
                <a:buClrTx/>
                <a:buSzTx/>
                <a:buFontTx/>
                <a:buNone/>
              </a:pPr>
              <a:t>6</a:t>
            </a:fld>
            <a:endParaRPr lang="en-US" altLang="en-US" sz="1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BBBCFB5-2599-4BE0-9EEC-C8815EE34E6E}"/>
              </a:ext>
            </a:extLst>
          </p:cNvPr>
          <p:cNvSpPr>
            <a:spLocks noGrp="1" noChangeArrowheads="1"/>
          </p:cNvSpPr>
          <p:nvPr>
            <p:ph type="title"/>
          </p:nvPr>
        </p:nvSpPr>
        <p:spPr/>
        <p:txBody>
          <a:bodyPr/>
          <a:lstStyle/>
          <a:p>
            <a:pPr eaLnBrk="1" hangingPunct="1"/>
            <a:r>
              <a:rPr lang="en-US" altLang="en-US"/>
              <a:t>Personal hygiene</a:t>
            </a:r>
          </a:p>
        </p:txBody>
      </p:sp>
      <p:sp>
        <p:nvSpPr>
          <p:cNvPr id="9219" name="Rectangle 3">
            <a:extLst>
              <a:ext uri="{FF2B5EF4-FFF2-40B4-BE49-F238E27FC236}">
                <a16:creationId xmlns:a16="http://schemas.microsoft.com/office/drawing/2014/main" id="{3258141B-8D93-44EA-A7BC-6C9BFA039B96}"/>
              </a:ext>
            </a:extLst>
          </p:cNvPr>
          <p:cNvSpPr>
            <a:spLocks noGrp="1" noChangeArrowheads="1"/>
          </p:cNvSpPr>
          <p:nvPr>
            <p:ph idx="1"/>
          </p:nvPr>
        </p:nvSpPr>
        <p:spPr>
          <a:xfrm>
            <a:off x="609598" y="1676400"/>
            <a:ext cx="7772402" cy="4419600"/>
          </a:xfrm>
        </p:spPr>
        <p:txBody>
          <a:bodyPr>
            <a:noAutofit/>
          </a:bodyPr>
          <a:lstStyle/>
          <a:p>
            <a:pPr eaLnBrk="1" hangingPunct="1"/>
            <a:r>
              <a:rPr lang="en-US" altLang="en-US" sz="2000" dirty="0"/>
              <a:t>Always remove gloves before leaving the lab.</a:t>
            </a:r>
          </a:p>
          <a:p>
            <a:pPr eaLnBrk="1" hangingPunct="1"/>
            <a:r>
              <a:rPr lang="en-US" altLang="en-US" sz="2000" dirty="0"/>
              <a:t>Wash well before leaving the lab, even if it’s only for a short break.</a:t>
            </a:r>
          </a:p>
          <a:p>
            <a:pPr lvl="1"/>
            <a:r>
              <a:rPr lang="en-US" altLang="en-US" sz="2000" dirty="0"/>
              <a:t>Use soap and water, not solvents (which may enhance absorption of the chemical by the skin).</a:t>
            </a:r>
          </a:p>
          <a:p>
            <a:pPr lvl="1"/>
            <a:r>
              <a:rPr lang="en-US" altLang="en-US" sz="2000" dirty="0"/>
              <a:t>Wash immediately whenever any chemical comes in contact with your skin.  Flush for at least 15 minutes.</a:t>
            </a:r>
          </a:p>
          <a:p>
            <a:pPr eaLnBrk="1" hangingPunct="1"/>
            <a:r>
              <a:rPr lang="en-US" altLang="en-US" sz="2000" dirty="0"/>
              <a:t>Do not eat or drink in lab (includes gum, cough drops, </a:t>
            </a:r>
            <a:r>
              <a:rPr lang="en-US" altLang="en-US" sz="2000" dirty="0" err="1"/>
              <a:t>etc</a:t>
            </a:r>
            <a:r>
              <a:rPr lang="en-US" altLang="en-US" sz="2000" dirty="0"/>
              <a:t>).  Don’t store food or beverages in lab.  </a:t>
            </a:r>
          </a:p>
          <a:p>
            <a:pPr>
              <a:lnSpc>
                <a:spcPct val="90000"/>
              </a:lnSpc>
            </a:pPr>
            <a:r>
              <a:rPr lang="en-US" altLang="en-US" sz="2000" dirty="0"/>
              <a:t>Use of tobacco products is not permitted in the lab.  Smoking is prohibited in all UAF facilities.</a:t>
            </a:r>
          </a:p>
          <a:p>
            <a:pPr>
              <a:lnSpc>
                <a:spcPct val="90000"/>
              </a:lnSpc>
            </a:pPr>
            <a:r>
              <a:rPr lang="en-US" altLang="en-US" sz="2000" dirty="0"/>
              <a:t>Tie long hair back.  Remove jewelry.</a:t>
            </a:r>
          </a:p>
          <a:p>
            <a:pPr eaLnBrk="1" hangingPunct="1"/>
            <a:endParaRPr lang="en-US" altLang="en-US" sz="2000" dirty="0"/>
          </a:p>
          <a:p>
            <a:pPr lvl="1" eaLnBrk="1" hangingPunct="1"/>
            <a:endParaRPr lang="en-US" altLang="en-US" sz="2000" dirty="0"/>
          </a:p>
        </p:txBody>
      </p:sp>
      <p:sp>
        <p:nvSpPr>
          <p:cNvPr id="9220" name="Slide Number Placeholder 5">
            <a:extLst>
              <a:ext uri="{FF2B5EF4-FFF2-40B4-BE49-F238E27FC236}">
                <a16:creationId xmlns:a16="http://schemas.microsoft.com/office/drawing/2014/main" id="{4D0D4360-73B7-4155-BA7E-423E5EFF24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20A8C6-6411-4CAC-A2CF-98B5B6CCC92E}" type="slidenum">
              <a:rPr lang="en-US" altLang="en-US" sz="1000"/>
              <a:pPr>
                <a:spcBef>
                  <a:spcPct val="0"/>
                </a:spcBef>
                <a:buClrTx/>
                <a:buSzTx/>
                <a:buFontTx/>
                <a:buNone/>
              </a:pPr>
              <a:t>7</a:t>
            </a:fld>
            <a:endParaRPr lang="en-US" altLang="en-US" sz="1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3776915-BA02-494A-BB7D-93D0C9DAA456}"/>
              </a:ext>
            </a:extLst>
          </p:cNvPr>
          <p:cNvSpPr>
            <a:spLocks noGrp="1" noChangeArrowheads="1"/>
          </p:cNvSpPr>
          <p:nvPr>
            <p:ph type="title"/>
          </p:nvPr>
        </p:nvSpPr>
        <p:spPr/>
        <p:txBody>
          <a:bodyPr/>
          <a:lstStyle/>
          <a:p>
            <a:pPr eaLnBrk="1" hangingPunct="1"/>
            <a:r>
              <a:rPr lang="en-US" altLang="en-US" dirty="0"/>
              <a:t>Housekeeping</a:t>
            </a:r>
          </a:p>
        </p:txBody>
      </p:sp>
      <p:sp>
        <p:nvSpPr>
          <p:cNvPr id="11267" name="Rectangle 3">
            <a:extLst>
              <a:ext uri="{FF2B5EF4-FFF2-40B4-BE49-F238E27FC236}">
                <a16:creationId xmlns:a16="http://schemas.microsoft.com/office/drawing/2014/main" id="{47D0A6AF-FA7C-4C53-8779-352BE8510299}"/>
              </a:ext>
            </a:extLst>
          </p:cNvPr>
          <p:cNvSpPr>
            <a:spLocks noGrp="1" noChangeArrowheads="1"/>
          </p:cNvSpPr>
          <p:nvPr>
            <p:ph idx="1"/>
          </p:nvPr>
        </p:nvSpPr>
        <p:spPr>
          <a:xfrm>
            <a:off x="457200" y="1676400"/>
            <a:ext cx="7848600" cy="4267200"/>
          </a:xfrm>
        </p:spPr>
        <p:txBody>
          <a:bodyPr>
            <a:noAutofit/>
          </a:bodyPr>
          <a:lstStyle/>
          <a:p>
            <a:pPr eaLnBrk="1" hangingPunct="1">
              <a:lnSpc>
                <a:spcPct val="90000"/>
              </a:lnSpc>
              <a:defRPr/>
            </a:pPr>
            <a:r>
              <a:rPr lang="en-US" sz="2000" dirty="0"/>
              <a:t>Keep access to emergency shower and eye wash clear at all times.</a:t>
            </a:r>
          </a:p>
          <a:p>
            <a:pPr>
              <a:lnSpc>
                <a:spcPct val="90000"/>
              </a:lnSpc>
              <a:defRPr/>
            </a:pPr>
            <a:r>
              <a:rPr lang="en-US" sz="2000" dirty="0"/>
              <a:t>Test eye wash weekly to make sure they deliver continuous, clean, lukewarm water. Test emergency shower routinely</a:t>
            </a:r>
          </a:p>
          <a:p>
            <a:pPr lvl="1" eaLnBrk="1" hangingPunct="1">
              <a:lnSpc>
                <a:spcPct val="90000"/>
              </a:lnSpc>
              <a:defRPr/>
            </a:pPr>
            <a:r>
              <a:rPr lang="en-US" sz="2000" dirty="0"/>
              <a:t>Document the weekly tests.</a:t>
            </a:r>
          </a:p>
          <a:p>
            <a:pPr eaLnBrk="1" hangingPunct="1">
              <a:lnSpc>
                <a:spcPct val="90000"/>
              </a:lnSpc>
              <a:defRPr/>
            </a:pPr>
            <a:r>
              <a:rPr lang="en-US" sz="2000" dirty="0"/>
              <a:t>Keep work areas free of clutter.</a:t>
            </a:r>
          </a:p>
          <a:p>
            <a:pPr eaLnBrk="1" hangingPunct="1">
              <a:lnSpc>
                <a:spcPct val="90000"/>
              </a:lnSpc>
              <a:defRPr/>
            </a:pPr>
            <a:r>
              <a:rPr lang="en-US" sz="2000" dirty="0"/>
              <a:t>Keep sinks clear of dirty dishes and clutter</a:t>
            </a:r>
          </a:p>
          <a:p>
            <a:pPr>
              <a:lnSpc>
                <a:spcPct val="90000"/>
              </a:lnSpc>
            </a:pPr>
            <a:r>
              <a:rPr lang="en-US" altLang="en-US" sz="2000" dirty="0"/>
              <a:t>Keep all aisles, stairs, corridors, and stairwells free of equipment, boxes, chemicals, and debris.</a:t>
            </a:r>
          </a:p>
          <a:p>
            <a:pPr>
              <a:lnSpc>
                <a:spcPct val="90000"/>
              </a:lnSpc>
            </a:pPr>
            <a:r>
              <a:rPr lang="en-US" altLang="en-US" sz="2000" dirty="0"/>
              <a:t>Food and drink should never be brought into a lab.</a:t>
            </a:r>
          </a:p>
          <a:p>
            <a:pPr>
              <a:lnSpc>
                <a:spcPct val="90000"/>
              </a:lnSpc>
            </a:pPr>
            <a:r>
              <a:rPr lang="en-US" altLang="en-US" sz="2000" dirty="0"/>
              <a:t>To reduce the chance of breakage (and a contaminated oven), never use a mercury thermometer in an oven or incubator.</a:t>
            </a:r>
          </a:p>
          <a:p>
            <a:pPr marL="0" indent="0" eaLnBrk="1" hangingPunct="1">
              <a:lnSpc>
                <a:spcPct val="90000"/>
              </a:lnSpc>
              <a:buFont typeface="Wingdings" panose="05000000000000000000" pitchFamily="2" charset="2"/>
              <a:buNone/>
              <a:defRPr/>
            </a:pPr>
            <a:endParaRPr lang="en-US" sz="2000" dirty="0"/>
          </a:p>
        </p:txBody>
      </p:sp>
      <p:sp>
        <p:nvSpPr>
          <p:cNvPr id="11268" name="Slide Number Placeholder 5">
            <a:extLst>
              <a:ext uri="{FF2B5EF4-FFF2-40B4-BE49-F238E27FC236}">
                <a16:creationId xmlns:a16="http://schemas.microsoft.com/office/drawing/2014/main" id="{C0837F8D-2142-4C56-8516-2101D7E0119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78DC7BE-8E6F-4086-8AA9-CD9DA5CB827A}" type="slidenum">
              <a:rPr lang="en-US" altLang="en-US" sz="1000"/>
              <a:pPr>
                <a:spcBef>
                  <a:spcPct val="0"/>
                </a:spcBef>
                <a:buClrTx/>
                <a:buSzTx/>
                <a:buFontTx/>
                <a:buNone/>
              </a:pPr>
              <a:t>8</a:t>
            </a:fld>
            <a:endParaRPr lang="en-US" altLang="en-US" sz="1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6F59B17-EA00-47F6-B9E3-AAA9869C99E2}"/>
              </a:ext>
            </a:extLst>
          </p:cNvPr>
          <p:cNvSpPr>
            <a:spLocks noGrp="1" noChangeArrowheads="1"/>
          </p:cNvSpPr>
          <p:nvPr>
            <p:ph type="title"/>
          </p:nvPr>
        </p:nvSpPr>
        <p:spPr>
          <a:xfrm>
            <a:off x="304800" y="533400"/>
            <a:ext cx="7543800" cy="908712"/>
          </a:xfrm>
        </p:spPr>
        <p:txBody>
          <a:bodyPr/>
          <a:lstStyle/>
          <a:p>
            <a:pPr eaLnBrk="1" hangingPunct="1"/>
            <a:r>
              <a:rPr lang="en-US" altLang="en-US" dirty="0"/>
              <a:t>Housekeeping (cont.)</a:t>
            </a:r>
          </a:p>
        </p:txBody>
      </p:sp>
      <p:sp>
        <p:nvSpPr>
          <p:cNvPr id="13315" name="Rectangle 3">
            <a:extLst>
              <a:ext uri="{FF2B5EF4-FFF2-40B4-BE49-F238E27FC236}">
                <a16:creationId xmlns:a16="http://schemas.microsoft.com/office/drawing/2014/main" id="{D2CB278A-1291-43C4-90BD-9A1F1C258241}"/>
              </a:ext>
            </a:extLst>
          </p:cNvPr>
          <p:cNvSpPr>
            <a:spLocks noGrp="1" noChangeArrowheads="1"/>
          </p:cNvSpPr>
          <p:nvPr>
            <p:ph idx="1"/>
          </p:nvPr>
        </p:nvSpPr>
        <p:spPr>
          <a:xfrm>
            <a:off x="457200" y="1752600"/>
            <a:ext cx="7772400" cy="4343400"/>
          </a:xfrm>
        </p:spPr>
        <p:txBody>
          <a:bodyPr>
            <a:normAutofit/>
          </a:bodyPr>
          <a:lstStyle/>
          <a:p>
            <a:pPr eaLnBrk="1" hangingPunct="1"/>
            <a:r>
              <a:rPr lang="en-US" altLang="en-US" sz="2000" dirty="0"/>
              <a:t>Chemical storage areas should be frequently monitored.</a:t>
            </a:r>
          </a:p>
          <a:p>
            <a:pPr lvl="1" eaLnBrk="1" hangingPunct="1"/>
            <a:r>
              <a:rPr lang="en-US" altLang="en-US" sz="2000" dirty="0"/>
              <a:t>Inspect for broken, deteriorating, or leaking containers.</a:t>
            </a:r>
          </a:p>
          <a:p>
            <a:pPr lvl="1" eaLnBrk="1" hangingPunct="1"/>
            <a:r>
              <a:rPr lang="en-US" altLang="en-US" sz="2000" dirty="0"/>
              <a:t>Check plastic bottles and lids for cracks</a:t>
            </a:r>
          </a:p>
          <a:p>
            <a:pPr lvl="1" eaLnBrk="1" hangingPunct="1"/>
            <a:r>
              <a:rPr lang="en-US" altLang="en-US" sz="2000" dirty="0"/>
              <a:t>Ensure that all containers are clearly labeled with the full name and hazard of the chemical (e.g. “Hydrochloric acid, corrosive” or “Ethanol, flammable”).</a:t>
            </a:r>
          </a:p>
          <a:p>
            <a:pPr lvl="1" eaLnBrk="1" hangingPunct="1"/>
            <a:r>
              <a:rPr lang="en-US" altLang="en-US" sz="2000" dirty="0"/>
              <a:t>Store hazardous chemicals and wastes in secondary containment. Secondary containment capacity must be 110% of the largest container or 10% of the aggregate volume of all containers, whichever is larger.</a:t>
            </a:r>
          </a:p>
        </p:txBody>
      </p:sp>
      <p:sp>
        <p:nvSpPr>
          <p:cNvPr id="13316" name="Slide Number Placeholder 5">
            <a:extLst>
              <a:ext uri="{FF2B5EF4-FFF2-40B4-BE49-F238E27FC236}">
                <a16:creationId xmlns:a16="http://schemas.microsoft.com/office/drawing/2014/main" id="{552558DB-965F-4785-BCF6-A716BA2032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B200C7D-56F4-4F2A-B759-50E93A76E859}" type="slidenum">
              <a:rPr lang="en-US" altLang="en-US" sz="1000"/>
              <a:pPr>
                <a:spcBef>
                  <a:spcPct val="0"/>
                </a:spcBef>
                <a:buClrTx/>
                <a:buSzTx/>
                <a:buFontTx/>
                <a:buNone/>
              </a:pPr>
              <a:t>9</a:t>
            </a:fld>
            <a:endParaRPr lang="en-US" altLang="en-US" sz="1000"/>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wner xmlns="ce631f96-b83d-4365-ac70-38115bf59d07">
      <UserInfo>
        <DisplayName/>
        <AccountId xsi:nil="true"/>
        <AccountType/>
      </UserInfo>
    </Owner>
    <Teachers xmlns="ce631f96-b83d-4365-ac70-38115bf59d07">
      <UserInfo>
        <DisplayName/>
        <AccountId xsi:nil="true"/>
        <AccountType/>
      </UserInfo>
    </Teachers>
    <_ip_UnifiedCompliancePolicyUIAction xmlns="http://schemas.microsoft.com/sharepoint/v3" xsi:nil="true"/>
    <LMS_Mappings xmlns="ce631f96-b83d-4365-ac70-38115bf59d07" xsi:nil="true"/>
    <Math_Settings xmlns="ce631f96-b83d-4365-ac70-38115bf59d07" xsi:nil="true"/>
    <Invited_Teachers xmlns="ce631f96-b83d-4365-ac70-38115bf59d07" xsi:nil="true"/>
    <DefaultSectionNames xmlns="ce631f96-b83d-4365-ac70-38115bf59d07" xsi:nil="true"/>
    <Templates xmlns="ce631f96-b83d-4365-ac70-38115bf59d07" xsi:nil="true"/>
    <Self_Registration_Enabled xmlns="ce631f96-b83d-4365-ac70-38115bf59d07" xsi:nil="true"/>
    <FolderType xmlns="ce631f96-b83d-4365-ac70-38115bf59d07" xsi:nil="true"/>
    <Students xmlns="ce631f96-b83d-4365-ac70-38115bf59d07">
      <UserInfo>
        <DisplayName/>
        <AccountId xsi:nil="true"/>
        <AccountType/>
      </UserInfo>
    </Students>
    <Student_Groups xmlns="ce631f96-b83d-4365-ac70-38115bf59d07">
      <UserInfo>
        <DisplayName/>
        <AccountId xsi:nil="true"/>
        <AccountType/>
      </UserInfo>
    </Student_Groups>
    <Leaders xmlns="ce631f96-b83d-4365-ac70-38115bf59d07">
      <UserInfo>
        <DisplayName/>
        <AccountId xsi:nil="true"/>
        <AccountType/>
      </UserInfo>
    </Leaders>
    <Invited_Students xmlns="ce631f96-b83d-4365-ac70-38115bf59d07" xsi:nil="true"/>
    <_ip_UnifiedCompliancePolicyProperties xmlns="http://schemas.microsoft.com/sharepoint/v3" xsi:nil="true"/>
    <Invited_Members xmlns="ce631f96-b83d-4365-ac70-38115bf59d07" xsi:nil="true"/>
    <Has_Leaders_Only_SectionGroup xmlns="ce631f96-b83d-4365-ac70-38115bf59d07" xsi:nil="true"/>
    <IsNotebookLocked xmlns="ce631f96-b83d-4365-ac70-38115bf59d07" xsi:nil="true"/>
    <Invited_Leaders xmlns="ce631f96-b83d-4365-ac70-38115bf59d07" xsi:nil="true"/>
    <Is_Collaboration_Space_Locked xmlns="ce631f96-b83d-4365-ac70-38115bf59d07" xsi:nil="true"/>
    <Has_Teacher_Only_SectionGroup xmlns="ce631f96-b83d-4365-ac70-38115bf59d07" xsi:nil="true"/>
    <Members xmlns="ce631f96-b83d-4365-ac70-38115bf59d07">
      <UserInfo>
        <DisplayName/>
        <AccountId xsi:nil="true"/>
        <AccountType/>
      </UserInfo>
    </Members>
    <Member_Groups xmlns="ce631f96-b83d-4365-ac70-38115bf59d07">
      <UserInfo>
        <DisplayName/>
        <AccountId xsi:nil="true"/>
        <AccountType/>
      </UserInfo>
    </Member_Groups>
    <NotebookType xmlns="ce631f96-b83d-4365-ac70-38115bf59d07" xsi:nil="true"/>
    <CultureName xmlns="ce631f96-b83d-4365-ac70-38115bf59d07" xsi:nil="true"/>
    <Distribution_Groups xmlns="ce631f96-b83d-4365-ac70-38115bf59d07" xsi:nil="true"/>
    <AppVersion xmlns="ce631f96-b83d-4365-ac70-38115bf59d07" xsi:nil="true"/>
    <TeamsChannelId xmlns="ce631f96-b83d-4365-ac70-38115bf59d0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48B8D823A93C458DCE75A057497CD6" ma:contentTypeVersion="39" ma:contentTypeDescription="Create a new document." ma:contentTypeScope="" ma:versionID="5de2ce2dcc3a05697b6a145e7e55fa1d">
  <xsd:schema xmlns:xsd="http://www.w3.org/2001/XMLSchema" xmlns:xs="http://www.w3.org/2001/XMLSchema" xmlns:p="http://schemas.microsoft.com/office/2006/metadata/properties" xmlns:ns1="http://schemas.microsoft.com/sharepoint/v3" xmlns:ns3="ce631f96-b83d-4365-ac70-38115bf59d07" targetNamespace="http://schemas.microsoft.com/office/2006/metadata/properties" ma:root="true" ma:fieldsID="645091e1b69c3fc17c891e62aa7f72e5" ns1:_="" ns3:_="">
    <xsd:import namespace="http://schemas.microsoft.com/sharepoint/v3"/>
    <xsd:import namespace="ce631f96-b83d-4365-ac70-38115bf59d07"/>
    <xsd:element name="properties">
      <xsd:complexType>
        <xsd:sequence>
          <xsd:element name="documentManagement">
            <xsd:complexType>
              <xsd:all>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Leaders" minOccurs="0"/>
                <xsd:element ref="ns3:Members" minOccurs="0"/>
                <xsd:element ref="ns3:Member_Groups" minOccurs="0"/>
                <xsd:element ref="ns3:Invited_Leaders" minOccurs="0"/>
                <xsd:element ref="ns3:Invited_Members" minOccurs="0"/>
                <xsd:element ref="ns3:Has_Leaders_Only_SectionGroup" minOccurs="0"/>
                <xsd:element ref="ns3:MediaServiceMetadata" minOccurs="0"/>
                <xsd:element ref="ns3:MediaServiceFastMetadata" minOccurs="0"/>
                <xsd:element ref="ns1:_ip_UnifiedCompliancePolicyProperties" minOccurs="0"/>
                <xsd:element ref="ns1:_ip_UnifiedCompliancePolicyUIAction"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6" nillable="true" ma:displayName="Unified Compliance Policy Properties" ma:hidden="true" ma:internalName="_ip_UnifiedCompliancePolicyProperties">
      <xsd:simpleType>
        <xsd:restriction base="dms:Note"/>
      </xsd:simpleType>
    </xsd:element>
    <xsd:element name="_ip_UnifiedCompliancePolicyUIAction" ma:index="3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631f96-b83d-4365-ac70-38115bf59d07"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Teachers" ma:index="22" nillable="true" ma:displayName="Invited Teachers" ma:internalName="Invited_Teachers">
      <xsd:simpleType>
        <xsd:restriction base="dms:Note">
          <xsd:maxLength value="255"/>
        </xsd:restriction>
      </xsd:simpleType>
    </xsd:element>
    <xsd:element name="Invited_Students" ma:index="23" nillable="true" ma:displayName="Invited Students" ma:internalName="Invited_Student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Teacher_Only_SectionGroup" ma:index="25" nillable="true" ma:displayName="Has Teacher Only SectionGroup" ma:internalName="Has_Teacher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Leaders" ma:index="28"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9"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0"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31" nillable="true" ma:displayName="Invited Leaders" ma:internalName="Invited_Leaders">
      <xsd:simpleType>
        <xsd:restriction base="dms:Note">
          <xsd:maxLength value="255"/>
        </xsd:restriction>
      </xsd:simpleType>
    </xsd:element>
    <xsd:element name="Invited_Members" ma:index="32" nillable="true" ma:displayName="Invited Members" ma:internalName="Invited_Members">
      <xsd:simpleType>
        <xsd:restriction base="dms:Note">
          <xsd:maxLength value="255"/>
        </xsd:restriction>
      </xsd:simpleType>
    </xsd:element>
    <xsd:element name="Has_Leaders_Only_SectionGroup" ma:index="33" nillable="true" ma:displayName="Has Leaders Only SectionGroup" ma:internalName="Has_Leaders_Only_SectionGroup">
      <xsd:simpleType>
        <xsd:restriction base="dms:Boolean"/>
      </xsd:simpleType>
    </xsd:element>
    <xsd:element name="MediaServiceMetadata" ma:index="34" nillable="true" ma:displayName="MediaServiceMetadata" ma:hidden="true" ma:internalName="MediaServiceMetadata" ma:readOnly="true">
      <xsd:simpleType>
        <xsd:restriction base="dms:Note"/>
      </xsd:simpleType>
    </xsd:element>
    <xsd:element name="MediaServiceFastMetadata" ma:index="35" nillable="true" ma:displayName="MediaServiceFastMetadata" ma:hidden="true" ma:internalName="MediaServiceFastMetadata" ma:readOnly="true">
      <xsd:simpleType>
        <xsd:restriction base="dms:Note"/>
      </xsd:simpleType>
    </xsd:element>
    <xsd:element name="MediaServiceAutoKeyPoints" ma:index="38" nillable="true" ma:displayName="MediaServiceAutoKeyPoints" ma:hidden="true" ma:internalName="MediaServiceAutoKeyPoints" ma:readOnly="true">
      <xsd:simpleType>
        <xsd:restriction base="dms:Note"/>
      </xsd:simpleType>
    </xsd:element>
    <xsd:element name="MediaServiceKeyPoints" ma:index="39" nillable="true" ma:displayName="KeyPoints" ma:internalName="MediaServiceKeyPoints" ma:readOnly="true">
      <xsd:simpleType>
        <xsd:restriction base="dms:Note">
          <xsd:maxLength value="255"/>
        </xsd:restriction>
      </xsd:simpleType>
    </xsd:element>
    <xsd:element name="MediaServiceDateTaken" ma:index="40" nillable="true" ma:displayName="MediaServiceDateTaken" ma:hidden="true" ma:internalName="MediaServiceDateTaken" ma:readOnly="true">
      <xsd:simpleType>
        <xsd:restriction base="dms:Text"/>
      </xsd:simpleType>
    </xsd:element>
    <xsd:element name="MediaServiceAutoTags" ma:index="41" nillable="true" ma:displayName="Tags" ma:internalName="MediaServiceAutoTags" ma:readOnly="true">
      <xsd:simpleType>
        <xsd:restriction base="dms:Text"/>
      </xsd:simpleType>
    </xsd:element>
    <xsd:element name="MediaServiceGenerationTime" ma:index="42" nillable="true" ma:displayName="MediaServiceGenerationTime" ma:hidden="true" ma:internalName="MediaServiceGenerationTime" ma:readOnly="true">
      <xsd:simpleType>
        <xsd:restriction base="dms:Text"/>
      </xsd:simpleType>
    </xsd:element>
    <xsd:element name="MediaServiceEventHashCode" ma:index="43" nillable="true" ma:displayName="MediaServiceEventHashCode" ma:hidden="true" ma:internalName="MediaServiceEventHashCode" ma:readOnly="true">
      <xsd:simpleType>
        <xsd:restriction base="dms:Text"/>
      </xsd:simpleType>
    </xsd:element>
    <xsd:element name="MediaServiceOCR" ma:index="44" nillable="true" ma:displayName="Extracted Text" ma:internalName="MediaServiceOCR" ma:readOnly="true">
      <xsd:simpleType>
        <xsd:restriction base="dms:Note">
          <xsd:maxLength value="255"/>
        </xsd:restriction>
      </xsd:simpleType>
    </xsd:element>
    <xsd:element name="MediaServiceLocation" ma:index="45" nillable="true" ma:displayName="Location" ma:internalName="MediaServiceLocation" ma:readOnly="true">
      <xsd:simpleType>
        <xsd:restriction base="dms:Text"/>
      </xsd:simpleType>
    </xsd:element>
    <xsd:element name="MediaLengthInSeconds" ma:index="4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86A18A-D662-4F98-BC03-27D1DDC855B1}">
  <ds:schemaRefs>
    <ds:schemaRef ds:uri="http://schemas.microsoft.com/sharepoint/v3/contenttype/forms"/>
  </ds:schemaRefs>
</ds:datastoreItem>
</file>

<file path=customXml/itemProps2.xml><?xml version="1.0" encoding="utf-8"?>
<ds:datastoreItem xmlns:ds="http://schemas.openxmlformats.org/officeDocument/2006/customXml" ds:itemID="{800FC7B9-58C2-4106-85AA-A58DFC0549B5}">
  <ds:schemaRefs>
    <ds:schemaRef ds:uri="http://www.w3.org/XML/1998/namespace"/>
    <ds:schemaRef ds:uri="http://purl.org/dc/dcmitype/"/>
    <ds:schemaRef ds:uri="http://schemas.microsoft.com/office/infopath/2007/PartnerControls"/>
    <ds:schemaRef ds:uri="http://schemas.microsoft.com/sharepoint/v3"/>
    <ds:schemaRef ds:uri="ce631f96-b83d-4365-ac70-38115bf59d07"/>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5383B57F-D5E8-4B05-BFEA-A5D38D5C1E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631f96-b83d-4365-ac70-38115bf59d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TM02900688[[fn=Facet]]</Template>
  <TotalTime>4855</TotalTime>
  <Words>4835</Words>
  <Application>Microsoft Office PowerPoint</Application>
  <PresentationFormat>On-screen Show (4:3)</PresentationFormat>
  <Paragraphs>559</Paragraphs>
  <Slides>52</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Myriad Pro Light</vt:lpstr>
      <vt:lpstr>Trebuchet MS</vt:lpstr>
      <vt:lpstr>Wingdings</vt:lpstr>
      <vt:lpstr>Wingdings 3</vt:lpstr>
      <vt:lpstr>Facet</vt:lpstr>
      <vt:lpstr>Lab Safety</vt:lpstr>
      <vt:lpstr>Overview</vt:lpstr>
      <vt:lpstr>Employee who work in laboratories are required to receive the following information and training</vt:lpstr>
      <vt:lpstr>Employee information and training</vt:lpstr>
      <vt:lpstr>General lab rules</vt:lpstr>
      <vt:lpstr>General lab rules (cont.)</vt:lpstr>
      <vt:lpstr>Personal hygiene</vt:lpstr>
      <vt:lpstr>Housekeeping</vt:lpstr>
      <vt:lpstr>Housekeeping (cont.)</vt:lpstr>
      <vt:lpstr>Housekeeping (cont.)</vt:lpstr>
      <vt:lpstr>Housekeeping (cont.)</vt:lpstr>
      <vt:lpstr>Housekeeping (cont.)</vt:lpstr>
      <vt:lpstr>Housekeeping (cont.)</vt:lpstr>
      <vt:lpstr>Personal Protective Equipment (PPE)</vt:lpstr>
      <vt:lpstr>PPE (cont.)</vt:lpstr>
      <vt:lpstr>PPE (cont.)</vt:lpstr>
      <vt:lpstr>PPE (cont.)</vt:lpstr>
      <vt:lpstr>PPE (cont.)</vt:lpstr>
      <vt:lpstr>Chemical hazards</vt:lpstr>
      <vt:lpstr>Chemical hazards</vt:lpstr>
      <vt:lpstr>Chemical hazards: Flammables</vt:lpstr>
      <vt:lpstr>Flammables (cont.)</vt:lpstr>
      <vt:lpstr>Chemical hazards: corrosives</vt:lpstr>
      <vt:lpstr>Corrosives (cont.) </vt:lpstr>
      <vt:lpstr>Corrosives (cont.) </vt:lpstr>
      <vt:lpstr>Corrosives (cont.) </vt:lpstr>
      <vt:lpstr>Corrosives (cont.)</vt:lpstr>
      <vt:lpstr>Chemical hazards: reactives and oxidizers</vt:lpstr>
      <vt:lpstr>Chemical hazards: reactives</vt:lpstr>
      <vt:lpstr>Chemical hazards: health</vt:lpstr>
      <vt:lpstr>Health (cont.)</vt:lpstr>
      <vt:lpstr>Health (cont.)</vt:lpstr>
      <vt:lpstr>Safety Data Sheets and Labels</vt:lpstr>
      <vt:lpstr>Physical hazards</vt:lpstr>
      <vt:lpstr>Physical hazards: Compressed gases</vt:lpstr>
      <vt:lpstr>Physical hazards: Electrical equipment</vt:lpstr>
      <vt:lpstr>Physical hazards: lasers</vt:lpstr>
      <vt:lpstr>Physical hazards:  Thermal hazards</vt:lpstr>
      <vt:lpstr>Thermal hazards (cont.)</vt:lpstr>
      <vt:lpstr>Thermal hazards (cont.)</vt:lpstr>
      <vt:lpstr>Thermal hazards (cont.)</vt:lpstr>
      <vt:lpstr>Ventilation</vt:lpstr>
      <vt:lpstr>Ventilation (cont.)</vt:lpstr>
      <vt:lpstr>Ventilation (cont.)</vt:lpstr>
      <vt:lpstr>Laboratory Security &amp; Safety</vt:lpstr>
      <vt:lpstr>Emergency Response</vt:lpstr>
      <vt:lpstr>Emergency Response</vt:lpstr>
      <vt:lpstr>Emergency Response</vt:lpstr>
      <vt:lpstr>Emergency Response</vt:lpstr>
      <vt:lpstr>Shipping and Receiving hazardous materials</vt:lpstr>
      <vt:lpstr>Exposure monitoring</vt:lpstr>
      <vt:lpstr>Questions?  We want to help!</vt:lpstr>
    </vt:vector>
  </TitlesOfParts>
  <Company>University of Alaska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University of Alaska</dc:creator>
  <cp:lastModifiedBy>Emily Reiter</cp:lastModifiedBy>
  <cp:revision>373</cp:revision>
  <cp:lastPrinted>1601-01-01T00:00:00Z</cp:lastPrinted>
  <dcterms:created xsi:type="dcterms:W3CDTF">2007-04-27T21:44:37Z</dcterms:created>
  <dcterms:modified xsi:type="dcterms:W3CDTF">2022-09-07T22:25:54Z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y fmtid="{D5CDD505-2E9C-101B-9397-08002B2CF9AE}" pid="3" name="ContentTypeId">
    <vt:lpwstr>0x010100AF48B8D823A93C458DCE75A057497CD6</vt:lpwstr>
  </property>
</Properties>
</file>