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72" r:id="rId3"/>
    <p:sldId id="257" r:id="rId4"/>
    <p:sldId id="258" r:id="rId5"/>
    <p:sldId id="274" r:id="rId6"/>
    <p:sldId id="259" r:id="rId7"/>
    <p:sldId id="283" r:id="rId8"/>
    <p:sldId id="260" r:id="rId9"/>
    <p:sldId id="261" r:id="rId10"/>
    <p:sldId id="275" r:id="rId11"/>
    <p:sldId id="276" r:id="rId12"/>
    <p:sldId id="277" r:id="rId13"/>
    <p:sldId id="278" r:id="rId14"/>
    <p:sldId id="266" r:id="rId15"/>
    <p:sldId id="267" r:id="rId16"/>
    <p:sldId id="279" r:id="rId17"/>
    <p:sldId id="281" r:id="rId18"/>
    <p:sldId id="280" r:id="rId19"/>
    <p:sldId id="270" r:id="rId20"/>
    <p:sldId id="282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64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57730-0727-1F48-BF9D-AFA6FD2C56FD}" type="datetimeFigureOut">
              <a:rPr lang="en-US" smtClean="0"/>
              <a:t>6/7/12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8F71A-9538-B040-AABC-7993A340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what LR is and what it involves. There is of course much more to say than I can say here.  So we have a bibliography of readings in the areas of LR and Language Teaching.</a:t>
            </a:r>
          </a:p>
          <a:p>
            <a:r>
              <a:rPr lang="en-US" baseline="0" dirty="0" smtClean="0"/>
              <a:t>List of programs in packet – incomplete, fill out form.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F71A-9538-B040-AABC-7993A34080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1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ANL map w/Native</a:t>
            </a:r>
            <a:r>
              <a:rPr lang="en-US" baseline="0" dirty="0" smtClean="0"/>
              <a:t> place names.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F71A-9538-B040-AABC-7993A34080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many</a:t>
            </a:r>
            <a:r>
              <a:rPr lang="en-US" baseline="0" dirty="0" smtClean="0"/>
              <a:t> reasons.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F71A-9538-B040-AABC-7993A34080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2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(WHICH EXPLAIN HOW A LANGUAGE WORKS, HOW TO MAKE CORRECT SENTENCES)</a:t>
            </a:r>
          </a:p>
          <a:p>
            <a:r>
              <a:rPr lang="en-US" sz="1200" dirty="0" smtClean="0"/>
              <a:t>(PUBLISHED STORIES, ORAL HISTORY, NARRATIVES, OFTEN WITH TRANSLATION)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1D27D-D859-714A-AC17-36691DA46A9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ORGANIZATIONS AND CLASSES PRODUCE THEIR OWN LEARNING MATERIALS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1D27D-D859-714A-AC17-36691DA46A9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(LIKE SEALASKA KUSTEEYI INSTITUTE, EYAK LANGUAGE LEARNING GROUP)</a:t>
            </a:r>
          </a:p>
          <a:p>
            <a:r>
              <a:rPr lang="en-US" dirty="0" smtClean="0"/>
              <a:t>(WHERE A LEARNER IS PAIRED WITH A SPEAKER TO SPEND 10+ HOURS A WEEK ON THE LANGUAGE – Ben Young)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1D27D-D859-714A-AC17-36691DA46A9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Alutiiq</a:t>
            </a:r>
            <a:r>
              <a:rPr lang="en-US" dirty="0" smtClean="0"/>
              <a:t> New Words Committee, </a:t>
            </a:r>
            <a:r>
              <a:rPr lang="en-US" dirty="0" err="1" smtClean="0"/>
              <a:t>Gwich’in</a:t>
            </a:r>
            <a:r>
              <a:rPr lang="en-US" dirty="0" smtClean="0"/>
              <a:t> Language Committee, IHLC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F71A-9538-B040-AABC-7993A34080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3858"/>
            <a:ext cx="7772400" cy="2231572"/>
          </a:xfrm>
        </p:spPr>
        <p:txBody>
          <a:bodyPr>
            <a:normAutofit/>
          </a:bodyPr>
          <a:lstStyle/>
          <a:p>
            <a:r>
              <a:rPr lang="en-US" dirty="0" smtClean="0"/>
              <a:t>LANGUAGE REVITALIZATION AND ALASKA NATIVE LANGUAGES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4554"/>
            <a:ext cx="6400800" cy="205377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LAWRENCE KAPLAN, DIRECTOR</a:t>
            </a:r>
          </a:p>
          <a:p>
            <a:r>
              <a:rPr lang="en-US" sz="2400" dirty="0" smtClean="0"/>
              <a:t>ALASKA NATIVE LANGUAGE CENTER</a:t>
            </a:r>
          </a:p>
          <a:p>
            <a:r>
              <a:rPr lang="en-US" sz="2400" dirty="0" smtClean="0"/>
              <a:t>UNIVERSITY OF ALASKA FAIRBANKS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68348" y="6256232"/>
            <a:ext cx="1716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MAY 7,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850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23253"/>
            <a:ext cx="7408333" cy="380291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DICTIONARIES (words) </a:t>
            </a:r>
          </a:p>
          <a:p>
            <a:r>
              <a:rPr lang="en-US" sz="2800" dirty="0" smtClean="0"/>
              <a:t>GRAMMARS (forming sentences)</a:t>
            </a:r>
          </a:p>
          <a:p>
            <a:r>
              <a:rPr lang="en-US" sz="2800" dirty="0" smtClean="0"/>
              <a:t>TEXTS (connected speech)</a:t>
            </a:r>
          </a:p>
          <a:p>
            <a:endParaRPr lang="en-US" sz="2800" dirty="0" smtClean="0"/>
          </a:p>
          <a:p>
            <a:r>
              <a:rPr lang="en-US" sz="2800" dirty="0" smtClean="0"/>
              <a:t>All serve as resources to create teaching materials.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Documentation serves language revitalization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0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570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1. NATIVE </a:t>
            </a:r>
            <a:r>
              <a:rPr lang="en-US" sz="2800" dirty="0" smtClean="0"/>
              <a:t>ORGANIZATIONS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2. SCHOOLS AND SCHOOL DISTRICTS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3. UNIVERSITY </a:t>
            </a:r>
            <a:r>
              <a:rPr lang="en-US" sz="2800" dirty="0" smtClean="0"/>
              <a:t>DEPARTMENTS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4. </a:t>
            </a:r>
            <a:r>
              <a:rPr lang="en-US" sz="2800" dirty="0" smtClean="0"/>
              <a:t>INDIVIDUALS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5. RELIGIOUS ORGANIZATIONS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DOCUMENTS LANGUAGES?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5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NATIVE LANGUAGE PROGRAMS IN SCHOOLS STATEWIDE, VARY IN TIME ALLOTTED, APPROACHES</a:t>
            </a:r>
          </a:p>
          <a:p>
            <a:endParaRPr lang="en-US" dirty="0" smtClean="0"/>
          </a:p>
          <a:p>
            <a:r>
              <a:rPr lang="en-US" dirty="0" smtClean="0"/>
              <a:t>IMMERSION SCHOOLS OFFER INTENSIVE LANGUAGE</a:t>
            </a:r>
          </a:p>
          <a:p>
            <a:endParaRPr lang="en-US" dirty="0" smtClean="0"/>
          </a:p>
          <a:p>
            <a:r>
              <a:rPr lang="en-US" dirty="0" smtClean="0"/>
              <a:t>UNIVERSITY CLASSES AND DEGREE PROGRAMS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KUC/UAF IN BETHEL: YUP’IK MAJOR TAUGHT IN YUP’IK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NATIVE LANGUAGE LEARNING AND TEACHING IN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7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LANGUAGE CLASSES TAUGHT BY OTHER ORGANIZATIONS</a:t>
            </a:r>
          </a:p>
          <a:p>
            <a:endParaRPr lang="en-US" sz="3200" dirty="0" smtClean="0"/>
          </a:p>
          <a:p>
            <a:r>
              <a:rPr lang="en-US" sz="3200" dirty="0" smtClean="0"/>
              <a:t>MENTOR-APPRENTICE LEARNING</a:t>
            </a:r>
          </a:p>
          <a:p>
            <a:endParaRPr lang="en-US" sz="3200" dirty="0" smtClean="0"/>
          </a:p>
          <a:p>
            <a:r>
              <a:rPr lang="en-US" sz="3200" dirty="0" smtClean="0"/>
              <a:t>SELF-DIRECTED STUDY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LANGUAGE LEARNING AND TEACHING OUTSIDE OF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3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ORGANIZATIONS FORMED TO DEFINE GOALS FOR LANGUAGE WORK ON ISSUES SUCH AS…</a:t>
            </a:r>
          </a:p>
          <a:p>
            <a:pPr lvl="1"/>
            <a:r>
              <a:rPr lang="en-US" sz="2600" dirty="0" smtClean="0"/>
              <a:t>VOCABULARY “MODERNIZATION” (WORDS FOR NEW CULTURAL AND TECHNOLOGICAL ITEMS)</a:t>
            </a:r>
          </a:p>
          <a:p>
            <a:pPr lvl="1"/>
            <a:r>
              <a:rPr lang="en-US" sz="2600" dirty="0" smtClean="0"/>
              <a:t>SIGNAGE IN NATIVE LANGUAGE</a:t>
            </a:r>
          </a:p>
          <a:p>
            <a:pPr lvl="1"/>
            <a:r>
              <a:rPr lang="en-US" sz="2600" dirty="0" smtClean="0"/>
              <a:t>LANGUAGE ADVOCACY</a:t>
            </a:r>
          </a:p>
          <a:p>
            <a:pPr lvl="1"/>
            <a:r>
              <a:rPr lang="en-US" sz="2600" dirty="0" smtClean="0"/>
              <a:t>PROMOTING NATIVE LANGUAGE PLACE NAMES</a:t>
            </a:r>
          </a:p>
          <a:p>
            <a:pPr lvl="1"/>
            <a:r>
              <a:rPr lang="en-US" sz="2600" dirty="0" smtClean="0"/>
              <a:t>SPELLING AND DIALECT ISSUES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LANGUAGE COMMISSIONS AND COMMITTEES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4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DANCE GROUPS WITH NATIVE SONGS</a:t>
            </a:r>
          </a:p>
          <a:p>
            <a:r>
              <a:rPr lang="en-US" dirty="0" smtClean="0"/>
              <a:t>ART CLASSES, CRAFTS </a:t>
            </a:r>
          </a:p>
          <a:p>
            <a:r>
              <a:rPr lang="en-US" dirty="0" smtClean="0"/>
              <a:t>ETHNOBOTANY AND OTHER SCIENCE</a:t>
            </a:r>
          </a:p>
          <a:p>
            <a:r>
              <a:rPr lang="en-US" dirty="0" smtClean="0"/>
              <a:t>CULTURE CAMPS</a:t>
            </a:r>
          </a:p>
          <a:p>
            <a:r>
              <a:rPr lang="en-US" dirty="0" smtClean="0"/>
              <a:t>INDIVIDUALS LEARNING BY THEMSELVES</a:t>
            </a:r>
          </a:p>
          <a:p>
            <a:r>
              <a:rPr lang="en-US" dirty="0" smtClean="0"/>
              <a:t>INDIVIDUALS MAKING TAPES OF ELDERS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OTHER EFFORTS INVOLVING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1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INDIVIDUALS CAN MAKE A HUGE DIFFERENCE, WHEN THEY GET INSPIRED AND MAKE A PERSONAL COMMITMENT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LANGUAGE REVITALIZATION IS A COMMUNITY-DRIVEN EFFORT FROM THE “GRASS ROOTS”.  COMMUNITIES DEFINE GOALS AND DIRECT PROGRAMS.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WHO MAKES IT HAPPEN?</a:t>
            </a:r>
            <a:r>
              <a:rPr lang="en-US" sz="4900" dirty="0" smtClean="0"/>
              <a:t>	</a:t>
            </a:r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2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5. Assess </a:t>
            </a:r>
            <a:r>
              <a:rPr lang="en-US" b="1" dirty="0"/>
              <a:t>Indigenous Languages, Identities, and Cultural Research Needs</a:t>
            </a:r>
          </a:p>
          <a:p>
            <a:r>
              <a:rPr lang="en-US" dirty="0"/>
              <a:t>USARC Recommendation: An integrated arctic indigenous languages research plan that: conducts regular assessments to understand the extent and diversity of languages spoken by arctic indigenous peoples and the viability of those languages for future generations; document procedures to ensure that languages and place names spoken and given by people are recorded and preserved; and defines policy options and processes for language monitoring and preservation.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Arctic Research Commission</a:t>
            </a:r>
            <a:br>
              <a:rPr lang="en-US" dirty="0" smtClean="0"/>
            </a:br>
            <a:r>
              <a:rPr lang="en-US" dirty="0" smtClean="0"/>
              <a:t>Recommendations 2011-12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2286" y="1850572"/>
            <a:ext cx="474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www.arctic.gov</a:t>
            </a:r>
            <a:r>
              <a:rPr lang="en-US" sz="2400" dirty="0"/>
              <a:t>/news/02-27-12.pdf</a:t>
            </a:r>
          </a:p>
        </p:txBody>
      </p:sp>
    </p:spTree>
    <p:extLst>
      <p:ext uri="{BB962C8B-B14F-4D97-AF65-F5344CB8AC3E}">
        <p14:creationId xmlns:p14="http://schemas.microsoft.com/office/powerpoint/2010/main" val="2307517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84798"/>
            <a:ext cx="7408333" cy="424136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PROGRAMS ARE THERE FOR YOUR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HAS YOUR LANGUAGE COMMUNITY SET GOALS?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WOULD YOU LIKE TO SEE ACCOMPLISHED?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PARTICIPATES IN LANGUAGE REVITALIZATION?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TYPES OF EFFORTS ARE PRODUCTIVE?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RESOURCES ARE REQUIRED?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EFFECTIVE LANGUAGE TEACHING?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WOULD YOU LIKE THE NEW ANL ADVISORY COUNCIL TO DO?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QUESTIONS FOR LANGUAGE REVITALIZATION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47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UAF GRADUATE PROGRAMS HELPING TO EDUCATE INDIGENOUS SCHOLARS WITH KNOWLEDGE AND CREDENTIALS IN LANGUAGE AREAS</a:t>
            </a:r>
          </a:p>
          <a:p>
            <a:r>
              <a:rPr lang="en-US" dirty="0" smtClean="0"/>
              <a:t>20 RECENT MASTERS DEGREES IN YUP’IK LANGUAGE EDUCATION AND RELATED AREAS</a:t>
            </a:r>
          </a:p>
          <a:p>
            <a:r>
              <a:rPr lang="en-US" dirty="0" smtClean="0"/>
              <a:t>SEVERAL NEW PhDs, INCLUDING YUP’IK LANGUAGE AND CULTURE;  ALUTIIQ LANGUAGE PLANNING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98288"/>
          </a:xfrm>
        </p:spPr>
        <p:txBody>
          <a:bodyPr>
            <a:normAutofit/>
          </a:bodyPr>
          <a:lstStyle/>
          <a:p>
            <a:r>
              <a:rPr lang="en-US" dirty="0" smtClean="0"/>
              <a:t>FOSTERING INDIGENOUS LEADERSHIP IN LANGUAGE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6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lmap-010411_Patri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9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hel-thinkthisispatri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3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0" y="6419150"/>
            <a:ext cx="682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UAF’s KUSKOKWIM CAMPUS MASTERS DEGREE GRADUATES - 2010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23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LIEUTENANT GOVERNOR MEAD TREADWELL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SENATOR OLSON AND SPONSORS OF SB130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BARBARA PROPES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LOREN PETERSON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ANLC FACULTY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7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NUMBERS OF NATIVE LANGUAGE SPEAKERS ARE DECLINING</a:t>
            </a:r>
          </a:p>
          <a:p>
            <a:r>
              <a:rPr lang="en-US" dirty="0" smtClean="0"/>
              <a:t>ALASKANS ARE CONCERNED </a:t>
            </a:r>
          </a:p>
          <a:p>
            <a:r>
              <a:rPr lang="en-US" dirty="0" smtClean="0"/>
              <a:t>SB 130 PRESENTS AN OPPORTUNITY TO ADDRESS THE PROBLEM AND SUPPORT NATIVE LANGUAGE EFFORTS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ARE HERE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2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NEED TO KNOW ENGLISH</a:t>
            </a:r>
          </a:p>
          <a:p>
            <a:r>
              <a:rPr lang="en-US" dirty="0" smtClean="0"/>
              <a:t>HISTORICAL PUNISHMENT OF ANL SPEAKERS</a:t>
            </a:r>
          </a:p>
          <a:p>
            <a:r>
              <a:rPr lang="en-US" dirty="0" smtClean="0"/>
              <a:t>FAILURE OF THE LARGER SOCIETY TO VALUE NATIVE LANGUAGES AND CULTURES</a:t>
            </a:r>
          </a:p>
          <a:p>
            <a:r>
              <a:rPr lang="en-US" dirty="0" smtClean="0"/>
              <a:t>MISUNDERSTANDING OF THE VALUE OF BILINGUALISM, EVEN THOUGH MANY TALENTED ALASKANS ARE BILINGUAL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LANGUAGE DECLINE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8312"/>
            <a:ext cx="7408333" cy="3313378"/>
          </a:xfrm>
        </p:spPr>
        <p:txBody>
          <a:bodyPr>
            <a:normAutofit/>
          </a:bodyPr>
          <a:lstStyle/>
          <a:p>
            <a:r>
              <a:rPr lang="en-US" dirty="0"/>
              <a:t>ALASKA HAS 20 NATIVE LANGUAGES WITH DIFFERENT NEEDS, GOALS, </a:t>
            </a:r>
            <a:r>
              <a:rPr lang="en-US" dirty="0" smtClean="0"/>
              <a:t>CULTURES, DIALECTS</a:t>
            </a:r>
          </a:p>
          <a:p>
            <a:r>
              <a:rPr lang="en-US" dirty="0" smtClean="0"/>
              <a:t>ALL LANGUAGE SITUATIONS ARE DIFFERENT, BECAUSE OF DIFFERENT CULTURE, HISTORY, AND MANY OTHER FACTORS </a:t>
            </a:r>
            <a:endParaRPr lang="en-US" dirty="0"/>
          </a:p>
          <a:p>
            <a:r>
              <a:rPr lang="en-US" dirty="0" smtClean="0"/>
              <a:t>LANGUAGE AREAS ARE CROSS-CUT BY POLITICAL REGIONS AND DIALECTS, MAKING FOR A COMPLEX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ALASKA’S SPECIAL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2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PROGRAMS THAT ADDRESS COMMUNITY GOALS FOR LANGUAGE MAY INCLUDE …</a:t>
            </a:r>
          </a:p>
          <a:p>
            <a:pPr lvl="1"/>
            <a:r>
              <a:rPr lang="en-US" sz="2400" dirty="0" smtClean="0"/>
              <a:t> language-teaching,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recording of speakers</a:t>
            </a:r>
            <a:r>
              <a:rPr lang="en-US" sz="2400" dirty="0" smtClean="0"/>
              <a:t>,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preparation of language materials, </a:t>
            </a:r>
            <a:endParaRPr lang="en-US" sz="2400" dirty="0" smtClean="0"/>
          </a:p>
          <a:p>
            <a:pPr lvl="1"/>
            <a:r>
              <a:rPr lang="en-US" sz="2400" dirty="0" smtClean="0"/>
              <a:t> work </a:t>
            </a:r>
            <a:r>
              <a:rPr lang="en-US" sz="2400" dirty="0"/>
              <a:t>with Native </a:t>
            </a:r>
            <a:r>
              <a:rPr lang="en-US" sz="2400" dirty="0" smtClean="0"/>
              <a:t>songs,  </a:t>
            </a:r>
          </a:p>
          <a:p>
            <a:pPr lvl="1"/>
            <a:r>
              <a:rPr lang="en-US" sz="2400" dirty="0" smtClean="0"/>
              <a:t> other </a:t>
            </a:r>
            <a:r>
              <a:rPr lang="en-US" sz="2400" dirty="0"/>
              <a:t>efforts that will help maintain the language for future generations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REVITALIZATION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9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-minto-elders&amp;compu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08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909" y="6292273"/>
            <a:ext cx="563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MINTO ATHABASCAN ELDERS DOCUMENTING SONGS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10678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A COMMUNITY OF PEOPLE CHANGES THEIR PRIMARY LANGUAGE</a:t>
            </a:r>
          </a:p>
          <a:p>
            <a:r>
              <a:rPr lang="en-US" dirty="0" smtClean="0"/>
              <a:t>Example: </a:t>
            </a:r>
            <a:r>
              <a:rPr lang="en-US" dirty="0"/>
              <a:t>a group that traditionally spoke a Native language now has English as its primary </a:t>
            </a:r>
            <a:r>
              <a:rPr lang="en-US" dirty="0" smtClean="0"/>
              <a:t>language.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9597"/>
            <a:ext cx="7408333" cy="4257449"/>
          </a:xfrm>
        </p:spPr>
        <p:txBody>
          <a:bodyPr>
            <a:normAutofit/>
          </a:bodyPr>
          <a:lstStyle/>
          <a:p>
            <a:r>
              <a:rPr lang="en-US" dirty="0" smtClean="0"/>
              <a:t>DOCUMENTATION RECORDS LANGUAGE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CREATES AND PRESERVES RECORDINGS OF LANGUAGE FOR FUTURE GENERATIONS</a:t>
            </a:r>
          </a:p>
          <a:p>
            <a:r>
              <a:rPr lang="en-US" dirty="0" smtClean="0"/>
              <a:t>MAY BE WRITTEN MATERIALS, SOUND </a:t>
            </a:r>
            <a:r>
              <a:rPr lang="en-US" dirty="0"/>
              <a:t>OR </a:t>
            </a:r>
            <a:r>
              <a:rPr lang="en-US" dirty="0" smtClean="0"/>
              <a:t>VIDEO RECORDINGS</a:t>
            </a:r>
          </a:p>
          <a:p>
            <a:r>
              <a:rPr lang="en-US" dirty="0" smtClean="0"/>
              <a:t>MANY BELIEVE A LANGUAGE WILL NEVER DIE IF DOCUMENTED, SINCE IT CAN BE LEARNED AGAIN AND SPOKEN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DOCUMENTATION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349</TotalTime>
  <Words>886</Words>
  <Application>Microsoft Macintosh PowerPoint</Application>
  <PresentationFormat>On-screen Show (4:3)</PresentationFormat>
  <Paragraphs>122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LANGUAGE REVITALIZATION AND ALASKA NATIVE LANGUAGES</vt:lpstr>
      <vt:lpstr>PowerPoint Presentation</vt:lpstr>
      <vt:lpstr>WHY WE ARE HERE TODAY</vt:lpstr>
      <vt:lpstr>CAUSES OF LANGUAGE DECLINE</vt:lpstr>
      <vt:lpstr>ALASKA’S SPECIAL NEEDS</vt:lpstr>
      <vt:lpstr>LANGUAGE REVITALIZATION</vt:lpstr>
      <vt:lpstr>PowerPoint Presentation</vt:lpstr>
      <vt:lpstr>LANGUAGE SHIFT</vt:lpstr>
      <vt:lpstr>LANGUAGE DOCUMENTATION </vt:lpstr>
      <vt:lpstr>Documentation serves language revitalization</vt:lpstr>
      <vt:lpstr>WHO DOCUMENTS LANGUAGES?</vt:lpstr>
      <vt:lpstr>1. NATIVE LANGUAGE LEARNING AND TEACHING IN SCHOOLS</vt:lpstr>
      <vt:lpstr>2. LANGUAGE LEARNING AND TEACHING OUTSIDE OF SCHOOLS</vt:lpstr>
      <vt:lpstr>3. LANGUAGE COMMISSIONS AND COMMITTEES</vt:lpstr>
      <vt:lpstr>4. OTHER EFFORTS INVOLVING LANGUAGE</vt:lpstr>
      <vt:lpstr>WHO MAKES IT HAPPEN?    </vt:lpstr>
      <vt:lpstr>U.S. Arctic Research Commission Recommendations 2011-12</vt:lpstr>
      <vt:lpstr>PRINCIPAL QUESTIONS FOR LANGUAGE REVITALIZATION</vt:lpstr>
      <vt:lpstr>FOSTERING INDIGENOUS LEADERSHIP IN LANGUAGE </vt:lpstr>
      <vt:lpstr>PowerPoint Presentation</vt:lpstr>
      <vt:lpstr>THANK YOU </vt:lpstr>
    </vt:vector>
  </TitlesOfParts>
  <Company>UAF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REVITALIZATION AND ALASKA NATIVE LANGUAGES</dc:title>
  <dc:creator>Lawrence Kaplan</dc:creator>
  <cp:lastModifiedBy>Lawrence Kaplan</cp:lastModifiedBy>
  <cp:revision>33</cp:revision>
  <dcterms:created xsi:type="dcterms:W3CDTF">2012-05-02T06:02:41Z</dcterms:created>
  <dcterms:modified xsi:type="dcterms:W3CDTF">2012-06-08T00:07:34Z</dcterms:modified>
</cp:coreProperties>
</file>