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sldIdLst>
    <p:sldId id="256" r:id="rId2"/>
    <p:sldId id="258" r:id="rId3"/>
    <p:sldId id="260" r:id="rId4"/>
    <p:sldId id="262" r:id="rId5"/>
    <p:sldId id="271" r:id="rId6"/>
    <p:sldId id="272" r:id="rId7"/>
    <p:sldId id="273" r:id="rId8"/>
    <p:sldId id="274" r:id="rId9"/>
    <p:sldId id="275" r:id="rId10"/>
    <p:sldId id="278" r:id="rId11"/>
    <p:sldId id="276" r:id="rId12"/>
    <p:sldId id="263" r:id="rId13"/>
    <p:sldId id="265" r:id="rId14"/>
    <p:sldId id="264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34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1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4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1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34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5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9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4041128-A71F-5F45-B049-3AAB3BAFE4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CAFF2E2-A300-B548-8082-69EB6643F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af.edu/provost/assessment-review/assessmen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strickland@alaska.edu" TargetMode="External"/><Relationship Id="rId2" Type="http://schemas.openxmlformats.org/officeDocument/2006/relationships/hyperlink" Target="mailto:affitts@alaska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af.edu/provost/assessment-review/assessmen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Learning Outcomes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Plans and Summaries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18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 THE TOOLS THAT WILL BE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EVIDENCE:</a:t>
            </a:r>
          </a:p>
          <a:p>
            <a:pPr lvl="1"/>
            <a:r>
              <a:rPr lang="en-US" dirty="0" smtClean="0"/>
              <a:t>Embedded course assignments scored </a:t>
            </a:r>
            <a:r>
              <a:rPr lang="en-US" dirty="0"/>
              <a:t>on a rubric </a:t>
            </a:r>
            <a:r>
              <a:rPr lang="en-US" dirty="0" smtClean="0"/>
              <a:t>(through capstones</a:t>
            </a:r>
            <a:r>
              <a:rPr lang="en-US" dirty="0"/>
              <a:t>, portfolios, specific assignments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Supervisor reports of lab experiences &amp; internships</a:t>
            </a:r>
            <a:endParaRPr lang="en-US" dirty="0"/>
          </a:p>
          <a:p>
            <a:pPr lvl="1"/>
            <a:r>
              <a:rPr lang="en-US" dirty="0"/>
              <a:t>Scores or pass rates on a state or national examination </a:t>
            </a:r>
          </a:p>
          <a:p>
            <a:r>
              <a:rPr lang="en-US" dirty="0"/>
              <a:t>INDIRECT EVIDENCE:</a:t>
            </a:r>
          </a:p>
          <a:p>
            <a:pPr lvl="1"/>
            <a:r>
              <a:rPr lang="en-US" dirty="0"/>
              <a:t>Student and employer surveys </a:t>
            </a:r>
            <a:endParaRPr lang="en-US" dirty="0" smtClean="0"/>
          </a:p>
          <a:p>
            <a:pPr lvl="1"/>
            <a:r>
              <a:rPr lang="en-US" dirty="0" smtClean="0"/>
              <a:t>Graduation rates; retention rates; pass rates; job placement rates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3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GRADES?</a:t>
            </a:r>
            <a:br>
              <a:rPr lang="en-US" dirty="0" smtClean="0"/>
            </a:br>
            <a:r>
              <a:rPr lang="en-US" dirty="0" smtClean="0"/>
              <a:t>OR PASSING A COMP?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Grades may not assess precisely what a student has and has not </a:t>
            </a:r>
            <a:r>
              <a:rPr lang="en-US" i="1" dirty="0" smtClean="0"/>
              <a:t>learned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example: The learning outcome is “near-native oral proficiency in Spanish.” The course grade also includes written work, homework, participation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Grading criteria may not be standardized </a:t>
            </a:r>
            <a:r>
              <a:rPr lang="en-US" smtClean="0"/>
              <a:t>across courses.</a:t>
            </a:r>
            <a:endParaRPr lang="en-US" dirty="0" smtClean="0"/>
          </a:p>
          <a:p>
            <a:r>
              <a:rPr lang="en-US" dirty="0" smtClean="0"/>
              <a:t>Grades on a particular assignment can be an measure under the right circumstances.</a:t>
            </a:r>
          </a:p>
          <a:p>
            <a:r>
              <a:rPr lang="en-US" dirty="0" smtClean="0"/>
              <a:t>A comp is by nature holistic and broad- it measures many outcomes. If rubrics and scores are closely tied to certain components, it could be a measure.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26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SLOA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UAF </a:t>
            </a:r>
            <a:r>
              <a:rPr lang="en-US" dirty="0"/>
              <a:t>Assessment page</a:t>
            </a:r>
            <a:r>
              <a:rPr lang="en-US" dirty="0" smtClean="0"/>
              <a:t>: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dirty="0">
                <a:hlinkClick r:id="rId2"/>
              </a:rPr>
              <a:t>http://www.uaf.edu/provost/assessment-review/assessment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dirty="0" smtClean="0"/>
              <a:t>Past reports, templates and examples are available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04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most current plan and submitted summaries are posted on the Provost’s website (and for this reason should include no identifying student information per FERPA regulations).</a:t>
            </a:r>
          </a:p>
          <a:p>
            <a:r>
              <a:rPr lang="en-US" dirty="0"/>
              <a:t>They are reviewed by the ALO, Accreditation &amp; Assessment </a:t>
            </a:r>
            <a:r>
              <a:rPr lang="en-US" dirty="0" smtClean="0"/>
              <a:t>Coordinator (and </a:t>
            </a:r>
            <a:r>
              <a:rPr lang="en-US" dirty="0"/>
              <a:t>UAF Assessment </a:t>
            </a:r>
            <a:r>
              <a:rPr lang="en-US" dirty="0" smtClean="0"/>
              <a:t>Committee).</a:t>
            </a:r>
            <a:endParaRPr lang="en-US" dirty="0"/>
          </a:p>
          <a:p>
            <a:r>
              <a:rPr lang="en-US" dirty="0"/>
              <a:t>They are included as part of your program review.</a:t>
            </a:r>
          </a:p>
          <a:p>
            <a:r>
              <a:rPr lang="en-US" dirty="0"/>
              <a:t>Multiple faculty members should be involved in the preparation. </a:t>
            </a:r>
          </a:p>
          <a:p>
            <a:r>
              <a:rPr lang="en-US" dirty="0"/>
              <a:t>They are due by May </a:t>
            </a:r>
            <a:r>
              <a:rPr lang="en-US" dirty="0" smtClean="0"/>
              <a:t>11, 2018.</a:t>
            </a:r>
            <a:endParaRPr lang="en-US" dirty="0"/>
          </a:p>
          <a:p>
            <a:r>
              <a:rPr lang="en-US" dirty="0"/>
              <a:t>Please use the template available on the website.</a:t>
            </a:r>
          </a:p>
          <a:p>
            <a:r>
              <a:rPr lang="en-US" dirty="0"/>
              <a:t>They can (and should) be brief and succinct. 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black">
          <a:xfrm>
            <a:off x="1918588" y="816456"/>
            <a:ext cx="8042276" cy="1336956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REPORTING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41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plan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plan motion passed by Faculty Senate calls for plans to be ”continuously reviewed as part of the Student Learning Outcomes Assessment Plan.”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baccalaureate programs </a:t>
            </a:r>
            <a:r>
              <a:rPr lang="en-US" dirty="0" smtClean="0"/>
              <a:t>should have plans in place, approved through School or College Curriculum Council</a:t>
            </a:r>
          </a:p>
          <a:p>
            <a:r>
              <a:rPr lang="en-US" dirty="0" smtClean="0"/>
              <a:t>This year, the template asks either for Communication Plan results, or for a timeline for incorporating the Communication Plan into the SLOAs</a:t>
            </a:r>
          </a:p>
          <a:p>
            <a:r>
              <a:rPr lang="en-US" dirty="0" smtClean="0"/>
              <a:t>Learning Outcomes are included in the Faculty Senate motion (on the SLOA website)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0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problems include:</a:t>
            </a:r>
          </a:p>
          <a:p>
            <a:pPr lvl="1"/>
            <a:r>
              <a:rPr lang="en-US" dirty="0" smtClean="0"/>
              <a:t>No discussion of curricular change</a:t>
            </a:r>
          </a:p>
          <a:p>
            <a:pPr lvl="1"/>
            <a:r>
              <a:rPr lang="en-US" dirty="0" smtClean="0"/>
              <a:t>Discussion of changes that (while they may be positive and important) are not related to the learning outcomes</a:t>
            </a:r>
          </a:p>
          <a:p>
            <a:pPr lvl="1"/>
            <a:r>
              <a:rPr lang="en-US" dirty="0" smtClean="0"/>
              <a:t>Stock statements like “no changes needed”</a:t>
            </a:r>
          </a:p>
          <a:p>
            <a:pPr lvl="1"/>
            <a:r>
              <a:rPr lang="en-US" dirty="0" smtClean="0"/>
              <a:t>Discussion limited to changes to assessment itself</a:t>
            </a:r>
          </a:p>
          <a:p>
            <a:pPr lvl="1"/>
            <a:endParaRPr lang="en-US" dirty="0"/>
          </a:p>
          <a:p>
            <a:pPr marL="349250" lvl="1" indent="0">
              <a:buNone/>
            </a:pPr>
            <a:r>
              <a:rPr lang="en-US" dirty="0" smtClean="0"/>
              <a:t>This is the most important step, and the one that is most often left out!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73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CONTACT:</a:t>
            </a:r>
          </a:p>
          <a:p>
            <a:pPr lvl="1"/>
            <a:r>
              <a:rPr lang="en-US" dirty="0" smtClean="0"/>
              <a:t>ALEX FITTS</a:t>
            </a:r>
          </a:p>
          <a:p>
            <a:pPr marL="349250" lvl="1" indent="0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affitts@alaska.edu</a:t>
            </a:r>
            <a:r>
              <a:rPr lang="en-US" dirty="0" smtClean="0"/>
              <a:t> </a:t>
            </a:r>
          </a:p>
          <a:p>
            <a:pPr marL="349250" lvl="1" indent="0">
              <a:buNone/>
            </a:pPr>
            <a:r>
              <a:rPr lang="en-US" dirty="0" smtClean="0"/>
              <a:t>474-6253</a:t>
            </a:r>
          </a:p>
          <a:p>
            <a:pPr lvl="1"/>
            <a:r>
              <a:rPr lang="en-US" dirty="0" smtClean="0"/>
              <a:t>MICHELLE STRICKLAND </a:t>
            </a:r>
          </a:p>
          <a:p>
            <a:pPr marL="349250" lvl="1" indent="0">
              <a:buNone/>
            </a:pPr>
            <a:r>
              <a:rPr lang="en-US" dirty="0" smtClean="0">
                <a:hlinkClick r:id="rId3"/>
              </a:rPr>
              <a:t>mastrickland@alaska.edu</a:t>
            </a:r>
            <a:endParaRPr lang="en-US" dirty="0" smtClean="0"/>
          </a:p>
          <a:p>
            <a:pPr marL="349250" lvl="1" indent="0">
              <a:buNone/>
            </a:pPr>
            <a:r>
              <a:rPr lang="en-US" dirty="0" smtClean="0"/>
              <a:t>474-2764</a:t>
            </a:r>
          </a:p>
          <a:p>
            <a:pPr marL="349250" lvl="1" indent="0">
              <a:buNone/>
            </a:pPr>
            <a:endParaRPr lang="en-US" dirty="0"/>
          </a:p>
          <a:p>
            <a:pPr marL="349250" lvl="1" indent="0">
              <a:buNone/>
            </a:pPr>
            <a:r>
              <a:rPr lang="en-US" dirty="0">
                <a:hlinkClick r:id="rId4"/>
              </a:rPr>
              <a:t>http://www.uaf.edu/provost/assessment-review/assessment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OUR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program faculty prepare </a:t>
            </a:r>
            <a:r>
              <a:rPr lang="en-US" dirty="0"/>
              <a:t>a report/summary every two years, summarizing the </a:t>
            </a:r>
            <a:r>
              <a:rPr lang="en-US" dirty="0" smtClean="0"/>
              <a:t>SLOA plan for </a:t>
            </a:r>
            <a:r>
              <a:rPr lang="en-US" dirty="0"/>
              <a:t>each certificate and degree program offered by that </a:t>
            </a:r>
            <a:r>
              <a:rPr lang="en-US" dirty="0" smtClean="0"/>
              <a:t>department. </a:t>
            </a:r>
            <a:r>
              <a:rPr lang="en-US" i="1" dirty="0" smtClean="0"/>
              <a:t>Please </a:t>
            </a:r>
            <a:r>
              <a:rPr lang="en-US" i="1" dirty="0"/>
              <a:t>see Student Learning Outcomes Assessment (SLOA) Instructions and Templates </a:t>
            </a:r>
            <a:r>
              <a:rPr lang="en-US" i="1" dirty="0" smtClean="0"/>
              <a:t>for </a:t>
            </a:r>
            <a:r>
              <a:rPr lang="en-US" i="1" dirty="0"/>
              <a:t>completing reports/summaries.</a:t>
            </a:r>
            <a:endParaRPr lang="en-US" dirty="0"/>
          </a:p>
          <a:p>
            <a:r>
              <a:rPr lang="en-US" dirty="0"/>
              <a:t>The report/summary </a:t>
            </a:r>
            <a:r>
              <a:rPr lang="en-US" dirty="0" smtClean="0"/>
              <a:t>should be </a:t>
            </a:r>
            <a:r>
              <a:rPr lang="en-US" dirty="0"/>
              <a:t>presented to the dean or director's office during the month of May </a:t>
            </a:r>
            <a:r>
              <a:rPr lang="en-US" dirty="0" smtClean="0"/>
              <a:t>every other year (even years) and </a:t>
            </a:r>
            <a:r>
              <a:rPr lang="en-US" dirty="0"/>
              <a:t>emailed to the Provost's Office. </a:t>
            </a:r>
            <a:r>
              <a:rPr lang="en-US" dirty="0" smtClean="0"/>
              <a:t> At </a:t>
            </a:r>
            <a:r>
              <a:rPr lang="en-US" dirty="0"/>
              <a:t>least some information gathering for this process shall occur annually.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7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ASSESS STUDENT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allows continuous </a:t>
            </a:r>
            <a:r>
              <a:rPr lang="en-US" dirty="0"/>
              <a:t>improvement of student learning based on </a:t>
            </a:r>
            <a:r>
              <a:rPr lang="en-US" dirty="0" smtClean="0"/>
              <a:t>evidence.</a:t>
            </a:r>
          </a:p>
          <a:p>
            <a:r>
              <a:rPr lang="en-US" dirty="0" smtClean="0"/>
              <a:t>It provides the program with important information about how to improve the learning experience for students.</a:t>
            </a:r>
            <a:endParaRPr lang="en-US" dirty="0"/>
          </a:p>
          <a:p>
            <a:r>
              <a:rPr lang="en-US" dirty="0" smtClean="0"/>
              <a:t>It gives you a picture of what </a:t>
            </a:r>
            <a:r>
              <a:rPr lang="en-US" dirty="0"/>
              <a:t>your students (collectively) are learning or not </a:t>
            </a:r>
            <a:r>
              <a:rPr lang="en-US" dirty="0" smtClean="0"/>
              <a:t>learning.</a:t>
            </a:r>
          </a:p>
          <a:p>
            <a:r>
              <a:rPr lang="en-US" dirty="0" smtClean="0"/>
              <a:t>It </a:t>
            </a:r>
            <a:r>
              <a:rPr lang="en-US" dirty="0"/>
              <a:t>is required for </a:t>
            </a:r>
            <a:r>
              <a:rPr lang="en-US" dirty="0" smtClean="0"/>
              <a:t>accreditation.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7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Student Learning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Assessment is the ongoing process of:</a:t>
            </a:r>
          </a:p>
          <a:p>
            <a:r>
              <a:rPr lang="en-US" dirty="0" smtClean="0"/>
              <a:t>Establishing </a:t>
            </a:r>
            <a:r>
              <a:rPr lang="en-US" dirty="0"/>
              <a:t>clear, measurable expected </a:t>
            </a:r>
            <a:r>
              <a:rPr lang="en-US" dirty="0" smtClean="0"/>
              <a:t>outcomes </a:t>
            </a:r>
            <a:r>
              <a:rPr lang="en-US" dirty="0"/>
              <a:t>of student learning.</a:t>
            </a:r>
          </a:p>
          <a:p>
            <a:r>
              <a:rPr lang="en-US" dirty="0" smtClean="0"/>
              <a:t>Ensuring </a:t>
            </a:r>
            <a:r>
              <a:rPr lang="en-US" dirty="0"/>
              <a:t>that students have sufficient opportunities to achieve those outcomes.</a:t>
            </a:r>
          </a:p>
          <a:p>
            <a:r>
              <a:rPr lang="en-US" dirty="0" smtClean="0"/>
              <a:t>Systematically </a:t>
            </a:r>
            <a:r>
              <a:rPr lang="en-US" dirty="0"/>
              <a:t>gathering, analyzing, and interpreting evidence to determine how </a:t>
            </a:r>
            <a:r>
              <a:rPr lang="en-US" dirty="0" smtClean="0"/>
              <a:t>well student </a:t>
            </a:r>
            <a:r>
              <a:rPr lang="en-US" dirty="0"/>
              <a:t>learning matches </a:t>
            </a:r>
            <a:r>
              <a:rPr lang="en-US" dirty="0" smtClean="0"/>
              <a:t>our </a:t>
            </a:r>
            <a:r>
              <a:rPr lang="en-US" dirty="0"/>
              <a:t>expectations.</a:t>
            </a:r>
          </a:p>
          <a:p>
            <a:r>
              <a:rPr lang="en-US" dirty="0" smtClean="0"/>
              <a:t>Using </a:t>
            </a:r>
            <a:r>
              <a:rPr lang="en-US" dirty="0"/>
              <a:t>the resulting information to understand and improve student learning.</a:t>
            </a:r>
          </a:p>
        </p:txBody>
      </p:sp>
    </p:spTree>
    <p:extLst>
      <p:ext uri="{BB962C8B-B14F-4D97-AF65-F5344CB8AC3E}">
        <p14:creationId xmlns:p14="http://schemas.microsoft.com/office/powerpoint/2010/main" val="185158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A HEALTHY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PROGRAM FACULTY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IDENTIFY LEARNING OUTCOMES FOR THE PROGRAM</a:t>
            </a:r>
          </a:p>
          <a:p>
            <a:r>
              <a:rPr lang="en-US" dirty="0" smtClean="0"/>
              <a:t>DETERMINE THE TOOLS THAT WILL BE USED TO ASSESS THE OUTCOMES</a:t>
            </a:r>
          </a:p>
          <a:p>
            <a:r>
              <a:rPr lang="en-US" dirty="0" smtClean="0"/>
              <a:t>DECIDE WHO WILL BE RESPONSIBLE FOR WHAT PARTS OF THE PLAN &amp; WHAT THE TIMELINE WILL BE</a:t>
            </a:r>
          </a:p>
          <a:p>
            <a:r>
              <a:rPr lang="en-US" dirty="0" smtClean="0"/>
              <a:t>GATHER THE DATA ON A YEARLY BASIS</a:t>
            </a:r>
          </a:p>
          <a:p>
            <a:r>
              <a:rPr lang="en-US" dirty="0" smtClean="0"/>
              <a:t>PREPARE SUMMARIES EVERY OTHER YEAR</a:t>
            </a:r>
          </a:p>
          <a:p>
            <a:r>
              <a:rPr lang="en-US" dirty="0" smtClean="0"/>
              <a:t>USE THE INFORMATION TO MAKE PROGRAMMATIC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Program Review </a:t>
            </a:r>
            <a:r>
              <a:rPr lang="en-US" dirty="0" smtClean="0"/>
              <a:t>Committees check </a:t>
            </a:r>
            <a:r>
              <a:rPr lang="en-US" dirty="0"/>
              <a:t>the following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Is there a program-specific SLOA plan?</a:t>
            </a:r>
          </a:p>
          <a:p>
            <a:r>
              <a:rPr lang="en-US" dirty="0" smtClean="0"/>
              <a:t>Are </a:t>
            </a:r>
            <a:r>
              <a:rPr lang="en-US" dirty="0"/>
              <a:t>there multiple measures of student outcomes?</a:t>
            </a:r>
          </a:p>
          <a:p>
            <a:r>
              <a:rPr lang="en-US" dirty="0" smtClean="0"/>
              <a:t>Is </a:t>
            </a:r>
            <a:r>
              <a:rPr lang="en-US" dirty="0"/>
              <a:t>there at least one direct measure of student outcomes?</a:t>
            </a:r>
          </a:p>
          <a:p>
            <a:r>
              <a:rPr lang="en-US" dirty="0" smtClean="0"/>
              <a:t>Is </a:t>
            </a:r>
            <a:r>
              <a:rPr lang="en-US" dirty="0"/>
              <a:t>assessment information collected regularly and submitted on schedule?</a:t>
            </a:r>
          </a:p>
          <a:p>
            <a:r>
              <a:rPr lang="en-US" dirty="0" smtClean="0"/>
              <a:t>Are </a:t>
            </a:r>
            <a:r>
              <a:rPr lang="en-US" dirty="0"/>
              <a:t>measures described in the plan addressed in the summary?</a:t>
            </a:r>
          </a:p>
          <a:p>
            <a:r>
              <a:rPr lang="en-US" dirty="0" smtClean="0"/>
              <a:t>Is the department sharing the results and collaborating on the reports?</a:t>
            </a:r>
          </a:p>
          <a:p>
            <a:r>
              <a:rPr lang="en-US" dirty="0" smtClean="0"/>
              <a:t>Has </a:t>
            </a:r>
            <a:r>
              <a:rPr lang="en-US" dirty="0"/>
              <a:t>the assessment process resulted in critical reflection and </a:t>
            </a:r>
            <a:r>
              <a:rPr lang="en-US" dirty="0" smtClean="0"/>
              <a:t>curricular improvement</a:t>
            </a:r>
            <a:r>
              <a:rPr lang="en-US" dirty="0"/>
              <a:t>?</a:t>
            </a:r>
          </a:p>
          <a:p>
            <a:r>
              <a:rPr lang="en-US" dirty="0" smtClean="0"/>
              <a:t>Is </a:t>
            </a:r>
            <a:r>
              <a:rPr lang="en-US" dirty="0"/>
              <a:t>the program making significant progress toward meeting the outcomes that </a:t>
            </a:r>
            <a:r>
              <a:rPr lang="en-US" dirty="0" smtClean="0"/>
              <a:t>it has </a:t>
            </a:r>
            <a:r>
              <a:rPr lang="en-US" dirty="0"/>
              <a:t>set for itself?</a:t>
            </a:r>
          </a:p>
        </p:txBody>
      </p:sp>
    </p:spTree>
    <p:extLst>
      <p:ext uri="{BB962C8B-B14F-4D97-AF65-F5344CB8AC3E}">
        <p14:creationId xmlns:p14="http://schemas.microsoft.com/office/powerpoint/2010/main" val="153522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Student Learning </a:t>
            </a:r>
            <a:r>
              <a:rPr lang="en-US" dirty="0" smtClean="0"/>
              <a:t>Outcomes ask </a:t>
            </a:r>
            <a:r>
              <a:rPr lang="en-US" dirty="0"/>
              <a:t>the question “What knowledge</a:t>
            </a:r>
            <a:r>
              <a:rPr lang="en-US" dirty="0" smtClean="0"/>
              <a:t>, skills</a:t>
            </a:r>
            <a:r>
              <a:rPr lang="en-US" dirty="0"/>
              <a:t>, attitudes, or competencies do we expect our </a:t>
            </a:r>
            <a:r>
              <a:rPr lang="en-US" dirty="0" smtClean="0"/>
              <a:t>students </a:t>
            </a:r>
            <a:r>
              <a:rPr lang="en-US" dirty="0"/>
              <a:t>to have acquired when they finish </a:t>
            </a:r>
            <a:r>
              <a:rPr lang="en-US" dirty="0" smtClean="0"/>
              <a:t>our program</a:t>
            </a:r>
            <a:r>
              <a:rPr lang="en-US" dirty="0"/>
              <a:t>?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Learning Outcomes should:</a:t>
            </a:r>
          </a:p>
          <a:p>
            <a:r>
              <a:rPr lang="en-US" dirty="0" smtClean="0"/>
              <a:t>Be action oriented (“write,” “demonstrate,” “create”)</a:t>
            </a:r>
          </a:p>
          <a:p>
            <a:r>
              <a:rPr lang="en-US" dirty="0" smtClean="0"/>
              <a:t>Be measurable and assessable</a:t>
            </a:r>
          </a:p>
          <a:p>
            <a:r>
              <a:rPr lang="en-US" dirty="0" smtClean="0"/>
              <a:t>Be simple and singular (don’t “bundle” outcomes)</a:t>
            </a:r>
          </a:p>
          <a:p>
            <a:r>
              <a:rPr lang="en-US" dirty="0" smtClean="0"/>
              <a:t>Be specific to the program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03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Broad</a:t>
            </a:r>
            <a:r>
              <a:rPr lang="en-US" dirty="0" smtClean="0"/>
              <a:t>: Students </a:t>
            </a:r>
            <a:r>
              <a:rPr lang="en-US" dirty="0"/>
              <a:t>will demonstrate knowledge of the history, literature and function of </a:t>
            </a:r>
            <a:r>
              <a:rPr lang="en-US" dirty="0" smtClean="0"/>
              <a:t>the theatre</a:t>
            </a:r>
            <a:r>
              <a:rPr lang="en-US" dirty="0"/>
              <a:t>, including works from various periods and cultures.</a:t>
            </a:r>
          </a:p>
          <a:p>
            <a:pPr marL="0" indent="0">
              <a:buNone/>
            </a:pPr>
            <a:r>
              <a:rPr lang="en-US" u="sng" dirty="0" smtClean="0"/>
              <a:t>More </a:t>
            </a:r>
            <a:r>
              <a:rPr lang="en-US" u="sng" dirty="0"/>
              <a:t>specific</a:t>
            </a:r>
            <a:r>
              <a:rPr lang="en-US" dirty="0"/>
              <a:t>: Students will be able to explain the theoretical bases of various </a:t>
            </a:r>
            <a:r>
              <a:rPr lang="en-US" dirty="0" smtClean="0"/>
              <a:t>dramatic genres </a:t>
            </a:r>
            <a:r>
              <a:rPr lang="en-US" dirty="0"/>
              <a:t>and illustrate them with examples from plays of different eras.</a:t>
            </a:r>
          </a:p>
          <a:p>
            <a:pPr marL="0" indent="0">
              <a:buNone/>
            </a:pPr>
            <a:r>
              <a:rPr lang="en-US" u="sng" dirty="0" smtClean="0"/>
              <a:t>Even </a:t>
            </a:r>
            <a:r>
              <a:rPr lang="en-US" u="sng" dirty="0"/>
              <a:t>more specific, specifying the conditions</a:t>
            </a:r>
            <a:r>
              <a:rPr lang="en-US" dirty="0"/>
              <a:t>: During the senior dramatic </a:t>
            </a:r>
            <a:r>
              <a:rPr lang="en-US" dirty="0" smtClean="0"/>
              <a:t>literature course</a:t>
            </a:r>
            <a:r>
              <a:rPr lang="en-US" dirty="0"/>
              <a:t>, the students will be able to explain the theoretical bases of various </a:t>
            </a:r>
            <a:r>
              <a:rPr lang="en-US" dirty="0" smtClean="0"/>
              <a:t>dramatic genres </a:t>
            </a:r>
            <a:r>
              <a:rPr lang="en-US" dirty="0"/>
              <a:t>and illustrate them with examples from plays of different eras.</a:t>
            </a:r>
          </a:p>
        </p:txBody>
      </p:sp>
    </p:spTree>
    <p:extLst>
      <p:ext uri="{BB962C8B-B14F-4D97-AF65-F5344CB8AC3E}">
        <p14:creationId xmlns:p14="http://schemas.microsoft.com/office/powerpoint/2010/main" val="77374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Fuzzy terms:  “students will be aware of</a:t>
            </a:r>
            <a:r>
              <a:rPr lang="is-IS" dirty="0" smtClean="0"/>
              <a:t>…”</a:t>
            </a:r>
          </a:p>
          <a:p>
            <a:r>
              <a:rPr lang="en-US" dirty="0" smtClean="0"/>
              <a:t>Teaching goals vs. student learning:  “Students will learn appropriate laboratory techniques”</a:t>
            </a:r>
          </a:p>
          <a:p>
            <a:r>
              <a:rPr lang="en-US" dirty="0" smtClean="0"/>
              <a:t>A</a:t>
            </a:r>
            <a:r>
              <a:rPr lang="is-IS" dirty="0" smtClean="0"/>
              <a:t>ctions rather than outcomes:  “students give presentations”</a:t>
            </a:r>
          </a:p>
          <a:p>
            <a:r>
              <a:rPr lang="is-IS" dirty="0" smtClean="0"/>
              <a:t>Very broad goals:  “students will understand critical thinking”</a:t>
            </a:r>
          </a:p>
          <a:p>
            <a:r>
              <a:rPr lang="en-US" dirty="0" smtClean="0"/>
              <a:t>P</a:t>
            </a:r>
            <a:r>
              <a:rPr lang="is-IS" dirty="0" smtClean="0"/>
              <a:t>rogrammatic goals:  “program will enroll 5 new majors each year”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516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1374</TotalTime>
  <Words>1039</Words>
  <Application>Microsoft Office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Parcel</vt:lpstr>
      <vt:lpstr>Student Learning Outcomes Assessment</vt:lpstr>
      <vt:lpstr>OVERVIEW OF OUR PROCESS</vt:lpstr>
      <vt:lpstr>WHY DO WE ASSESS STUDENT LEARNING?</vt:lpstr>
      <vt:lpstr>What is Student Learning Assessment?</vt:lpstr>
      <vt:lpstr>STEPS TO A HEALTHY PLAN</vt:lpstr>
      <vt:lpstr>GENERAL ADVICE</vt:lpstr>
      <vt:lpstr>IDENTIFY LEARNING OUTCOMES</vt:lpstr>
      <vt:lpstr>For example…</vt:lpstr>
      <vt:lpstr>THINGS TO AVOID</vt:lpstr>
      <vt:lpstr>DETERMINE THE TOOLS THAT WILL BE USED</vt:lpstr>
      <vt:lpstr>WHAT ABOUT GRADES? OR PASSING A COMP?</vt:lpstr>
      <vt:lpstr>SLOA resources</vt:lpstr>
      <vt:lpstr>PowerPoint Presentation</vt:lpstr>
      <vt:lpstr>Communication plan reporting</vt:lpstr>
      <vt:lpstr>CLOSING THE LOOP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Outcomes Assessment</dc:title>
  <dc:creator>Alexandra Fitts</dc:creator>
  <cp:lastModifiedBy>Michelle A Strickland</cp:lastModifiedBy>
  <cp:revision>11</cp:revision>
  <dcterms:created xsi:type="dcterms:W3CDTF">2018-02-12T19:44:45Z</dcterms:created>
  <dcterms:modified xsi:type="dcterms:W3CDTF">2018-02-13T23:09:02Z</dcterms:modified>
</cp:coreProperties>
</file>