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323" r:id="rId2"/>
    <p:sldId id="324" r:id="rId3"/>
    <p:sldId id="361" r:id="rId4"/>
    <p:sldId id="333" r:id="rId5"/>
    <p:sldId id="326" r:id="rId6"/>
    <p:sldId id="325" r:id="rId7"/>
    <p:sldId id="327" r:id="rId8"/>
    <p:sldId id="334" r:id="rId9"/>
    <p:sldId id="335" r:id="rId10"/>
    <p:sldId id="304" r:id="rId11"/>
    <p:sldId id="372" r:id="rId12"/>
    <p:sldId id="281" r:id="rId13"/>
    <p:sldId id="362" r:id="rId14"/>
    <p:sldId id="285" r:id="rId15"/>
    <p:sldId id="286" r:id="rId16"/>
    <p:sldId id="289" r:id="rId17"/>
    <p:sldId id="293" r:id="rId18"/>
    <p:sldId id="290" r:id="rId19"/>
    <p:sldId id="292" r:id="rId20"/>
    <p:sldId id="363" r:id="rId21"/>
    <p:sldId id="332" r:id="rId22"/>
    <p:sldId id="338" r:id="rId23"/>
    <p:sldId id="342" r:id="rId24"/>
    <p:sldId id="294" r:id="rId25"/>
    <p:sldId id="367" r:id="rId26"/>
    <p:sldId id="368" r:id="rId27"/>
    <p:sldId id="369" r:id="rId28"/>
    <p:sldId id="370" r:id="rId29"/>
    <p:sldId id="371" r:id="rId30"/>
    <p:sldId id="347" r:id="rId31"/>
    <p:sldId id="349" r:id="rId32"/>
    <p:sldId id="280" r:id="rId33"/>
    <p:sldId id="37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A8BB1-4C59-43E3-9E31-80A95A4D7FFF}" type="datetimeFigureOut">
              <a:rPr lang="en-US" smtClean="0"/>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6122FE-3A91-4DEB-8E06-15A01453F2A6}" type="slidenum">
              <a:rPr lang="en-US" smtClean="0"/>
              <a:t>‹#›</a:t>
            </a:fld>
            <a:endParaRPr lang="en-US"/>
          </a:p>
        </p:txBody>
      </p:sp>
    </p:spTree>
    <p:extLst>
      <p:ext uri="{BB962C8B-B14F-4D97-AF65-F5344CB8AC3E}">
        <p14:creationId xmlns:p14="http://schemas.microsoft.com/office/powerpoint/2010/main" val="2101846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model – 2 parts that are interrelated</a:t>
            </a:r>
          </a:p>
          <a:p>
            <a:endParaRPr lang="en-US" dirty="0"/>
          </a:p>
          <a:p>
            <a:r>
              <a:rPr lang="en-US" dirty="0"/>
              <a:t>PC is me unless I note otherwise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7A1A1A-F665-4D6F-BBD9-802050FCA9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789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see the twins?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7A1A1A-F665-4D6F-BBD9-802050FCA9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661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always this easy…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7A1A1A-F665-4D6F-BBD9-802050FCA9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114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a little more on how they were counted. Have Survey Units, similar to these, and extensively survey a pre-determined set of survey units.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7A1A1A-F665-4D6F-BBD9-802050FCA9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859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abundance – no surprise, the population exploded.</a:t>
            </a:r>
          </a:p>
        </p:txBody>
      </p:sp>
      <p:sp>
        <p:nvSpPr>
          <p:cNvPr id="4" name="Slide Number Placeholder 3"/>
          <p:cNvSpPr>
            <a:spLocks noGrp="1"/>
          </p:cNvSpPr>
          <p:nvPr>
            <p:ph type="sldNum" sz="quarter" idx="5"/>
          </p:nvPr>
        </p:nvSpPr>
        <p:spPr/>
        <p:txBody>
          <a:bodyPr/>
          <a:lstStyle/>
          <a:p>
            <a:fld id="{AA7A1A1A-F665-4D6F-BBD9-802050FCA9B2}" type="slidenum">
              <a:rPr lang="en-US" smtClean="0"/>
              <a:t>22</a:t>
            </a:fld>
            <a:endParaRPr lang="en-US"/>
          </a:p>
        </p:txBody>
      </p:sp>
    </p:spTree>
    <p:extLst>
      <p:ext uri="{BB962C8B-B14F-4D97-AF65-F5344CB8AC3E}">
        <p14:creationId xmlns:p14="http://schemas.microsoft.com/office/powerpoint/2010/main" val="3600782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Solid line = 1.0</a:t>
            </a:r>
          </a:p>
          <a:p>
            <a:r>
              <a:rPr lang="en-US" dirty="0"/>
              <a:t>Point out the inconsistency of data points</a:t>
            </a:r>
          </a:p>
        </p:txBody>
      </p:sp>
      <p:sp>
        <p:nvSpPr>
          <p:cNvPr id="4" name="Slide Number Placeholder 3"/>
          <p:cNvSpPr>
            <a:spLocks noGrp="1"/>
          </p:cNvSpPr>
          <p:nvPr>
            <p:ph type="sldNum" sz="quarter" idx="5"/>
          </p:nvPr>
        </p:nvSpPr>
        <p:spPr/>
        <p:txBody>
          <a:bodyPr/>
          <a:lstStyle/>
          <a:p>
            <a:fld id="{AA7A1A1A-F665-4D6F-BBD9-802050FCA9B2}" type="slidenum">
              <a:rPr lang="en-US" smtClean="0"/>
              <a:t>23</a:t>
            </a:fld>
            <a:endParaRPr lang="en-US"/>
          </a:p>
        </p:txBody>
      </p:sp>
    </p:spTree>
    <p:extLst>
      <p:ext uri="{BB962C8B-B14F-4D97-AF65-F5344CB8AC3E}">
        <p14:creationId xmlns:p14="http://schemas.microsoft.com/office/powerpoint/2010/main" val="2965365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Dotted line = mean</a:t>
            </a:r>
          </a:p>
          <a:p>
            <a:r>
              <a:rPr lang="en-US" dirty="0"/>
              <a:t>Touch on variability of each, and how numbers compare to other studies:</a:t>
            </a:r>
          </a:p>
          <a:p>
            <a:pPr marL="171450" indent="-171450">
              <a:buFontTx/>
              <a:buChar char="-"/>
            </a:pPr>
            <a:r>
              <a:rPr lang="en-US" dirty="0"/>
              <a:t>Relatively normal calf survival, and really high variability</a:t>
            </a:r>
          </a:p>
          <a:p>
            <a:pPr marL="171450" indent="-171450">
              <a:buFontTx/>
              <a:buChar char="-"/>
            </a:pPr>
            <a:r>
              <a:rPr lang="en-US" dirty="0"/>
              <a:t>Low parturition rates</a:t>
            </a:r>
          </a:p>
          <a:p>
            <a:pPr marL="171450" indent="-171450">
              <a:buFontTx/>
              <a:buChar char="-"/>
            </a:pPr>
            <a:r>
              <a:rPr lang="en-US" dirty="0"/>
              <a:t>Very high twinning rates</a:t>
            </a:r>
          </a:p>
        </p:txBody>
      </p:sp>
      <p:sp>
        <p:nvSpPr>
          <p:cNvPr id="4" name="Slide Number Placeholder 3"/>
          <p:cNvSpPr>
            <a:spLocks noGrp="1"/>
          </p:cNvSpPr>
          <p:nvPr>
            <p:ph type="sldNum" sz="quarter" idx="5"/>
          </p:nvPr>
        </p:nvSpPr>
        <p:spPr/>
        <p:txBody>
          <a:bodyPr/>
          <a:lstStyle/>
          <a:p>
            <a:fld id="{AA7A1A1A-F665-4D6F-BBD9-802050FCA9B2}" type="slidenum">
              <a:rPr lang="en-US" smtClean="0"/>
              <a:t>24</a:t>
            </a:fld>
            <a:endParaRPr lang="en-US"/>
          </a:p>
        </p:txBody>
      </p:sp>
    </p:spTree>
    <p:extLst>
      <p:ext uri="{BB962C8B-B14F-4D97-AF65-F5344CB8AC3E}">
        <p14:creationId xmlns:p14="http://schemas.microsoft.com/office/powerpoint/2010/main" val="821717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after this slide, we have established that environmental variation affects moose, with not groundbreaking results that bad winters are bad for moose, and productive summers are good for moose. But how are these environmental factors interacting with demographic factors to eventually affect population abundance?</a:t>
            </a:r>
          </a:p>
        </p:txBody>
      </p:sp>
      <p:sp>
        <p:nvSpPr>
          <p:cNvPr id="4" name="Slide Number Placeholder 3"/>
          <p:cNvSpPr>
            <a:spLocks noGrp="1"/>
          </p:cNvSpPr>
          <p:nvPr>
            <p:ph type="sldNum" sz="quarter" idx="5"/>
          </p:nvPr>
        </p:nvSpPr>
        <p:spPr/>
        <p:txBody>
          <a:bodyPr/>
          <a:lstStyle/>
          <a:p>
            <a:fld id="{AA7A1A1A-F665-4D6F-BBD9-802050FCA9B2}" type="slidenum">
              <a:rPr lang="en-US" smtClean="0"/>
              <a:t>26</a:t>
            </a:fld>
            <a:endParaRPr lang="en-US"/>
          </a:p>
        </p:txBody>
      </p:sp>
    </p:spTree>
    <p:extLst>
      <p:ext uri="{BB962C8B-B14F-4D97-AF65-F5344CB8AC3E}">
        <p14:creationId xmlns:p14="http://schemas.microsoft.com/office/powerpoint/2010/main" val="1930591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this has really important implications for moose and ungulates! Knowing these patterns can help us understand </a:t>
            </a:r>
          </a:p>
        </p:txBody>
      </p:sp>
      <p:sp>
        <p:nvSpPr>
          <p:cNvPr id="4" name="Slide Number Placeholder 3"/>
          <p:cNvSpPr>
            <a:spLocks noGrp="1"/>
          </p:cNvSpPr>
          <p:nvPr>
            <p:ph type="sldNum" sz="quarter" idx="5"/>
          </p:nvPr>
        </p:nvSpPr>
        <p:spPr/>
        <p:txBody>
          <a:bodyPr/>
          <a:lstStyle/>
          <a:p>
            <a:fld id="{AA7A1A1A-F665-4D6F-BBD9-802050FCA9B2}" type="slidenum">
              <a:rPr lang="en-US" smtClean="0"/>
              <a:t>30</a:t>
            </a:fld>
            <a:endParaRPr lang="en-US"/>
          </a:p>
        </p:txBody>
      </p:sp>
    </p:spTree>
    <p:extLst>
      <p:ext uri="{BB962C8B-B14F-4D97-AF65-F5344CB8AC3E}">
        <p14:creationId xmlns:p14="http://schemas.microsoft.com/office/powerpoint/2010/main" val="2869525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note, is that a combination of climate and direct human activity impacted this population</a:t>
            </a:r>
          </a:p>
        </p:txBody>
      </p:sp>
      <p:sp>
        <p:nvSpPr>
          <p:cNvPr id="4" name="Slide Number Placeholder 3"/>
          <p:cNvSpPr>
            <a:spLocks noGrp="1"/>
          </p:cNvSpPr>
          <p:nvPr>
            <p:ph type="sldNum" sz="quarter" idx="5"/>
          </p:nvPr>
        </p:nvSpPr>
        <p:spPr/>
        <p:txBody>
          <a:bodyPr/>
          <a:lstStyle/>
          <a:p>
            <a:fld id="{AA7A1A1A-F665-4D6F-BBD9-802050FCA9B2}" type="slidenum">
              <a:rPr lang="en-US" smtClean="0"/>
              <a:t>31</a:t>
            </a:fld>
            <a:endParaRPr lang="en-US"/>
          </a:p>
        </p:txBody>
      </p:sp>
    </p:spTree>
    <p:extLst>
      <p:ext uri="{BB962C8B-B14F-4D97-AF65-F5344CB8AC3E}">
        <p14:creationId xmlns:p14="http://schemas.microsoft.com/office/powerpoint/2010/main" val="1658207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important which demographic rates change lambda, but also how the environment affects the demographic rates, that then affects lambda.</a:t>
            </a:r>
          </a:p>
          <a:p>
            <a:endParaRPr lang="en-US" dirty="0"/>
          </a:p>
          <a:p>
            <a:r>
              <a:rPr lang="en-US" dirty="0"/>
              <a:t>Highlight which environmental factors affect which demographic rates, and the strength of each factor (as denoted by thickness of the arrow). And then how much changes in each demographic rate actually changes lambda. Where the arrows go, and how thick the arrows are, depend on the life history and demography of the population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7A1A1A-F665-4D6F-BBD9-802050FCA9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132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Establish that I mostly studied the moose in what is now the Refuge boundary, which entails most of the </a:t>
            </a:r>
            <a:r>
              <a:rPr lang="en-US" dirty="0" err="1"/>
              <a:t>Togiak</a:t>
            </a:r>
            <a:r>
              <a:rPr lang="en-US" dirty="0"/>
              <a:t> River, </a:t>
            </a:r>
            <a:r>
              <a:rPr lang="en-US" dirty="0" err="1"/>
              <a:t>Goodnews</a:t>
            </a:r>
            <a:r>
              <a:rPr lang="en-US" dirty="0"/>
              <a:t> River, and </a:t>
            </a:r>
            <a:r>
              <a:rPr lang="en-US" dirty="0" err="1"/>
              <a:t>Kanektok</a:t>
            </a:r>
            <a:r>
              <a:rPr lang="en-US" dirty="0"/>
              <a:t> River drainages, among other smaller rivers.</a:t>
            </a:r>
          </a:p>
        </p:txBody>
      </p:sp>
      <p:sp>
        <p:nvSpPr>
          <p:cNvPr id="4" name="Slide Number Placeholder 3"/>
          <p:cNvSpPr>
            <a:spLocks noGrp="1"/>
          </p:cNvSpPr>
          <p:nvPr>
            <p:ph type="sldNum" sz="quarter" idx="5"/>
          </p:nvPr>
        </p:nvSpPr>
        <p:spPr/>
        <p:txBody>
          <a:bodyPr/>
          <a:lstStyle/>
          <a:p>
            <a:fld id="{246122FE-3A91-4DEB-8E06-15A01453F2A6}" type="slidenum">
              <a:rPr lang="en-US" smtClean="0"/>
              <a:t>5</a:t>
            </a:fld>
            <a:endParaRPr lang="en-US"/>
          </a:p>
        </p:txBody>
      </p:sp>
    </p:spTree>
    <p:extLst>
      <p:ext uri="{BB962C8B-B14F-4D97-AF65-F5344CB8AC3E}">
        <p14:creationId xmlns:p14="http://schemas.microsoft.com/office/powerpoint/2010/main" val="1970674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spend too much time here. Emphasize we’ll get into this more later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7A1A1A-F665-4D6F-BBD9-802050FCA9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236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that conditions affect moose differently by habitat: rain is really good for them in Utah, but isn’t as strongly positive for them in rainier areas.</a:t>
            </a:r>
          </a:p>
          <a:p>
            <a:endParaRPr lang="en-US" dirty="0"/>
          </a:p>
          <a:p>
            <a:r>
              <a:rPr lang="en-US" dirty="0"/>
              <a:t>Also, each of these can be further split into different things – forage availability, for example, can be determined by things like growth season length, summer temperature, summer precipitation, etc.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7A1A1A-F665-4D6F-BBD9-802050FCA9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70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only cows!!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7A1A1A-F665-4D6F-BBD9-802050FCA9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428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spend too much time here. Emphasize we’ll get into this more later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7A1A1A-F665-4D6F-BBD9-802050FCA9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890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Fly high and search for signals – line of sight so stay high! I’m taking the chance here to show what kinds of habitat exist in TNWR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7A1A1A-F665-4D6F-BBD9-802050FCA9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109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always this easy…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7A1A1A-F665-4D6F-BBD9-802050FCA9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285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FDDA7361-9FC0-46A6-AF32-982C0DAA43FA}" type="datetimeFigureOut">
              <a:rPr lang="en-US" smtClean="0"/>
              <a:t>10/3/2023</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8C9517A-3F57-4F4E-B239-16CEF354E7B9}"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865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DA7361-9FC0-46A6-AF32-982C0DAA43FA}"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9517A-3F57-4F4E-B239-16CEF354E7B9}" type="slidenum">
              <a:rPr lang="en-US" smtClean="0"/>
              <a:t>‹#›</a:t>
            </a:fld>
            <a:endParaRPr lang="en-US"/>
          </a:p>
        </p:txBody>
      </p:sp>
    </p:spTree>
    <p:extLst>
      <p:ext uri="{BB962C8B-B14F-4D97-AF65-F5344CB8AC3E}">
        <p14:creationId xmlns:p14="http://schemas.microsoft.com/office/powerpoint/2010/main" val="2834270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DA7361-9FC0-46A6-AF32-982C0DAA43FA}"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9517A-3F57-4F4E-B239-16CEF354E7B9}" type="slidenum">
              <a:rPr lang="en-US" smtClean="0"/>
              <a:t>‹#›</a:t>
            </a:fld>
            <a:endParaRPr lang="en-US"/>
          </a:p>
        </p:txBody>
      </p:sp>
    </p:spTree>
    <p:extLst>
      <p:ext uri="{BB962C8B-B14F-4D97-AF65-F5344CB8AC3E}">
        <p14:creationId xmlns:p14="http://schemas.microsoft.com/office/powerpoint/2010/main" val="2309018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DA7361-9FC0-46A6-AF32-982C0DAA43FA}"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9517A-3F57-4F4E-B239-16CEF354E7B9}" type="slidenum">
              <a:rPr lang="en-US" smtClean="0"/>
              <a:t>‹#›</a:t>
            </a:fld>
            <a:endParaRPr lang="en-US"/>
          </a:p>
        </p:txBody>
      </p:sp>
    </p:spTree>
    <p:extLst>
      <p:ext uri="{BB962C8B-B14F-4D97-AF65-F5344CB8AC3E}">
        <p14:creationId xmlns:p14="http://schemas.microsoft.com/office/powerpoint/2010/main" val="2380873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DA7361-9FC0-46A6-AF32-982C0DAA43FA}"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9517A-3F57-4F4E-B239-16CEF354E7B9}"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810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DA7361-9FC0-46A6-AF32-982C0DAA43FA}"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C9517A-3F57-4F4E-B239-16CEF354E7B9}" type="slidenum">
              <a:rPr lang="en-US" smtClean="0"/>
              <a:t>‹#›</a:t>
            </a:fld>
            <a:endParaRPr lang="en-US"/>
          </a:p>
        </p:txBody>
      </p:sp>
    </p:spTree>
    <p:extLst>
      <p:ext uri="{BB962C8B-B14F-4D97-AF65-F5344CB8AC3E}">
        <p14:creationId xmlns:p14="http://schemas.microsoft.com/office/powerpoint/2010/main" val="210153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DA7361-9FC0-46A6-AF32-982C0DAA43FA}" type="datetimeFigureOut">
              <a:rPr lang="en-US" smtClean="0"/>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C9517A-3F57-4F4E-B239-16CEF354E7B9}" type="slidenum">
              <a:rPr lang="en-US" smtClean="0"/>
              <a:t>‹#›</a:t>
            </a:fld>
            <a:endParaRPr lang="en-US"/>
          </a:p>
        </p:txBody>
      </p:sp>
    </p:spTree>
    <p:extLst>
      <p:ext uri="{BB962C8B-B14F-4D97-AF65-F5344CB8AC3E}">
        <p14:creationId xmlns:p14="http://schemas.microsoft.com/office/powerpoint/2010/main" val="280789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DA7361-9FC0-46A6-AF32-982C0DAA43FA}" type="datetimeFigureOut">
              <a:rPr lang="en-US" smtClean="0"/>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C9517A-3F57-4F4E-B239-16CEF354E7B9}" type="slidenum">
              <a:rPr lang="en-US" smtClean="0"/>
              <a:t>‹#›</a:t>
            </a:fld>
            <a:endParaRPr lang="en-US"/>
          </a:p>
        </p:txBody>
      </p:sp>
    </p:spTree>
    <p:extLst>
      <p:ext uri="{BB962C8B-B14F-4D97-AF65-F5344CB8AC3E}">
        <p14:creationId xmlns:p14="http://schemas.microsoft.com/office/powerpoint/2010/main" val="2586600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DA7361-9FC0-46A6-AF32-982C0DAA43FA}" type="datetimeFigureOut">
              <a:rPr lang="en-US" smtClean="0"/>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C9517A-3F57-4F4E-B239-16CEF354E7B9}" type="slidenum">
              <a:rPr lang="en-US" smtClean="0"/>
              <a:t>‹#›</a:t>
            </a:fld>
            <a:endParaRPr lang="en-US"/>
          </a:p>
        </p:txBody>
      </p:sp>
    </p:spTree>
    <p:extLst>
      <p:ext uri="{BB962C8B-B14F-4D97-AF65-F5344CB8AC3E}">
        <p14:creationId xmlns:p14="http://schemas.microsoft.com/office/powerpoint/2010/main" val="187797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DDA7361-9FC0-46A6-AF32-982C0DAA43FA}"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C9517A-3F57-4F4E-B239-16CEF354E7B9}" type="slidenum">
              <a:rPr lang="en-US" smtClean="0"/>
              <a:t>‹#›</a:t>
            </a:fld>
            <a:endParaRPr lang="en-US"/>
          </a:p>
        </p:txBody>
      </p:sp>
    </p:spTree>
    <p:extLst>
      <p:ext uri="{BB962C8B-B14F-4D97-AF65-F5344CB8AC3E}">
        <p14:creationId xmlns:p14="http://schemas.microsoft.com/office/powerpoint/2010/main" val="317399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DDA7361-9FC0-46A6-AF32-982C0DAA43FA}"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C9517A-3F57-4F4E-B239-16CEF354E7B9}" type="slidenum">
              <a:rPr lang="en-US" smtClean="0"/>
              <a:t>‹#›</a:t>
            </a:fld>
            <a:endParaRPr lang="en-US"/>
          </a:p>
        </p:txBody>
      </p:sp>
    </p:spTree>
    <p:extLst>
      <p:ext uri="{BB962C8B-B14F-4D97-AF65-F5344CB8AC3E}">
        <p14:creationId xmlns:p14="http://schemas.microsoft.com/office/powerpoint/2010/main" val="2621038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FDDA7361-9FC0-46A6-AF32-982C0DAA43FA}" type="datetimeFigureOut">
              <a:rPr lang="en-US" smtClean="0"/>
              <a:t>10/3/2023</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A8C9517A-3F57-4F4E-B239-16CEF354E7B9}" type="slidenum">
              <a:rPr lang="en-US" smtClean="0"/>
              <a:t>‹#›</a:t>
            </a:fld>
            <a:endParaRPr lang="en-US"/>
          </a:p>
        </p:txBody>
      </p:sp>
    </p:spTree>
    <p:extLst>
      <p:ext uri="{BB962C8B-B14F-4D97-AF65-F5344CB8AC3E}">
        <p14:creationId xmlns:p14="http://schemas.microsoft.com/office/powerpoint/2010/main" val="1621071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7.jpg"/><Relationship Id="rId7" Type="http://schemas.openxmlformats.org/officeDocument/2006/relationships/image" Target="../media/image49.sv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8.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6.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47.jpg"/><Relationship Id="rId5" Type="http://schemas.openxmlformats.org/officeDocument/2006/relationships/image" Target="../media/image49.sv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svg"/><Relationship Id="rId12" Type="http://schemas.openxmlformats.org/officeDocument/2006/relationships/image" Target="../media/image14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7.xml"/><Relationship Id="rId7" Type="http://schemas.openxmlformats.org/officeDocument/2006/relationships/image" Target="../media/image9.sv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50.png"/><Relationship Id="rId4" Type="http://schemas.openxmlformats.org/officeDocument/2006/relationships/image" Target="../media/image51.png"/><Relationship Id="rId9" Type="http://schemas.openxmlformats.org/officeDocument/2006/relationships/image" Target="../media/image13.sv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54.pn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xml"/><Relationship Id="rId7" Type="http://schemas.openxmlformats.org/officeDocument/2006/relationships/image" Target="../media/image9.sv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117E6D-EDE8-4B0C-96CA-9E45630F7365}"/>
              </a:ext>
            </a:extLst>
          </p:cNvPr>
          <p:cNvPicPr>
            <a:picLocks noChangeAspect="1"/>
          </p:cNvPicPr>
          <p:nvPr/>
        </p:nvPicPr>
        <p:blipFill rotWithShape="1">
          <a:blip r:embed="rId2">
            <a:extLst>
              <a:ext uri="{28A0092B-C50C-407E-A947-70E740481C1C}">
                <a14:useLocalDpi xmlns:a14="http://schemas.microsoft.com/office/drawing/2010/main" val="0"/>
              </a:ext>
            </a:extLst>
          </a:blip>
          <a:srcRect l="-253" t="11899" r="253" b="107"/>
          <a:stretch/>
        </p:blipFill>
        <p:spPr>
          <a:xfrm>
            <a:off x="-74428" y="-1"/>
            <a:ext cx="12266428" cy="7199395"/>
          </a:xfrm>
          <a:prstGeom prst="rect">
            <a:avLst/>
          </a:prstGeom>
        </p:spPr>
      </p:pic>
      <p:sp>
        <p:nvSpPr>
          <p:cNvPr id="2" name="Title 1">
            <a:extLst>
              <a:ext uri="{FF2B5EF4-FFF2-40B4-BE49-F238E27FC236}">
                <a16:creationId xmlns:a16="http://schemas.microsoft.com/office/drawing/2014/main" id="{4D1DB3DB-F08A-4019-BEA4-836295272802}"/>
              </a:ext>
            </a:extLst>
          </p:cNvPr>
          <p:cNvSpPr>
            <a:spLocks noGrp="1"/>
          </p:cNvSpPr>
          <p:nvPr>
            <p:ph type="ctrTitle"/>
          </p:nvPr>
        </p:nvSpPr>
        <p:spPr>
          <a:xfrm>
            <a:off x="1524000" y="889233"/>
            <a:ext cx="9144000" cy="2443102"/>
          </a:xfrm>
          <a:solidFill>
            <a:srgbClr val="A6A6A6">
              <a:alpha val="60000"/>
            </a:srgbClr>
          </a:solidFill>
        </p:spPr>
        <p:txBody>
          <a:bodyPr>
            <a:noAutofit/>
          </a:bodyPr>
          <a:lstStyle/>
          <a:p>
            <a:r>
              <a:rPr lang="en-US" sz="4400" dirty="0"/>
              <a:t>Environmental and Demographic drivers of a rapidly expanding moose population</a:t>
            </a:r>
          </a:p>
        </p:txBody>
      </p:sp>
      <p:sp>
        <p:nvSpPr>
          <p:cNvPr id="3" name="Subtitle 2">
            <a:extLst>
              <a:ext uri="{FF2B5EF4-FFF2-40B4-BE49-F238E27FC236}">
                <a16:creationId xmlns:a16="http://schemas.microsoft.com/office/drawing/2014/main" id="{83158A3A-188C-4744-948E-D41FE40A0EC0}"/>
              </a:ext>
            </a:extLst>
          </p:cNvPr>
          <p:cNvSpPr>
            <a:spLocks noGrp="1"/>
          </p:cNvSpPr>
          <p:nvPr>
            <p:ph type="subTitle" idx="1"/>
          </p:nvPr>
        </p:nvSpPr>
        <p:spPr>
          <a:xfrm>
            <a:off x="1524000" y="3708091"/>
            <a:ext cx="9144000" cy="1799948"/>
          </a:xfrm>
          <a:solidFill>
            <a:srgbClr val="A6A6A6">
              <a:alpha val="60000"/>
            </a:srgbClr>
          </a:solidFill>
        </p:spPr>
        <p:txBody>
          <a:bodyPr>
            <a:normAutofit lnSpcReduction="10000"/>
          </a:bodyPr>
          <a:lstStyle/>
          <a:p>
            <a:r>
              <a:rPr lang="en-US" dirty="0"/>
              <a:t>V. Sebastian </a:t>
            </a:r>
            <a:r>
              <a:rPr lang="en-US" dirty="0" err="1"/>
              <a:t>Zavoico</a:t>
            </a:r>
            <a:r>
              <a:rPr lang="en-US" dirty="0"/>
              <a:t>, M.S.</a:t>
            </a:r>
          </a:p>
          <a:p>
            <a:r>
              <a:rPr lang="en-US" dirty="0"/>
              <a:t>PhD Student, University of Alaska, Fairbanks</a:t>
            </a:r>
          </a:p>
          <a:p>
            <a:r>
              <a:rPr lang="en-US" dirty="0"/>
              <a:t>Bristol Bay Campus Lunch and Learn</a:t>
            </a:r>
          </a:p>
          <a:p>
            <a:r>
              <a:rPr lang="en-US" dirty="0"/>
              <a:t>October 2023</a:t>
            </a:r>
          </a:p>
        </p:txBody>
      </p:sp>
      <p:pic>
        <p:nvPicPr>
          <p:cNvPr id="6" name="Picture 5">
            <a:extLst>
              <a:ext uri="{FF2B5EF4-FFF2-40B4-BE49-F238E27FC236}">
                <a16:creationId xmlns:a16="http://schemas.microsoft.com/office/drawing/2014/main" id="{C23C9F11-3C7A-47E0-912D-E2707AC482AB}"/>
              </a:ext>
            </a:extLst>
          </p:cNvPr>
          <p:cNvPicPr>
            <a:picLocks noChangeAspect="1"/>
          </p:cNvPicPr>
          <p:nvPr/>
        </p:nvPicPr>
        <p:blipFill>
          <a:blip r:embed="rId3"/>
          <a:stretch>
            <a:fillRect/>
          </a:stretch>
        </p:blipFill>
        <p:spPr>
          <a:xfrm>
            <a:off x="9968098" y="5860085"/>
            <a:ext cx="1061777" cy="903120"/>
          </a:xfrm>
          <a:prstGeom prst="rect">
            <a:avLst/>
          </a:prstGeom>
        </p:spPr>
      </p:pic>
      <p:pic>
        <p:nvPicPr>
          <p:cNvPr id="7" name="Picture 2" descr="United States Fish and Wildlife Service - Wikipedia">
            <a:extLst>
              <a:ext uri="{FF2B5EF4-FFF2-40B4-BE49-F238E27FC236}">
                <a16:creationId xmlns:a16="http://schemas.microsoft.com/office/drawing/2014/main" id="{987DF9F9-1872-4EE3-9BA3-A17D5BB0B6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5925" y="5860085"/>
            <a:ext cx="756363" cy="9031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AF logo and signature system | University Relations | University Relations">
            <a:extLst>
              <a:ext uri="{FF2B5EF4-FFF2-40B4-BE49-F238E27FC236}">
                <a16:creationId xmlns:a16="http://schemas.microsoft.com/office/drawing/2014/main" id="{BABC8601-0FC8-45B0-A5A1-A2E3F3E082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2053" y="5890532"/>
            <a:ext cx="1005807" cy="9031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uaf.edu/bw/images/logo/bw_uaf_logo_592_271.jpg">
            <a:extLst>
              <a:ext uri="{FF2B5EF4-FFF2-40B4-BE49-F238E27FC236}">
                <a16:creationId xmlns:a16="http://schemas.microsoft.com/office/drawing/2014/main" id="{5D815774-9C99-44F8-B083-7EE85292D4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8290" y="5860085"/>
            <a:ext cx="2039378" cy="933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9739814-61D1-4510-84EB-7F5D5087C0AF}"/>
              </a:ext>
            </a:extLst>
          </p:cNvPr>
          <p:cNvSpPr/>
          <p:nvPr/>
        </p:nvSpPr>
        <p:spPr>
          <a:xfrm>
            <a:off x="106341" y="6211669"/>
            <a:ext cx="6096000" cy="646331"/>
          </a:xfrm>
          <a:prstGeom prst="rect">
            <a:avLst/>
          </a:prstGeom>
        </p:spPr>
        <p:txBody>
          <a:bodyPr>
            <a:spAutoFit/>
          </a:bodyPr>
          <a:lstStyle/>
          <a:p>
            <a:pPr lvl="0" defTabSz="457200">
              <a:defRPr/>
            </a:pPr>
            <a:r>
              <a:rPr lang="en-US" dirty="0">
                <a:solidFill>
                  <a:schemeClr val="bg1"/>
                </a:solidFill>
              </a:rPr>
              <a:t>This work takes place on ceded and </a:t>
            </a:r>
            <a:r>
              <a:rPr lang="en-US" dirty="0" err="1">
                <a:solidFill>
                  <a:schemeClr val="bg1"/>
                </a:solidFill>
              </a:rPr>
              <a:t>unceded</a:t>
            </a:r>
            <a:r>
              <a:rPr lang="en-US" dirty="0">
                <a:solidFill>
                  <a:schemeClr val="bg1"/>
                </a:solidFill>
              </a:rPr>
              <a:t> lands of the </a:t>
            </a:r>
            <a:r>
              <a:rPr lang="en-US" dirty="0" err="1">
                <a:solidFill>
                  <a:schemeClr val="bg1"/>
                </a:solidFill>
              </a:rPr>
              <a:t>Yup’ik</a:t>
            </a:r>
            <a:r>
              <a:rPr lang="en-US" dirty="0">
                <a:solidFill>
                  <a:schemeClr val="bg1"/>
                </a:solidFill>
              </a:rPr>
              <a:t> people of southwest Alaska</a:t>
            </a:r>
          </a:p>
        </p:txBody>
      </p:sp>
    </p:spTree>
    <p:extLst>
      <p:ext uri="{BB962C8B-B14F-4D97-AF65-F5344CB8AC3E}">
        <p14:creationId xmlns:p14="http://schemas.microsoft.com/office/powerpoint/2010/main" val="706870325"/>
      </p:ext>
    </p:extLst>
  </p:cSld>
  <p:clrMapOvr>
    <a:masterClrMapping/>
  </p:clrMapOvr>
  <mc:AlternateContent xmlns:mc="http://schemas.openxmlformats.org/markup-compatibility/2006" xmlns:p14="http://schemas.microsoft.com/office/powerpoint/2010/main">
    <mc:Choice Requires="p14">
      <p:transition spd="slow" p14:dur="2000" advTm="19999"/>
    </mc:Choice>
    <mc:Fallback xmlns="">
      <p:transition spd="slow" advTm="1999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FC42E-FB6E-4B2E-90E6-DF4108F25119}"/>
              </a:ext>
            </a:extLst>
          </p:cNvPr>
          <p:cNvSpPr>
            <a:spLocks noGrp="1"/>
          </p:cNvSpPr>
          <p:nvPr>
            <p:ph type="title"/>
          </p:nvPr>
        </p:nvSpPr>
        <p:spPr>
          <a:xfrm>
            <a:off x="650241" y="83820"/>
            <a:ext cx="9875520" cy="1356360"/>
          </a:xfrm>
        </p:spPr>
        <p:txBody>
          <a:bodyPr/>
          <a:lstStyle/>
          <a:p>
            <a:r>
              <a:rPr lang="en-US" dirty="0"/>
              <a:t>Moose in Togiak NWR</a:t>
            </a:r>
          </a:p>
        </p:txBody>
      </p:sp>
      <p:sp>
        <p:nvSpPr>
          <p:cNvPr id="3" name="Content Placeholder 2">
            <a:extLst>
              <a:ext uri="{FF2B5EF4-FFF2-40B4-BE49-F238E27FC236}">
                <a16:creationId xmlns:a16="http://schemas.microsoft.com/office/drawing/2014/main" id="{ADD83FED-1E51-4A2A-9150-CC6F88635209}"/>
              </a:ext>
            </a:extLst>
          </p:cNvPr>
          <p:cNvSpPr>
            <a:spLocks noGrp="1"/>
          </p:cNvSpPr>
          <p:nvPr>
            <p:ph idx="1"/>
          </p:nvPr>
        </p:nvSpPr>
        <p:spPr>
          <a:xfrm>
            <a:off x="650241" y="1409700"/>
            <a:ext cx="9872871" cy="886460"/>
          </a:xfrm>
        </p:spPr>
        <p:txBody>
          <a:bodyPr>
            <a:normAutofit/>
          </a:bodyPr>
          <a:lstStyle/>
          <a:p>
            <a:r>
              <a:rPr lang="en-US" dirty="0">
                <a:solidFill>
                  <a:schemeClr val="tx1"/>
                </a:solidFill>
              </a:rPr>
              <a:t>In October 2017, TNWR estimated the population at 3,336 moose</a:t>
            </a:r>
          </a:p>
          <a:p>
            <a:pPr lvl="1"/>
            <a:r>
              <a:rPr lang="en-US" dirty="0">
                <a:solidFill>
                  <a:schemeClr val="tx1"/>
                </a:solidFill>
              </a:rPr>
              <a:t>From ~12 to 3,336 = 278-fold increase</a:t>
            </a:r>
          </a:p>
        </p:txBody>
      </p:sp>
      <p:sp>
        <p:nvSpPr>
          <p:cNvPr id="5" name="Content Placeholder 2">
            <a:extLst>
              <a:ext uri="{FF2B5EF4-FFF2-40B4-BE49-F238E27FC236}">
                <a16:creationId xmlns:a16="http://schemas.microsoft.com/office/drawing/2014/main" id="{80F43A24-65ED-4FBC-98C0-C398E6595D66}"/>
              </a:ext>
            </a:extLst>
          </p:cNvPr>
          <p:cNvSpPr txBox="1">
            <a:spLocks/>
          </p:cNvSpPr>
          <p:nvPr/>
        </p:nvSpPr>
        <p:spPr>
          <a:xfrm>
            <a:off x="647592" y="2204487"/>
            <a:ext cx="5901489" cy="4369033"/>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228600" marR="0" lvl="0" indent="-182880" algn="l" defTabSz="914400" rtl="0" eaLnBrk="1" fontAlgn="auto" latinLnBrk="0" hangingPunct="1">
              <a:lnSpc>
                <a:spcPct val="90000"/>
              </a:lnSpc>
              <a:spcBef>
                <a:spcPts val="1400"/>
              </a:spcBef>
              <a:spcAft>
                <a:spcPts val="0"/>
              </a:spcAft>
              <a:buClr>
                <a:srgbClr val="A6B727"/>
              </a:buClr>
              <a:buSzPct val="80000"/>
              <a:buFont typeface="Corbe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Moose colonization occurred concurrently with:</a:t>
            </a:r>
          </a:p>
          <a:p>
            <a:pPr marL="457200" marR="0" lvl="1" indent="-182880" algn="l" defTabSz="914400" rtl="0" eaLnBrk="1" fontAlgn="auto" latinLnBrk="0" hangingPunct="1">
              <a:lnSpc>
                <a:spcPct val="90000"/>
              </a:lnSpc>
              <a:spcBef>
                <a:spcPts val="200"/>
              </a:spcBef>
              <a:spcAft>
                <a:spcPts val="400"/>
              </a:spcAft>
              <a:buClr>
                <a:srgbClr val="A6B727"/>
              </a:buClr>
              <a:buSzPct val="80000"/>
              <a:buFont typeface="Corbel" pitchFamily="34" charset="0"/>
              <a:buChar char="•"/>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More </a:t>
            </a:r>
            <a:r>
              <a:rPr kumimoji="0" lang="en-US" sz="2000" b="0" i="1" u="none" strike="noStrike" kern="1200" cap="none" spc="0" normalizeH="0" baseline="0" noProof="0" dirty="0">
                <a:ln>
                  <a:noFill/>
                </a:ln>
                <a:solidFill>
                  <a:srgbClr val="000000"/>
                </a:solidFill>
                <a:effectLst/>
                <a:uLnTx/>
                <a:uFillTx/>
                <a:latin typeface="Corbel" panose="020B0503020204020204"/>
                <a:ea typeface="+mn-ea"/>
                <a:cs typeface="+mn-cs"/>
              </a:rPr>
              <a:t>frequent warm winters </a:t>
            </a: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with wetter, more ephemeral snowpack</a:t>
            </a:r>
          </a:p>
          <a:p>
            <a:pPr marL="457200" marR="0" lvl="1" indent="-182880" algn="l" defTabSz="914400" rtl="0" eaLnBrk="1" fontAlgn="auto" latinLnBrk="0" hangingPunct="1">
              <a:lnSpc>
                <a:spcPct val="90000"/>
              </a:lnSpc>
              <a:spcBef>
                <a:spcPts val="200"/>
              </a:spcBef>
              <a:spcAft>
                <a:spcPts val="400"/>
              </a:spcAft>
              <a:buClr>
                <a:srgbClr val="A6B727"/>
              </a:buClr>
              <a:buSzPct val="80000"/>
              <a:buFont typeface="Corbel" pitchFamily="34" charset="0"/>
              <a:buChar char="•"/>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a:t>
            </a:r>
            <a:r>
              <a:rPr kumimoji="0" lang="en-US" sz="2000" b="0" i="1" u="none" strike="noStrike" kern="1200" cap="none" spc="0" normalizeH="0" baseline="0" noProof="0" dirty="0">
                <a:ln>
                  <a:noFill/>
                </a:ln>
                <a:solidFill>
                  <a:srgbClr val="000000"/>
                </a:solidFill>
                <a:effectLst/>
                <a:uLnTx/>
                <a:uFillTx/>
                <a:latin typeface="Corbel" panose="020B0503020204020204"/>
                <a:ea typeface="+mn-ea"/>
                <a:cs typeface="+mn-cs"/>
              </a:rPr>
              <a:t>Greening</a:t>
            </a: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 of the area: increase in plant biomass</a:t>
            </a:r>
          </a:p>
          <a:p>
            <a:pPr marL="457200" marR="0" lvl="1" indent="-182880" algn="l" defTabSz="914400" rtl="0" eaLnBrk="1" fontAlgn="auto" latinLnBrk="0" hangingPunct="1">
              <a:lnSpc>
                <a:spcPct val="90000"/>
              </a:lnSpc>
              <a:spcBef>
                <a:spcPts val="200"/>
              </a:spcBef>
              <a:spcAft>
                <a:spcPts val="400"/>
              </a:spcAft>
              <a:buClr>
                <a:srgbClr val="A6B727"/>
              </a:buClr>
              <a:buSzPct val="80000"/>
              <a:buFont typeface="Corbel" pitchFamily="34" charset="0"/>
              <a:buChar char="•"/>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Changing hunting management by Game Management Unit (GMU)</a:t>
            </a:r>
          </a:p>
          <a:p>
            <a:pPr marL="457200" marR="0" lvl="1" indent="-182880" algn="l" defTabSz="914400" rtl="0" eaLnBrk="1" fontAlgn="auto" latinLnBrk="0" hangingPunct="1">
              <a:lnSpc>
                <a:spcPct val="90000"/>
              </a:lnSpc>
              <a:spcBef>
                <a:spcPts val="200"/>
              </a:spcBef>
              <a:spcAft>
                <a:spcPts val="400"/>
              </a:spcAft>
              <a:buClr>
                <a:srgbClr val="A6B727"/>
              </a:buClr>
              <a:buSzPct val="80000"/>
              <a:buFont typeface="Corbel" pitchFamily="34" charset="0"/>
              <a:buChar char="•"/>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Changing </a:t>
            </a:r>
            <a:r>
              <a:rPr kumimoji="0" lang="en-US" sz="2000" b="0" i="1" u="none" strike="noStrike" kern="1200" cap="none" spc="0" normalizeH="0" baseline="0" noProof="0" dirty="0">
                <a:ln>
                  <a:noFill/>
                </a:ln>
                <a:solidFill>
                  <a:srgbClr val="000000"/>
                </a:solidFill>
                <a:effectLst/>
                <a:uLnTx/>
                <a:uFillTx/>
                <a:latin typeface="Corbel" panose="020B0503020204020204"/>
                <a:ea typeface="+mn-ea"/>
                <a:cs typeface="+mn-cs"/>
              </a:rPr>
              <a:t>harvest dynamics </a:t>
            </a: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with the </a:t>
            </a:r>
            <a:r>
              <a:rPr kumimoji="0" lang="en-US" sz="2000" b="0" i="0" u="none" strike="noStrike" kern="1200" cap="none" spc="0" normalizeH="0" baseline="0" noProof="0" dirty="0" err="1">
                <a:ln>
                  <a:noFill/>
                </a:ln>
                <a:solidFill>
                  <a:srgbClr val="000000"/>
                </a:solidFill>
                <a:effectLst/>
                <a:uLnTx/>
                <a:uFillTx/>
                <a:latin typeface="Corbel" panose="020B0503020204020204"/>
                <a:ea typeface="+mn-ea"/>
                <a:cs typeface="+mn-cs"/>
              </a:rPr>
              <a:t>Mulchatna</a:t>
            </a: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 caribou herd (MCH)</a:t>
            </a:r>
          </a:p>
        </p:txBody>
      </p:sp>
      <p:sp>
        <p:nvSpPr>
          <p:cNvPr id="6" name="TextBox 5">
            <a:extLst>
              <a:ext uri="{FF2B5EF4-FFF2-40B4-BE49-F238E27FC236}">
                <a16:creationId xmlns:a16="http://schemas.microsoft.com/office/drawing/2014/main" id="{C44089DC-4A42-431C-B014-746B2D1D4B94}"/>
              </a:ext>
            </a:extLst>
          </p:cNvPr>
          <p:cNvSpPr txBox="1"/>
          <p:nvPr/>
        </p:nvSpPr>
        <p:spPr>
          <a:xfrm>
            <a:off x="318091" y="5748496"/>
            <a:ext cx="4876800"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Valkenburg et al. 2003; Callaghan et al. 2011; </a:t>
            </a:r>
            <a:r>
              <a:rPr kumimoji="0" lang="en-US" sz="1400" b="0" i="0" u="none" strike="noStrike" kern="1200" cap="none" spc="0" normalizeH="0" baseline="0" noProof="0" dirty="0" err="1">
                <a:ln>
                  <a:noFill/>
                </a:ln>
                <a:solidFill>
                  <a:srgbClr val="000000"/>
                </a:solidFill>
                <a:effectLst/>
                <a:uLnTx/>
                <a:uFillTx/>
                <a:latin typeface="Corbel" panose="020B0503020204020204"/>
                <a:ea typeface="+mn-ea"/>
                <a:cs typeface="+mn-cs"/>
              </a:rPr>
              <a:t>Aderman</a:t>
            </a: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 2014; </a:t>
            </a:r>
            <a:r>
              <a:rPr kumimoji="0" lang="en-US" sz="1400" b="0" i="0" u="none" strike="noStrike" kern="1200" cap="none" spc="0" normalizeH="0" baseline="0" noProof="0" dirty="0" err="1">
                <a:ln>
                  <a:noFill/>
                </a:ln>
                <a:solidFill>
                  <a:srgbClr val="000000"/>
                </a:solidFill>
                <a:effectLst/>
                <a:uLnTx/>
                <a:uFillTx/>
                <a:latin typeface="Corbel" panose="020B0503020204020204"/>
                <a:ea typeface="+mn-ea"/>
                <a:cs typeface="+mn-cs"/>
              </a:rPr>
              <a:t>Aderman</a:t>
            </a: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 2019; </a:t>
            </a:r>
            <a:r>
              <a:rPr kumimoji="0" lang="en-US" sz="1400" b="0" i="0" u="none" strike="noStrike" kern="1200" cap="none" spc="0" normalizeH="0" baseline="0" noProof="0" dirty="0" err="1">
                <a:ln>
                  <a:noFill/>
                </a:ln>
                <a:solidFill>
                  <a:srgbClr val="000000"/>
                </a:solidFill>
                <a:effectLst/>
                <a:uLnTx/>
                <a:uFillTx/>
                <a:latin typeface="Corbel" panose="020B0503020204020204"/>
                <a:ea typeface="+mn-ea"/>
                <a:cs typeface="+mn-cs"/>
              </a:rPr>
              <a:t>Lader</a:t>
            </a: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 et al. 2019; Walsh &amp; Brettschneider 2019; Frost et al. 2021; </a:t>
            </a:r>
            <a:r>
              <a:rPr kumimoji="0" lang="en-US" sz="1400" b="0" i="0" u="none" strike="noStrike" kern="1200" cap="none" spc="0" normalizeH="0" baseline="0" noProof="0" dirty="0" err="1">
                <a:ln>
                  <a:noFill/>
                </a:ln>
                <a:solidFill>
                  <a:srgbClr val="000000"/>
                </a:solidFill>
                <a:effectLst/>
                <a:uLnTx/>
                <a:uFillTx/>
                <a:latin typeface="Corbel" panose="020B0503020204020204"/>
                <a:ea typeface="+mn-ea"/>
                <a:cs typeface="+mn-cs"/>
              </a:rPr>
              <a:t>Macander</a:t>
            </a: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 et al. 2022</a:t>
            </a:r>
          </a:p>
        </p:txBody>
      </p:sp>
      <p:pic>
        <p:nvPicPr>
          <p:cNvPr id="10" name="Picture 9">
            <a:extLst>
              <a:ext uri="{FF2B5EF4-FFF2-40B4-BE49-F238E27FC236}">
                <a16:creationId xmlns:a16="http://schemas.microsoft.com/office/drawing/2014/main" id="{0923D663-F51A-4E7D-9CEF-AE7E6C773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0777" y="1852930"/>
            <a:ext cx="2913660" cy="4369033"/>
          </a:xfrm>
          <a:prstGeom prst="rect">
            <a:avLst/>
          </a:prstGeom>
        </p:spPr>
      </p:pic>
    </p:spTree>
    <p:extLst>
      <p:ext uri="{BB962C8B-B14F-4D97-AF65-F5344CB8AC3E}">
        <p14:creationId xmlns:p14="http://schemas.microsoft.com/office/powerpoint/2010/main" val="237671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463BA-65E3-4EEA-937F-BE58248C1AC5}"/>
              </a:ext>
            </a:extLst>
          </p:cNvPr>
          <p:cNvSpPr>
            <a:spLocks noGrp="1"/>
          </p:cNvSpPr>
          <p:nvPr>
            <p:ph type="title"/>
          </p:nvPr>
        </p:nvSpPr>
        <p:spPr/>
        <p:txBody>
          <a:bodyPr/>
          <a:lstStyle/>
          <a:p>
            <a:pPr algn="ctr"/>
            <a:r>
              <a:rPr lang="en-US" dirty="0"/>
              <a:t>What have </a:t>
            </a:r>
            <a:r>
              <a:rPr lang="en-US" i="1" dirty="0"/>
              <a:t>you</a:t>
            </a:r>
            <a:r>
              <a:rPr lang="en-US" dirty="0"/>
              <a:t> noticed about moose in recent years?</a:t>
            </a:r>
          </a:p>
        </p:txBody>
      </p:sp>
      <p:pic>
        <p:nvPicPr>
          <p:cNvPr id="5" name="Content Placeholder 4">
            <a:extLst>
              <a:ext uri="{FF2B5EF4-FFF2-40B4-BE49-F238E27FC236}">
                <a16:creationId xmlns:a16="http://schemas.microsoft.com/office/drawing/2014/main" id="{F78E4ECD-83C0-4EE9-BC49-D6D2888B04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1895" y="2057400"/>
            <a:ext cx="6054872" cy="4038600"/>
          </a:xfrm>
        </p:spPr>
      </p:pic>
    </p:spTree>
    <p:extLst>
      <p:ext uri="{BB962C8B-B14F-4D97-AF65-F5344CB8AC3E}">
        <p14:creationId xmlns:p14="http://schemas.microsoft.com/office/powerpoint/2010/main" val="825278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FE2D4-3F2D-4C9B-BE45-408C983738EA}"/>
              </a:ext>
            </a:extLst>
          </p:cNvPr>
          <p:cNvSpPr>
            <a:spLocks noGrp="1"/>
          </p:cNvSpPr>
          <p:nvPr>
            <p:ph type="title"/>
          </p:nvPr>
        </p:nvSpPr>
        <p:spPr>
          <a:xfrm>
            <a:off x="403127" y="127175"/>
            <a:ext cx="9875520" cy="1356360"/>
          </a:xfrm>
        </p:spPr>
        <p:txBody>
          <a:bodyPr/>
          <a:lstStyle/>
          <a:p>
            <a:r>
              <a:rPr lang="en-US" dirty="0"/>
              <a:t>Questions/Hypotheses</a:t>
            </a:r>
          </a:p>
        </p:txBody>
      </p:sp>
      <p:sp>
        <p:nvSpPr>
          <p:cNvPr id="3" name="Content Placeholder 2">
            <a:extLst>
              <a:ext uri="{FF2B5EF4-FFF2-40B4-BE49-F238E27FC236}">
                <a16:creationId xmlns:a16="http://schemas.microsoft.com/office/drawing/2014/main" id="{26660F66-08A7-4981-9ED4-75ADCA79965D}"/>
              </a:ext>
            </a:extLst>
          </p:cNvPr>
          <p:cNvSpPr>
            <a:spLocks noGrp="1"/>
          </p:cNvSpPr>
          <p:nvPr>
            <p:ph idx="1"/>
          </p:nvPr>
        </p:nvSpPr>
        <p:spPr>
          <a:xfrm>
            <a:off x="782189" y="1348480"/>
            <a:ext cx="7244817" cy="4161039"/>
          </a:xfrm>
        </p:spPr>
        <p:txBody>
          <a:bodyPr>
            <a:normAutofit/>
          </a:bodyPr>
          <a:lstStyle/>
          <a:p>
            <a:pPr marL="502920" indent="-457200">
              <a:buFont typeface="+mj-lt"/>
              <a:buAutoNum type="arabicPeriod"/>
            </a:pPr>
            <a:r>
              <a:rPr lang="en-US" sz="2400" dirty="0">
                <a:solidFill>
                  <a:schemeClr val="tx1"/>
                </a:solidFill>
              </a:rPr>
              <a:t>What factors control population productivity?</a:t>
            </a:r>
          </a:p>
          <a:p>
            <a:pPr marL="731520" lvl="1" indent="-457200">
              <a:buFont typeface="+mj-lt"/>
              <a:buAutoNum type="alphaLcParenR"/>
            </a:pPr>
            <a:r>
              <a:rPr lang="en-US" sz="2200" dirty="0">
                <a:solidFill>
                  <a:schemeClr val="tx1"/>
                </a:solidFill>
              </a:rPr>
              <a:t>High population productivity is facilitated by a combination of climate and human hunting pressure change</a:t>
            </a:r>
          </a:p>
          <a:p>
            <a:pPr marL="502920" indent="-457200">
              <a:buFont typeface="+mj-lt"/>
              <a:buAutoNum type="arabicPeriod"/>
            </a:pPr>
            <a:r>
              <a:rPr lang="en-US" sz="2400" dirty="0">
                <a:solidFill>
                  <a:schemeClr val="tx1"/>
                </a:solidFill>
              </a:rPr>
              <a:t>What factors actually control population abundance?</a:t>
            </a:r>
          </a:p>
          <a:p>
            <a:pPr marL="731520" lvl="1" indent="-457200">
              <a:buFont typeface="+mj-lt"/>
              <a:buAutoNum type="alphaLcParenR"/>
            </a:pPr>
            <a:r>
              <a:rPr lang="en-US" sz="2200" dirty="0">
                <a:solidFill>
                  <a:schemeClr val="tx1"/>
                </a:solidFill>
              </a:rPr>
              <a:t>The most variable demographic rates for ungulates – calf survival and twinning – will actually affect population abundance the most</a:t>
            </a:r>
          </a:p>
          <a:p>
            <a:pPr lvl="3"/>
            <a:endParaRPr lang="en-US" sz="2200" dirty="0">
              <a:solidFill>
                <a:schemeClr val="tx1"/>
              </a:solidFill>
            </a:endParaRPr>
          </a:p>
        </p:txBody>
      </p:sp>
      <p:pic>
        <p:nvPicPr>
          <p:cNvPr id="5" name="Picture 4">
            <a:extLst>
              <a:ext uri="{FF2B5EF4-FFF2-40B4-BE49-F238E27FC236}">
                <a16:creationId xmlns:a16="http://schemas.microsoft.com/office/drawing/2014/main" id="{099A2474-C218-4465-8097-79D7C6A3286E}"/>
              </a:ext>
            </a:extLst>
          </p:cNvPr>
          <p:cNvPicPr>
            <a:picLocks noChangeAspect="1"/>
          </p:cNvPicPr>
          <p:nvPr/>
        </p:nvPicPr>
        <p:blipFill rotWithShape="1">
          <a:blip r:embed="rId3">
            <a:extLst>
              <a:ext uri="{28A0092B-C50C-407E-A947-70E740481C1C}">
                <a14:useLocalDpi xmlns:a14="http://schemas.microsoft.com/office/drawing/2010/main" val="0"/>
              </a:ext>
            </a:extLst>
          </a:blip>
          <a:srcRect t="47299" b="22199"/>
          <a:stretch/>
        </p:blipFill>
        <p:spPr>
          <a:xfrm>
            <a:off x="6244509" y="7271296"/>
            <a:ext cx="7900495" cy="1607391"/>
          </a:xfrm>
          <a:prstGeom prst="rect">
            <a:avLst/>
          </a:prstGeom>
        </p:spPr>
      </p:pic>
      <p:pic>
        <p:nvPicPr>
          <p:cNvPr id="10" name="Picture 9">
            <a:extLst>
              <a:ext uri="{FF2B5EF4-FFF2-40B4-BE49-F238E27FC236}">
                <a16:creationId xmlns:a16="http://schemas.microsoft.com/office/drawing/2014/main" id="{23C85276-28C6-42B9-A72E-77BEA1BCCC6B}"/>
              </a:ext>
            </a:extLst>
          </p:cNvPr>
          <p:cNvPicPr>
            <a:picLocks noChangeAspect="1"/>
          </p:cNvPicPr>
          <p:nvPr/>
        </p:nvPicPr>
        <p:blipFill>
          <a:blip r:embed="rId4"/>
          <a:stretch>
            <a:fillRect/>
          </a:stretch>
        </p:blipFill>
        <p:spPr>
          <a:xfrm>
            <a:off x="8300012" y="1429096"/>
            <a:ext cx="3789489" cy="1345487"/>
          </a:xfrm>
          <a:prstGeom prst="rect">
            <a:avLst/>
          </a:prstGeom>
        </p:spPr>
      </p:pic>
      <p:sp>
        <p:nvSpPr>
          <p:cNvPr id="11" name="Rectangle 10">
            <a:extLst>
              <a:ext uri="{FF2B5EF4-FFF2-40B4-BE49-F238E27FC236}">
                <a16:creationId xmlns:a16="http://schemas.microsoft.com/office/drawing/2014/main" id="{01FCCCB8-6C2B-4178-BE95-B4BD73040EC9}"/>
              </a:ext>
            </a:extLst>
          </p:cNvPr>
          <p:cNvSpPr/>
          <p:nvPr/>
        </p:nvSpPr>
        <p:spPr>
          <a:xfrm>
            <a:off x="8197681" y="1348480"/>
            <a:ext cx="2270082" cy="153498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12" name="Picture 11">
            <a:extLst>
              <a:ext uri="{FF2B5EF4-FFF2-40B4-BE49-F238E27FC236}">
                <a16:creationId xmlns:a16="http://schemas.microsoft.com/office/drawing/2014/main" id="{ED36C042-2752-44A4-98C8-D4A9A97816ED}"/>
              </a:ext>
            </a:extLst>
          </p:cNvPr>
          <p:cNvPicPr>
            <a:picLocks noChangeAspect="1"/>
          </p:cNvPicPr>
          <p:nvPr/>
        </p:nvPicPr>
        <p:blipFill>
          <a:blip r:embed="rId4"/>
          <a:stretch>
            <a:fillRect/>
          </a:stretch>
        </p:blipFill>
        <p:spPr>
          <a:xfrm>
            <a:off x="8300012" y="3285384"/>
            <a:ext cx="3789489" cy="1345487"/>
          </a:xfrm>
          <a:prstGeom prst="rect">
            <a:avLst/>
          </a:prstGeom>
        </p:spPr>
      </p:pic>
      <p:sp>
        <p:nvSpPr>
          <p:cNvPr id="13" name="Rectangle 12">
            <a:extLst>
              <a:ext uri="{FF2B5EF4-FFF2-40B4-BE49-F238E27FC236}">
                <a16:creationId xmlns:a16="http://schemas.microsoft.com/office/drawing/2014/main" id="{FD3404E3-520C-4A5B-96DE-26AF346523DC}"/>
              </a:ext>
            </a:extLst>
          </p:cNvPr>
          <p:cNvSpPr/>
          <p:nvPr/>
        </p:nvSpPr>
        <p:spPr>
          <a:xfrm>
            <a:off x="9623810" y="3196388"/>
            <a:ext cx="2028498" cy="153498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1936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0DC55-3E0C-4B8E-BBC6-A82D600E4204}"/>
              </a:ext>
            </a:extLst>
          </p:cNvPr>
          <p:cNvSpPr>
            <a:spLocks noGrp="1"/>
          </p:cNvSpPr>
          <p:nvPr>
            <p:ph type="title"/>
          </p:nvPr>
        </p:nvSpPr>
        <p:spPr>
          <a:xfrm>
            <a:off x="315226" y="176463"/>
            <a:ext cx="11052209" cy="1356360"/>
          </a:xfrm>
        </p:spPr>
        <p:txBody>
          <a:bodyPr/>
          <a:lstStyle/>
          <a:p>
            <a:r>
              <a:rPr lang="en-US" dirty="0"/>
              <a:t>Long-term monitoring in TNWR: 1989-present</a:t>
            </a:r>
          </a:p>
        </p:txBody>
      </p:sp>
      <p:sp>
        <p:nvSpPr>
          <p:cNvPr id="3" name="Content Placeholder 2">
            <a:extLst>
              <a:ext uri="{FF2B5EF4-FFF2-40B4-BE49-F238E27FC236}">
                <a16:creationId xmlns:a16="http://schemas.microsoft.com/office/drawing/2014/main" id="{5352428E-A875-4D21-AF10-DB19C2A4B2D0}"/>
              </a:ext>
            </a:extLst>
          </p:cNvPr>
          <p:cNvSpPr>
            <a:spLocks noGrp="1"/>
          </p:cNvSpPr>
          <p:nvPr>
            <p:ph idx="1"/>
          </p:nvPr>
        </p:nvSpPr>
        <p:spPr>
          <a:xfrm>
            <a:off x="206387" y="1777864"/>
            <a:ext cx="2071838" cy="4038600"/>
          </a:xfrm>
        </p:spPr>
        <p:txBody>
          <a:bodyPr>
            <a:normAutofit/>
          </a:bodyPr>
          <a:lstStyle/>
          <a:p>
            <a:r>
              <a:rPr lang="en-US" sz="2400" dirty="0">
                <a:solidFill>
                  <a:schemeClr val="tx1"/>
                </a:solidFill>
              </a:rPr>
              <a:t>Telemetry</a:t>
            </a:r>
          </a:p>
          <a:p>
            <a:endParaRPr lang="en-US" sz="2400" dirty="0">
              <a:solidFill>
                <a:schemeClr val="tx1"/>
              </a:solidFill>
            </a:endParaRPr>
          </a:p>
          <a:p>
            <a:endParaRPr lang="en-US" sz="2400" dirty="0">
              <a:solidFill>
                <a:schemeClr val="tx1"/>
              </a:solidFill>
            </a:endParaRPr>
          </a:p>
          <a:p>
            <a:pPr marL="45720" indent="0">
              <a:buNone/>
            </a:pPr>
            <a:endParaRPr lang="en-US" sz="2400" dirty="0">
              <a:solidFill>
                <a:schemeClr val="tx1"/>
              </a:solidFill>
            </a:endParaRPr>
          </a:p>
          <a:p>
            <a:endParaRPr lang="en-US" sz="2400" dirty="0">
              <a:solidFill>
                <a:schemeClr val="tx1"/>
              </a:solidFill>
            </a:endParaRPr>
          </a:p>
          <a:p>
            <a:r>
              <a:rPr lang="en-US" sz="2400" dirty="0">
                <a:solidFill>
                  <a:schemeClr val="tx1"/>
                </a:solidFill>
              </a:rPr>
              <a:t>Census</a:t>
            </a:r>
          </a:p>
        </p:txBody>
      </p:sp>
      <p:pic>
        <p:nvPicPr>
          <p:cNvPr id="9" name="Picture 8">
            <a:extLst>
              <a:ext uri="{FF2B5EF4-FFF2-40B4-BE49-F238E27FC236}">
                <a16:creationId xmlns:a16="http://schemas.microsoft.com/office/drawing/2014/main" id="{7156A6E9-6305-41A1-8A61-25147DFE1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0950" y="3752046"/>
            <a:ext cx="3099337" cy="2324503"/>
          </a:xfrm>
          <a:prstGeom prst="rect">
            <a:avLst/>
          </a:prstGeom>
        </p:spPr>
      </p:pic>
      <p:pic>
        <p:nvPicPr>
          <p:cNvPr id="13" name="Picture 12">
            <a:extLst>
              <a:ext uri="{FF2B5EF4-FFF2-40B4-BE49-F238E27FC236}">
                <a16:creationId xmlns:a16="http://schemas.microsoft.com/office/drawing/2014/main" id="{2504CA61-DB15-4A2C-9FBA-98BF0E68B786}"/>
              </a:ext>
            </a:extLst>
          </p:cNvPr>
          <p:cNvPicPr>
            <a:picLocks noChangeAspect="1"/>
          </p:cNvPicPr>
          <p:nvPr/>
        </p:nvPicPr>
        <p:blipFill rotWithShape="1">
          <a:blip r:embed="rId5">
            <a:extLst>
              <a:ext uri="{28A0092B-C50C-407E-A947-70E740481C1C}">
                <a14:useLocalDpi xmlns:a14="http://schemas.microsoft.com/office/drawing/2010/main" val="0"/>
              </a:ext>
            </a:extLst>
          </a:blip>
          <a:srcRect l="22820" t="26246"/>
          <a:stretch/>
        </p:blipFill>
        <p:spPr>
          <a:xfrm>
            <a:off x="3446415" y="1242841"/>
            <a:ext cx="3518969" cy="2242996"/>
          </a:xfrm>
          <a:prstGeom prst="rect">
            <a:avLst/>
          </a:prstGeom>
        </p:spPr>
      </p:pic>
      <p:pic>
        <p:nvPicPr>
          <p:cNvPr id="14" name="Picture 13">
            <a:extLst>
              <a:ext uri="{FF2B5EF4-FFF2-40B4-BE49-F238E27FC236}">
                <a16:creationId xmlns:a16="http://schemas.microsoft.com/office/drawing/2014/main" id="{0697FEBB-1E9E-4ED5-A782-54B742D6E8C0}"/>
              </a:ext>
            </a:extLst>
          </p:cNvPr>
          <p:cNvPicPr>
            <a:picLocks noChangeAspect="1"/>
          </p:cNvPicPr>
          <p:nvPr/>
        </p:nvPicPr>
        <p:blipFill>
          <a:blip r:embed="rId6"/>
          <a:stretch>
            <a:fillRect/>
          </a:stretch>
        </p:blipFill>
        <p:spPr>
          <a:xfrm>
            <a:off x="5944386" y="3752046"/>
            <a:ext cx="3882436" cy="2525815"/>
          </a:xfrm>
          <a:prstGeom prst="rect">
            <a:avLst/>
          </a:prstGeom>
        </p:spPr>
      </p:pic>
    </p:spTree>
    <p:custDataLst>
      <p:tags r:id="rId1"/>
    </p:custDataLst>
    <p:extLst>
      <p:ext uri="{BB962C8B-B14F-4D97-AF65-F5344CB8AC3E}">
        <p14:creationId xmlns:p14="http://schemas.microsoft.com/office/powerpoint/2010/main" val="3239183189"/>
      </p:ext>
    </p:extLst>
  </p:cSld>
  <p:clrMapOvr>
    <a:masterClrMapping/>
  </p:clrMapOvr>
  <mc:AlternateContent xmlns:mc="http://schemas.openxmlformats.org/markup-compatibility/2006" xmlns:p14="http://schemas.microsoft.com/office/powerpoint/2010/main">
    <mc:Choice Requires="p14">
      <p:transition spd="slow" p14:dur="2000" advTm="44319"/>
    </mc:Choice>
    <mc:Fallback xmlns="">
      <p:transition spd="slow" advTm="4431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3E3D7-6CED-4229-8D08-A2C0BD7C35CD}"/>
              </a:ext>
            </a:extLst>
          </p:cNvPr>
          <p:cNvSpPr>
            <a:spLocks noGrp="1"/>
          </p:cNvSpPr>
          <p:nvPr>
            <p:ph type="title"/>
          </p:nvPr>
        </p:nvSpPr>
        <p:spPr/>
        <p:txBody>
          <a:bodyPr/>
          <a:lstStyle/>
          <a:p>
            <a:r>
              <a:rPr lang="en-US" dirty="0"/>
              <a:t>Telemetry Step 1: Capture and collar a moose</a:t>
            </a:r>
          </a:p>
        </p:txBody>
      </p:sp>
      <p:sp>
        <p:nvSpPr>
          <p:cNvPr id="3" name="Content Placeholder 2">
            <a:extLst>
              <a:ext uri="{FF2B5EF4-FFF2-40B4-BE49-F238E27FC236}">
                <a16:creationId xmlns:a16="http://schemas.microsoft.com/office/drawing/2014/main" id="{9E308BF8-A667-4D33-9243-72E937D3ACC2}"/>
              </a:ext>
            </a:extLst>
          </p:cNvPr>
          <p:cNvSpPr>
            <a:spLocks noGrp="1"/>
          </p:cNvSpPr>
          <p:nvPr>
            <p:ph idx="1"/>
          </p:nvPr>
        </p:nvSpPr>
        <p:spPr>
          <a:xfrm>
            <a:off x="6018616" y="2690750"/>
            <a:ext cx="5325285" cy="2315297"/>
          </a:xfrm>
        </p:spPr>
        <p:txBody>
          <a:bodyPr/>
          <a:lstStyle/>
          <a:p>
            <a:r>
              <a:rPr lang="en-US" dirty="0">
                <a:solidFill>
                  <a:schemeClr val="tx1"/>
                </a:solidFill>
              </a:rPr>
              <a:t>Capture a representative population of cows (~30/year) – 1998-present</a:t>
            </a:r>
          </a:p>
          <a:p>
            <a:r>
              <a:rPr lang="en-US" dirty="0">
                <a:solidFill>
                  <a:schemeClr val="tx1"/>
                </a:solidFill>
              </a:rPr>
              <a:t>Attach radio collar that emits a unique radio frequency</a:t>
            </a:r>
          </a:p>
        </p:txBody>
      </p:sp>
      <p:pic>
        <p:nvPicPr>
          <p:cNvPr id="9" name="Picture 8">
            <a:extLst>
              <a:ext uri="{FF2B5EF4-FFF2-40B4-BE49-F238E27FC236}">
                <a16:creationId xmlns:a16="http://schemas.microsoft.com/office/drawing/2014/main" id="{5845CD34-196E-4818-BF38-021DBCCB1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24" y="2057400"/>
            <a:ext cx="5056202" cy="3581999"/>
          </a:xfrm>
          <a:prstGeom prst="rect">
            <a:avLst/>
          </a:prstGeom>
        </p:spPr>
      </p:pic>
      <p:sp>
        <p:nvSpPr>
          <p:cNvPr id="10" name="TextBox 9">
            <a:extLst>
              <a:ext uri="{FF2B5EF4-FFF2-40B4-BE49-F238E27FC236}">
                <a16:creationId xmlns:a16="http://schemas.microsoft.com/office/drawing/2014/main" id="{ADBEA108-3E8F-4BD0-9BA3-E24247798CCF}"/>
              </a:ext>
            </a:extLst>
          </p:cNvPr>
          <p:cNvSpPr txBox="1"/>
          <p:nvPr/>
        </p:nvSpPr>
        <p:spPr>
          <a:xfrm>
            <a:off x="9845336" y="6125592"/>
            <a:ext cx="196196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PC: </a:t>
            </a:r>
            <a:r>
              <a:rPr kumimoji="0" lang="en-US" sz="1800" b="0" i="0" u="none" strike="noStrike" kern="1200" cap="none" spc="0" normalizeH="0" baseline="0" noProof="0" dirty="0" err="1">
                <a:ln>
                  <a:noFill/>
                </a:ln>
                <a:solidFill>
                  <a:srgbClr val="000000"/>
                </a:solidFill>
                <a:effectLst/>
                <a:uLnTx/>
                <a:uFillTx/>
                <a:latin typeface="Corbel" panose="020B0503020204020204"/>
                <a:ea typeface="+mn-ea"/>
                <a:cs typeface="+mn-cs"/>
              </a:rPr>
              <a:t>Aderman</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 2007</a:t>
            </a:r>
          </a:p>
        </p:txBody>
      </p:sp>
    </p:spTree>
    <p:extLst>
      <p:ext uri="{BB962C8B-B14F-4D97-AF65-F5344CB8AC3E}">
        <p14:creationId xmlns:p14="http://schemas.microsoft.com/office/powerpoint/2010/main" val="244199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49814-87D3-46FB-8C1E-076EC7F01E01}"/>
              </a:ext>
            </a:extLst>
          </p:cNvPr>
          <p:cNvSpPr>
            <a:spLocks noGrp="1"/>
          </p:cNvSpPr>
          <p:nvPr>
            <p:ph type="title"/>
          </p:nvPr>
        </p:nvSpPr>
        <p:spPr>
          <a:xfrm>
            <a:off x="867792" y="364388"/>
            <a:ext cx="9875520" cy="913996"/>
          </a:xfrm>
        </p:spPr>
        <p:txBody>
          <a:bodyPr/>
          <a:lstStyle/>
          <a:p>
            <a:r>
              <a:rPr lang="en-US" dirty="0"/>
              <a:t>Step 2: Find each moose ~1x/month</a:t>
            </a:r>
          </a:p>
        </p:txBody>
      </p:sp>
      <p:pic>
        <p:nvPicPr>
          <p:cNvPr id="6" name="Content Placeholder 5">
            <a:extLst>
              <a:ext uri="{FF2B5EF4-FFF2-40B4-BE49-F238E27FC236}">
                <a16:creationId xmlns:a16="http://schemas.microsoft.com/office/drawing/2014/main" id="{A5F555CD-841F-415F-993C-D75D6A9639F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140259" y="1216653"/>
            <a:ext cx="7642934" cy="5097837"/>
          </a:xfrm>
        </p:spPr>
      </p:pic>
    </p:spTree>
    <p:extLst>
      <p:ext uri="{BB962C8B-B14F-4D97-AF65-F5344CB8AC3E}">
        <p14:creationId xmlns:p14="http://schemas.microsoft.com/office/powerpoint/2010/main" val="426610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FB1B2-ADD8-4372-993A-46E064344813}"/>
              </a:ext>
            </a:extLst>
          </p:cNvPr>
          <p:cNvSpPr>
            <a:spLocks noGrp="1"/>
          </p:cNvSpPr>
          <p:nvPr>
            <p:ph type="title"/>
          </p:nvPr>
        </p:nvSpPr>
        <p:spPr>
          <a:xfrm>
            <a:off x="1158240" y="200710"/>
            <a:ext cx="9875520" cy="1356360"/>
          </a:xfrm>
        </p:spPr>
        <p:txBody>
          <a:bodyPr/>
          <a:lstStyle/>
          <a:p>
            <a:r>
              <a:rPr lang="en-US" dirty="0"/>
              <a:t>Step 2: cont’d</a:t>
            </a:r>
          </a:p>
        </p:txBody>
      </p:sp>
      <p:pic>
        <p:nvPicPr>
          <p:cNvPr id="5" name="Picture 4">
            <a:extLst>
              <a:ext uri="{FF2B5EF4-FFF2-40B4-BE49-F238E27FC236}">
                <a16:creationId xmlns:a16="http://schemas.microsoft.com/office/drawing/2014/main" id="{B7E89D0E-1C31-4884-8763-D7DA2B6E2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846" y="1297450"/>
            <a:ext cx="7670308" cy="5112261"/>
          </a:xfrm>
          <a:prstGeom prst="rect">
            <a:avLst/>
          </a:prstGeom>
        </p:spPr>
      </p:pic>
    </p:spTree>
    <p:extLst>
      <p:ext uri="{BB962C8B-B14F-4D97-AF65-F5344CB8AC3E}">
        <p14:creationId xmlns:p14="http://schemas.microsoft.com/office/powerpoint/2010/main" val="2284611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FB1B2-ADD8-4372-993A-46E064344813}"/>
              </a:ext>
            </a:extLst>
          </p:cNvPr>
          <p:cNvSpPr>
            <a:spLocks noGrp="1"/>
          </p:cNvSpPr>
          <p:nvPr>
            <p:ph type="title"/>
          </p:nvPr>
        </p:nvSpPr>
        <p:spPr>
          <a:xfrm>
            <a:off x="1158240" y="200710"/>
            <a:ext cx="9875520" cy="1356360"/>
          </a:xfrm>
        </p:spPr>
        <p:txBody>
          <a:bodyPr/>
          <a:lstStyle/>
          <a:p>
            <a:r>
              <a:rPr lang="en-US" dirty="0"/>
              <a:t>Step 3a: “Observe” the Moose</a:t>
            </a:r>
          </a:p>
        </p:txBody>
      </p:sp>
      <p:pic>
        <p:nvPicPr>
          <p:cNvPr id="5" name="Picture 4">
            <a:extLst>
              <a:ext uri="{FF2B5EF4-FFF2-40B4-BE49-F238E27FC236}">
                <a16:creationId xmlns:a16="http://schemas.microsoft.com/office/drawing/2014/main" id="{5FAC3C12-B6F6-4439-A274-20B4F5AEC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502" y="1168399"/>
            <a:ext cx="2928938" cy="5207001"/>
          </a:xfrm>
          <a:prstGeom prst="rect">
            <a:avLst/>
          </a:prstGeom>
        </p:spPr>
      </p:pic>
      <p:pic>
        <p:nvPicPr>
          <p:cNvPr id="6" name="Picture 5">
            <a:extLst>
              <a:ext uri="{FF2B5EF4-FFF2-40B4-BE49-F238E27FC236}">
                <a16:creationId xmlns:a16="http://schemas.microsoft.com/office/drawing/2014/main" id="{6C69A045-9BF6-41AC-9C06-B17B335FCAE7}"/>
              </a:ext>
            </a:extLst>
          </p:cNvPr>
          <p:cNvPicPr>
            <a:picLocks noChangeAspect="1"/>
          </p:cNvPicPr>
          <p:nvPr/>
        </p:nvPicPr>
        <p:blipFill rotWithShape="1">
          <a:blip r:embed="rId3">
            <a:extLst>
              <a:ext uri="{28A0092B-C50C-407E-A947-70E740481C1C}">
                <a14:useLocalDpi xmlns:a14="http://schemas.microsoft.com/office/drawing/2010/main" val="0"/>
              </a:ext>
            </a:extLst>
          </a:blip>
          <a:srcRect t="35158" b="12159"/>
          <a:stretch/>
        </p:blipFill>
        <p:spPr>
          <a:xfrm>
            <a:off x="2455068" y="1536887"/>
            <a:ext cx="4433888" cy="4152714"/>
          </a:xfrm>
          <a:prstGeom prst="rect">
            <a:avLst/>
          </a:prstGeom>
        </p:spPr>
      </p:pic>
      <p:pic>
        <p:nvPicPr>
          <p:cNvPr id="7" name="Picture 6">
            <a:extLst>
              <a:ext uri="{FF2B5EF4-FFF2-40B4-BE49-F238E27FC236}">
                <a16:creationId xmlns:a16="http://schemas.microsoft.com/office/drawing/2014/main" id="{DE62F18E-B167-449E-96C4-1577A9352CB4}"/>
              </a:ext>
            </a:extLst>
          </p:cNvPr>
          <p:cNvPicPr>
            <a:picLocks noChangeAspect="1"/>
          </p:cNvPicPr>
          <p:nvPr/>
        </p:nvPicPr>
        <p:blipFill rotWithShape="1">
          <a:blip r:embed="rId3">
            <a:extLst>
              <a:ext uri="{28A0092B-C50C-407E-A947-70E740481C1C}">
                <a14:useLocalDpi xmlns:a14="http://schemas.microsoft.com/office/drawing/2010/main" val="0"/>
              </a:ext>
            </a:extLst>
          </a:blip>
          <a:srcRect l="40741" t="52354" b="12159"/>
          <a:stretch/>
        </p:blipFill>
        <p:spPr>
          <a:xfrm>
            <a:off x="6782275" y="1234650"/>
            <a:ext cx="4828700" cy="5140750"/>
          </a:xfrm>
          <a:prstGeom prst="rect">
            <a:avLst/>
          </a:prstGeom>
        </p:spPr>
      </p:pic>
    </p:spTree>
    <p:extLst>
      <p:ext uri="{BB962C8B-B14F-4D97-AF65-F5344CB8AC3E}">
        <p14:creationId xmlns:p14="http://schemas.microsoft.com/office/powerpoint/2010/main" val="305213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FB1B2-ADD8-4372-993A-46E064344813}"/>
              </a:ext>
            </a:extLst>
          </p:cNvPr>
          <p:cNvSpPr>
            <a:spLocks noGrp="1"/>
          </p:cNvSpPr>
          <p:nvPr>
            <p:ph type="title"/>
          </p:nvPr>
        </p:nvSpPr>
        <p:spPr>
          <a:xfrm>
            <a:off x="862343" y="165980"/>
            <a:ext cx="9875520" cy="1356360"/>
          </a:xfrm>
        </p:spPr>
        <p:txBody>
          <a:bodyPr/>
          <a:lstStyle/>
          <a:p>
            <a:r>
              <a:rPr lang="en-US" dirty="0"/>
              <a:t>Step 3b: Observe the Moose</a:t>
            </a:r>
          </a:p>
        </p:txBody>
      </p:sp>
      <p:pic>
        <p:nvPicPr>
          <p:cNvPr id="4" name="Picture 3">
            <a:extLst>
              <a:ext uri="{FF2B5EF4-FFF2-40B4-BE49-F238E27FC236}">
                <a16:creationId xmlns:a16="http://schemas.microsoft.com/office/drawing/2014/main" id="{AFD34028-668B-4C78-BA06-56A070338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623" y="1373583"/>
            <a:ext cx="7330754" cy="4889613"/>
          </a:xfrm>
          <a:prstGeom prst="rect">
            <a:avLst/>
          </a:prstGeom>
        </p:spPr>
      </p:pic>
    </p:spTree>
    <p:extLst>
      <p:ext uri="{BB962C8B-B14F-4D97-AF65-F5344CB8AC3E}">
        <p14:creationId xmlns:p14="http://schemas.microsoft.com/office/powerpoint/2010/main" val="1615391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FB1B2-ADD8-4372-993A-46E064344813}"/>
              </a:ext>
            </a:extLst>
          </p:cNvPr>
          <p:cNvSpPr>
            <a:spLocks noGrp="1"/>
          </p:cNvSpPr>
          <p:nvPr>
            <p:ph type="title"/>
          </p:nvPr>
        </p:nvSpPr>
        <p:spPr>
          <a:xfrm>
            <a:off x="1158240" y="200710"/>
            <a:ext cx="9875520" cy="1356360"/>
          </a:xfrm>
        </p:spPr>
        <p:txBody>
          <a:bodyPr/>
          <a:lstStyle/>
          <a:p>
            <a:r>
              <a:rPr lang="en-US" dirty="0"/>
              <a:t>Step 3c: Observe the Moose</a:t>
            </a:r>
          </a:p>
        </p:txBody>
      </p:sp>
      <p:pic>
        <p:nvPicPr>
          <p:cNvPr id="4" name="Picture 3">
            <a:extLst>
              <a:ext uri="{FF2B5EF4-FFF2-40B4-BE49-F238E27FC236}">
                <a16:creationId xmlns:a16="http://schemas.microsoft.com/office/drawing/2014/main" id="{CBF94C6F-A292-4CBC-9426-EF24B6493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711" y="1222441"/>
            <a:ext cx="7809770" cy="5209116"/>
          </a:xfrm>
          <a:prstGeom prst="rect">
            <a:avLst/>
          </a:prstGeom>
        </p:spPr>
      </p:pic>
    </p:spTree>
    <p:extLst>
      <p:ext uri="{BB962C8B-B14F-4D97-AF65-F5344CB8AC3E}">
        <p14:creationId xmlns:p14="http://schemas.microsoft.com/office/powerpoint/2010/main" val="834921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BF9A0-05A6-4A75-9A54-E231859428FD}"/>
              </a:ext>
            </a:extLst>
          </p:cNvPr>
          <p:cNvSpPr>
            <a:spLocks noGrp="1"/>
          </p:cNvSpPr>
          <p:nvPr>
            <p:ph type="title"/>
          </p:nvPr>
        </p:nvSpPr>
        <p:spPr>
          <a:xfrm>
            <a:off x="722358" y="462012"/>
            <a:ext cx="9875520" cy="1356360"/>
          </a:xfrm>
        </p:spPr>
        <p:txBody>
          <a:bodyPr/>
          <a:lstStyle/>
          <a:p>
            <a:r>
              <a:rPr lang="en-US" dirty="0"/>
              <a:t>Outline</a:t>
            </a:r>
          </a:p>
        </p:txBody>
      </p:sp>
      <p:sp>
        <p:nvSpPr>
          <p:cNvPr id="3" name="Content Placeholder 2">
            <a:extLst>
              <a:ext uri="{FF2B5EF4-FFF2-40B4-BE49-F238E27FC236}">
                <a16:creationId xmlns:a16="http://schemas.microsoft.com/office/drawing/2014/main" id="{97486499-09E7-4E97-B883-F63CDA8FDF88}"/>
              </a:ext>
            </a:extLst>
          </p:cNvPr>
          <p:cNvSpPr>
            <a:spLocks noGrp="1"/>
          </p:cNvSpPr>
          <p:nvPr>
            <p:ph idx="1"/>
          </p:nvPr>
        </p:nvSpPr>
        <p:spPr>
          <a:xfrm>
            <a:off x="725007" y="1904387"/>
            <a:ext cx="9872871" cy="4225491"/>
          </a:xfrm>
        </p:spPr>
        <p:txBody>
          <a:bodyPr>
            <a:normAutofit/>
          </a:bodyPr>
          <a:lstStyle/>
          <a:p>
            <a:r>
              <a:rPr lang="en-US" dirty="0">
                <a:solidFill>
                  <a:schemeClr val="tx1"/>
                </a:solidFill>
              </a:rPr>
              <a:t>Introduction: population dynamics &amp; moose in </a:t>
            </a:r>
            <a:r>
              <a:rPr lang="en-US" dirty="0" err="1">
                <a:solidFill>
                  <a:schemeClr val="tx1"/>
                </a:solidFill>
              </a:rPr>
              <a:t>Togiak</a:t>
            </a:r>
            <a:r>
              <a:rPr lang="en-US" dirty="0">
                <a:solidFill>
                  <a:schemeClr val="tx1"/>
                </a:solidFill>
              </a:rPr>
              <a:t> NWR</a:t>
            </a:r>
          </a:p>
          <a:p>
            <a:pPr marL="45720" indent="0">
              <a:buNone/>
            </a:pPr>
            <a:endParaRPr lang="en-US" dirty="0">
              <a:solidFill>
                <a:schemeClr val="tx1"/>
              </a:solidFill>
            </a:endParaRPr>
          </a:p>
          <a:p>
            <a:r>
              <a:rPr lang="en-US" dirty="0">
                <a:solidFill>
                  <a:schemeClr val="tx1"/>
                </a:solidFill>
              </a:rPr>
              <a:t>Methods</a:t>
            </a:r>
          </a:p>
          <a:p>
            <a:endParaRPr lang="en-US" dirty="0">
              <a:solidFill>
                <a:schemeClr val="tx1"/>
              </a:solidFill>
            </a:endParaRPr>
          </a:p>
          <a:p>
            <a:r>
              <a:rPr lang="en-US" dirty="0">
                <a:solidFill>
                  <a:schemeClr val="tx1"/>
                </a:solidFill>
              </a:rPr>
              <a:t>Results</a:t>
            </a:r>
          </a:p>
          <a:p>
            <a:pPr marL="45720" indent="0">
              <a:buNone/>
            </a:pPr>
            <a:endParaRPr lang="en-US" dirty="0">
              <a:solidFill>
                <a:schemeClr val="tx1"/>
              </a:solidFill>
            </a:endParaRPr>
          </a:p>
          <a:p>
            <a:r>
              <a:rPr lang="en-US" dirty="0">
                <a:solidFill>
                  <a:schemeClr val="tx1"/>
                </a:solidFill>
              </a:rPr>
              <a:t>Conclusions</a:t>
            </a:r>
          </a:p>
        </p:txBody>
      </p:sp>
      <p:pic>
        <p:nvPicPr>
          <p:cNvPr id="6" name="Picture 5">
            <a:extLst>
              <a:ext uri="{FF2B5EF4-FFF2-40B4-BE49-F238E27FC236}">
                <a16:creationId xmlns:a16="http://schemas.microsoft.com/office/drawing/2014/main" id="{2FB56E40-7EAD-4007-9A4B-13A65E87E447}"/>
              </a:ext>
            </a:extLst>
          </p:cNvPr>
          <p:cNvPicPr>
            <a:picLocks noChangeAspect="1"/>
          </p:cNvPicPr>
          <p:nvPr/>
        </p:nvPicPr>
        <p:blipFill rotWithShape="1">
          <a:blip r:embed="rId4">
            <a:extLst>
              <a:ext uri="{28A0092B-C50C-407E-A947-70E740481C1C}">
                <a14:useLocalDpi xmlns:a14="http://schemas.microsoft.com/office/drawing/2010/main" val="0"/>
              </a:ext>
            </a:extLst>
          </a:blip>
          <a:srcRect r="19152"/>
          <a:stretch/>
        </p:blipFill>
        <p:spPr>
          <a:xfrm>
            <a:off x="8534458" y="299988"/>
            <a:ext cx="3284563" cy="6096000"/>
          </a:xfrm>
          <a:prstGeom prst="rect">
            <a:avLst/>
          </a:prstGeom>
        </p:spPr>
      </p:pic>
    </p:spTree>
    <p:custDataLst>
      <p:tags r:id="rId1"/>
    </p:custDataLst>
    <p:extLst>
      <p:ext uri="{BB962C8B-B14F-4D97-AF65-F5344CB8AC3E}">
        <p14:creationId xmlns:p14="http://schemas.microsoft.com/office/powerpoint/2010/main" val="1262720926"/>
      </p:ext>
    </p:extLst>
  </p:cSld>
  <p:clrMapOvr>
    <a:masterClrMapping/>
  </p:clrMapOvr>
  <mc:AlternateContent xmlns:mc="http://schemas.openxmlformats.org/markup-compatibility/2006" xmlns:p14="http://schemas.microsoft.com/office/powerpoint/2010/main">
    <mc:Choice Requires="p14">
      <p:transition spd="slow" p14:dur="2000" advTm="18694"/>
    </mc:Choice>
    <mc:Fallback xmlns="">
      <p:transition spd="slow" advTm="186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A4886-FC5A-4342-9D88-6BE4F3D865B3}"/>
              </a:ext>
            </a:extLst>
          </p:cNvPr>
          <p:cNvSpPr>
            <a:spLocks noGrp="1"/>
          </p:cNvSpPr>
          <p:nvPr>
            <p:ph type="title"/>
          </p:nvPr>
        </p:nvSpPr>
        <p:spPr>
          <a:xfrm>
            <a:off x="1151237" y="2750820"/>
            <a:ext cx="2160373" cy="1356360"/>
          </a:xfrm>
        </p:spPr>
        <p:txBody>
          <a:bodyPr>
            <a:normAutofit fontScale="90000"/>
          </a:bodyPr>
          <a:lstStyle/>
          <a:p>
            <a:r>
              <a:rPr lang="en-US" dirty="0"/>
              <a:t>Counting Step 1: Make a grid</a:t>
            </a:r>
          </a:p>
        </p:txBody>
      </p:sp>
      <p:pic>
        <p:nvPicPr>
          <p:cNvPr id="4" name="Picture 3">
            <a:extLst>
              <a:ext uri="{FF2B5EF4-FFF2-40B4-BE49-F238E27FC236}">
                <a16:creationId xmlns:a16="http://schemas.microsoft.com/office/drawing/2014/main" id="{ABC02068-3D53-41EC-8EF3-BD39B164C351}"/>
              </a:ext>
            </a:extLst>
          </p:cNvPr>
          <p:cNvPicPr/>
          <p:nvPr/>
        </p:nvPicPr>
        <p:blipFill rotWithShape="1">
          <a:blip r:embed="rId2">
            <a:extLst>
              <a:ext uri="{28A0092B-C50C-407E-A947-70E740481C1C}">
                <a14:useLocalDpi xmlns:a14="http://schemas.microsoft.com/office/drawing/2010/main" val="0"/>
              </a:ext>
            </a:extLst>
          </a:blip>
          <a:srcRect l="6252" r="12476" b="6017"/>
          <a:stretch/>
        </p:blipFill>
        <p:spPr bwMode="auto">
          <a:xfrm>
            <a:off x="3995350" y="370702"/>
            <a:ext cx="6779741" cy="59889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99996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5FDD8-1D4A-46BE-9097-8F10959FF71A}"/>
              </a:ext>
            </a:extLst>
          </p:cNvPr>
          <p:cNvSpPr>
            <a:spLocks noGrp="1"/>
          </p:cNvSpPr>
          <p:nvPr>
            <p:ph type="title"/>
          </p:nvPr>
        </p:nvSpPr>
        <p:spPr>
          <a:xfrm>
            <a:off x="466191" y="2740100"/>
            <a:ext cx="3371075" cy="1377800"/>
          </a:xfrm>
        </p:spPr>
        <p:txBody>
          <a:bodyPr>
            <a:normAutofit fontScale="90000"/>
          </a:bodyPr>
          <a:lstStyle/>
          <a:p>
            <a:r>
              <a:rPr lang="en-US" dirty="0"/>
              <a:t>Step 2: Count a representative set of grids </a:t>
            </a:r>
          </a:p>
        </p:txBody>
      </p:sp>
      <p:pic>
        <p:nvPicPr>
          <p:cNvPr id="5" name="Picture 4">
            <a:extLst>
              <a:ext uri="{FF2B5EF4-FFF2-40B4-BE49-F238E27FC236}">
                <a16:creationId xmlns:a16="http://schemas.microsoft.com/office/drawing/2014/main" id="{6CFEB491-A08C-4247-A22F-F0A7DDFE299A}"/>
              </a:ext>
            </a:extLst>
          </p:cNvPr>
          <p:cNvPicPr>
            <a:picLocks noChangeAspect="1"/>
          </p:cNvPicPr>
          <p:nvPr/>
        </p:nvPicPr>
        <p:blipFill>
          <a:blip r:embed="rId3"/>
          <a:stretch>
            <a:fillRect/>
          </a:stretch>
        </p:blipFill>
        <p:spPr>
          <a:xfrm>
            <a:off x="4074899" y="985363"/>
            <a:ext cx="7650910" cy="4887274"/>
          </a:xfrm>
          <a:prstGeom prst="rect">
            <a:avLst/>
          </a:prstGeom>
        </p:spPr>
      </p:pic>
    </p:spTree>
    <p:extLst>
      <p:ext uri="{BB962C8B-B14F-4D97-AF65-F5344CB8AC3E}">
        <p14:creationId xmlns:p14="http://schemas.microsoft.com/office/powerpoint/2010/main" val="4093942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6F80F-493B-494A-B22E-B0CA26389B7A}"/>
              </a:ext>
            </a:extLst>
          </p:cNvPr>
          <p:cNvSpPr>
            <a:spLocks noGrp="1"/>
          </p:cNvSpPr>
          <p:nvPr>
            <p:ph type="title"/>
          </p:nvPr>
        </p:nvSpPr>
        <p:spPr>
          <a:xfrm>
            <a:off x="324852" y="89836"/>
            <a:ext cx="9875520" cy="1356360"/>
          </a:xfrm>
        </p:spPr>
        <p:txBody>
          <a:bodyPr/>
          <a:lstStyle/>
          <a:p>
            <a:r>
              <a:rPr lang="en-US" dirty="0"/>
              <a:t>Results</a:t>
            </a:r>
          </a:p>
        </p:txBody>
      </p:sp>
      <p:pic>
        <p:nvPicPr>
          <p:cNvPr id="6" name="Picture 5">
            <a:extLst>
              <a:ext uri="{FF2B5EF4-FFF2-40B4-BE49-F238E27FC236}">
                <a16:creationId xmlns:a16="http://schemas.microsoft.com/office/drawing/2014/main" id="{A40572A9-E7FF-471B-92D5-D3E91CF791E4}"/>
              </a:ext>
            </a:extLst>
          </p:cNvPr>
          <p:cNvPicPr>
            <a:picLocks noChangeAspect="1"/>
          </p:cNvPicPr>
          <p:nvPr/>
        </p:nvPicPr>
        <p:blipFill rotWithShape="1">
          <a:blip r:embed="rId3">
            <a:extLst>
              <a:ext uri="{28A0092B-C50C-407E-A947-70E740481C1C}">
                <a14:useLocalDpi xmlns:a14="http://schemas.microsoft.com/office/drawing/2010/main" val="0"/>
              </a:ext>
            </a:extLst>
          </a:blip>
          <a:srcRect t="4330" r="2971"/>
          <a:stretch/>
        </p:blipFill>
        <p:spPr>
          <a:xfrm>
            <a:off x="2418678" y="271588"/>
            <a:ext cx="9192298" cy="6215572"/>
          </a:xfrm>
          <a:prstGeom prst="rect">
            <a:avLst/>
          </a:prstGeom>
        </p:spPr>
      </p:pic>
      <p:sp>
        <p:nvSpPr>
          <p:cNvPr id="7" name="Rectangle 6">
            <a:extLst>
              <a:ext uri="{FF2B5EF4-FFF2-40B4-BE49-F238E27FC236}">
                <a16:creationId xmlns:a16="http://schemas.microsoft.com/office/drawing/2014/main" id="{E49BCEF6-443F-4220-A916-1FACB061B713}"/>
              </a:ext>
            </a:extLst>
          </p:cNvPr>
          <p:cNvSpPr/>
          <p:nvPr/>
        </p:nvSpPr>
        <p:spPr>
          <a:xfrm>
            <a:off x="7270909" y="271588"/>
            <a:ext cx="4431507" cy="6038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756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89D99-D452-45BA-AEF2-18D205458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5714" y="236408"/>
            <a:ext cx="8173397" cy="6250752"/>
          </a:xfrm>
          <a:prstGeom prst="rect">
            <a:avLst/>
          </a:prstGeom>
        </p:spPr>
      </p:pic>
      <p:sp>
        <p:nvSpPr>
          <p:cNvPr id="11" name="Title 1">
            <a:extLst>
              <a:ext uri="{FF2B5EF4-FFF2-40B4-BE49-F238E27FC236}">
                <a16:creationId xmlns:a16="http://schemas.microsoft.com/office/drawing/2014/main" id="{4F08E5FD-28B7-469C-A4FE-25DFEC82357A}"/>
              </a:ext>
            </a:extLst>
          </p:cNvPr>
          <p:cNvSpPr txBox="1">
            <a:spLocks/>
          </p:cNvSpPr>
          <p:nvPr/>
        </p:nvSpPr>
        <p:spPr>
          <a:xfrm>
            <a:off x="324852" y="89836"/>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a:t>Results</a:t>
            </a:r>
          </a:p>
        </p:txBody>
      </p:sp>
      <p:pic>
        <p:nvPicPr>
          <p:cNvPr id="12" name="Picture 11">
            <a:extLst>
              <a:ext uri="{FF2B5EF4-FFF2-40B4-BE49-F238E27FC236}">
                <a16:creationId xmlns:a16="http://schemas.microsoft.com/office/drawing/2014/main" id="{1F1EDFFE-9842-4415-8FED-6D3C9F205C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852" y="2218412"/>
            <a:ext cx="3093958" cy="3316116"/>
          </a:xfrm>
          <a:prstGeom prst="rect">
            <a:avLst/>
          </a:prstGeom>
        </p:spPr>
      </p:pic>
      <p:sp>
        <p:nvSpPr>
          <p:cNvPr id="13" name="TextBox 12">
            <a:extLst>
              <a:ext uri="{FF2B5EF4-FFF2-40B4-BE49-F238E27FC236}">
                <a16:creationId xmlns:a16="http://schemas.microsoft.com/office/drawing/2014/main" id="{766FD57E-AE43-4504-8A01-AF65CEB48742}"/>
              </a:ext>
            </a:extLst>
          </p:cNvPr>
          <p:cNvSpPr txBox="1"/>
          <p:nvPr/>
        </p:nvSpPr>
        <p:spPr>
          <a:xfrm>
            <a:off x="962139" y="2992452"/>
            <a:ext cx="558265" cy="369332"/>
          </a:xfrm>
          <a:prstGeom prst="rect">
            <a:avLst/>
          </a:prstGeom>
          <a:solidFill>
            <a:schemeClr val="tx1"/>
          </a:solidFill>
        </p:spPr>
        <p:txBody>
          <a:bodyPr wrap="square" rtlCol="0">
            <a:spAutoFit/>
          </a:bodyPr>
          <a:lstStyle/>
          <a:p>
            <a:r>
              <a:rPr lang="en-US" dirty="0">
                <a:solidFill>
                  <a:schemeClr val="bg1"/>
                </a:solidFill>
              </a:rPr>
              <a:t>18K</a:t>
            </a:r>
          </a:p>
        </p:txBody>
      </p:sp>
      <p:sp>
        <p:nvSpPr>
          <p:cNvPr id="14" name="TextBox 13">
            <a:extLst>
              <a:ext uri="{FF2B5EF4-FFF2-40B4-BE49-F238E27FC236}">
                <a16:creationId xmlns:a16="http://schemas.microsoft.com/office/drawing/2014/main" id="{79131C24-0973-4965-93AE-F6E147053066}"/>
              </a:ext>
            </a:extLst>
          </p:cNvPr>
          <p:cNvSpPr txBox="1"/>
          <p:nvPr/>
        </p:nvSpPr>
        <p:spPr>
          <a:xfrm>
            <a:off x="777655" y="3636430"/>
            <a:ext cx="558265" cy="369332"/>
          </a:xfrm>
          <a:prstGeom prst="rect">
            <a:avLst/>
          </a:prstGeom>
          <a:solidFill>
            <a:schemeClr val="tx1"/>
          </a:solidFill>
        </p:spPr>
        <p:txBody>
          <a:bodyPr wrap="square" rtlCol="0">
            <a:spAutoFit/>
          </a:bodyPr>
          <a:lstStyle/>
          <a:p>
            <a:r>
              <a:rPr lang="en-US" dirty="0">
                <a:solidFill>
                  <a:schemeClr val="bg1"/>
                </a:solidFill>
              </a:rPr>
              <a:t>18G</a:t>
            </a:r>
          </a:p>
        </p:txBody>
      </p:sp>
      <p:sp>
        <p:nvSpPr>
          <p:cNvPr id="15" name="TextBox 14">
            <a:extLst>
              <a:ext uri="{FF2B5EF4-FFF2-40B4-BE49-F238E27FC236}">
                <a16:creationId xmlns:a16="http://schemas.microsoft.com/office/drawing/2014/main" id="{2431DAC1-7060-4799-A655-C22DE14D1D92}"/>
              </a:ext>
            </a:extLst>
          </p:cNvPr>
          <p:cNvSpPr txBox="1"/>
          <p:nvPr/>
        </p:nvSpPr>
        <p:spPr>
          <a:xfrm>
            <a:off x="1971188" y="3597346"/>
            <a:ext cx="558265" cy="369332"/>
          </a:xfrm>
          <a:prstGeom prst="rect">
            <a:avLst/>
          </a:prstGeom>
          <a:solidFill>
            <a:schemeClr val="tx1"/>
          </a:solidFill>
        </p:spPr>
        <p:txBody>
          <a:bodyPr wrap="square" rtlCol="0">
            <a:spAutoFit/>
          </a:bodyPr>
          <a:lstStyle/>
          <a:p>
            <a:r>
              <a:rPr lang="en-US" dirty="0">
                <a:solidFill>
                  <a:schemeClr val="bg1"/>
                </a:solidFill>
              </a:rPr>
              <a:t>17A</a:t>
            </a:r>
          </a:p>
        </p:txBody>
      </p:sp>
      <p:sp>
        <p:nvSpPr>
          <p:cNvPr id="16" name="TextBox 15">
            <a:extLst>
              <a:ext uri="{FF2B5EF4-FFF2-40B4-BE49-F238E27FC236}">
                <a16:creationId xmlns:a16="http://schemas.microsoft.com/office/drawing/2014/main" id="{8A7A4D0A-2820-4A34-9C28-A4DE6C91EBAC}"/>
              </a:ext>
            </a:extLst>
          </p:cNvPr>
          <p:cNvSpPr txBox="1"/>
          <p:nvPr/>
        </p:nvSpPr>
        <p:spPr>
          <a:xfrm>
            <a:off x="2678451" y="4261383"/>
            <a:ext cx="558265" cy="369332"/>
          </a:xfrm>
          <a:prstGeom prst="rect">
            <a:avLst/>
          </a:prstGeom>
          <a:solidFill>
            <a:schemeClr val="tx1"/>
          </a:solidFill>
        </p:spPr>
        <p:txBody>
          <a:bodyPr wrap="square" rtlCol="0">
            <a:spAutoFit/>
          </a:bodyPr>
          <a:lstStyle/>
          <a:p>
            <a:r>
              <a:rPr lang="en-US" dirty="0">
                <a:solidFill>
                  <a:schemeClr val="bg1"/>
                </a:solidFill>
              </a:rPr>
              <a:t>17C</a:t>
            </a:r>
          </a:p>
        </p:txBody>
      </p:sp>
      <p:sp>
        <p:nvSpPr>
          <p:cNvPr id="17" name="Rectangle 16">
            <a:extLst>
              <a:ext uri="{FF2B5EF4-FFF2-40B4-BE49-F238E27FC236}">
                <a16:creationId xmlns:a16="http://schemas.microsoft.com/office/drawing/2014/main" id="{94B406C1-D34D-4DC6-9B9D-C14BC83D14FB}"/>
              </a:ext>
            </a:extLst>
          </p:cNvPr>
          <p:cNvSpPr/>
          <p:nvPr/>
        </p:nvSpPr>
        <p:spPr>
          <a:xfrm>
            <a:off x="7472412" y="317634"/>
            <a:ext cx="4086699" cy="3044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175E156-92C6-486E-988F-BF21C55DE731}"/>
              </a:ext>
            </a:extLst>
          </p:cNvPr>
          <p:cNvSpPr/>
          <p:nvPr/>
        </p:nvSpPr>
        <p:spPr>
          <a:xfrm>
            <a:off x="3309513" y="3361784"/>
            <a:ext cx="4086699" cy="3044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85CC342-D508-4C8E-B932-9307C5432692}"/>
              </a:ext>
            </a:extLst>
          </p:cNvPr>
          <p:cNvSpPr/>
          <p:nvPr/>
        </p:nvSpPr>
        <p:spPr>
          <a:xfrm>
            <a:off x="7469009" y="3361784"/>
            <a:ext cx="4086699" cy="3044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75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248DC-9E9B-4C87-B204-1124FA2B4CC6}"/>
              </a:ext>
            </a:extLst>
          </p:cNvPr>
          <p:cNvSpPr>
            <a:spLocks noGrp="1"/>
          </p:cNvSpPr>
          <p:nvPr>
            <p:ph type="title"/>
          </p:nvPr>
        </p:nvSpPr>
        <p:spPr>
          <a:xfrm>
            <a:off x="673256" y="2750820"/>
            <a:ext cx="9875520" cy="1356360"/>
          </a:xfrm>
        </p:spPr>
        <p:txBody>
          <a:bodyPr/>
          <a:lstStyle/>
          <a:p>
            <a:r>
              <a:rPr lang="en-US" dirty="0"/>
              <a:t>Results</a:t>
            </a:r>
          </a:p>
        </p:txBody>
      </p:sp>
      <p:pic>
        <p:nvPicPr>
          <p:cNvPr id="4" name="Picture 3">
            <a:extLst>
              <a:ext uri="{FF2B5EF4-FFF2-40B4-BE49-F238E27FC236}">
                <a16:creationId xmlns:a16="http://schemas.microsoft.com/office/drawing/2014/main" id="{4ADD56E7-D773-4744-A06E-0C9DA99FA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5721" y="388273"/>
            <a:ext cx="7163055" cy="6081454"/>
          </a:xfrm>
          <a:prstGeom prst="rect">
            <a:avLst/>
          </a:prstGeom>
        </p:spPr>
      </p:pic>
    </p:spTree>
    <p:extLst>
      <p:ext uri="{BB962C8B-B14F-4D97-AF65-F5344CB8AC3E}">
        <p14:creationId xmlns:p14="http://schemas.microsoft.com/office/powerpoint/2010/main" val="492982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F92944-F54B-48AB-BB55-98868AE76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783" y="5001509"/>
            <a:ext cx="709631" cy="709631"/>
          </a:xfrm>
          <a:prstGeom prst="rect">
            <a:avLst/>
          </a:prstGeom>
        </p:spPr>
      </p:pic>
      <p:sp>
        <p:nvSpPr>
          <p:cNvPr id="5" name="Title 1">
            <a:extLst>
              <a:ext uri="{FF2B5EF4-FFF2-40B4-BE49-F238E27FC236}">
                <a16:creationId xmlns:a16="http://schemas.microsoft.com/office/drawing/2014/main" id="{F9062370-8D7F-4E34-82CB-456EF1BBCA82}"/>
              </a:ext>
            </a:extLst>
          </p:cNvPr>
          <p:cNvSpPr txBox="1">
            <a:spLocks/>
          </p:cNvSpPr>
          <p:nvPr/>
        </p:nvSpPr>
        <p:spPr>
          <a:xfrm>
            <a:off x="620872" y="2559626"/>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a:t>Results</a:t>
            </a:r>
          </a:p>
        </p:txBody>
      </p:sp>
      <p:sp>
        <p:nvSpPr>
          <p:cNvPr id="8" name="TextBox 7">
            <a:extLst>
              <a:ext uri="{FF2B5EF4-FFF2-40B4-BE49-F238E27FC236}">
                <a16:creationId xmlns:a16="http://schemas.microsoft.com/office/drawing/2014/main" id="{A6BAA287-A8BB-46D4-85C7-2C4BDB6E6FF8}"/>
              </a:ext>
            </a:extLst>
          </p:cNvPr>
          <p:cNvSpPr txBox="1"/>
          <p:nvPr/>
        </p:nvSpPr>
        <p:spPr>
          <a:xfrm>
            <a:off x="876300" y="6057900"/>
            <a:ext cx="10563225" cy="923330"/>
          </a:xfrm>
          <a:prstGeom prst="rect">
            <a:avLst/>
          </a:prstGeom>
          <a:noFill/>
        </p:spPr>
        <p:txBody>
          <a:bodyPr wrap="square" rtlCol="0">
            <a:spAutoFit/>
          </a:bodyPr>
          <a:lstStyle/>
          <a:p>
            <a:r>
              <a:rPr lang="en-US" dirty="0" err="1">
                <a:sym typeface="Wingdings" panose="05000000000000000000" pitchFamily="2" charset="2"/>
              </a:rPr>
              <a:t>Franzmann</a:t>
            </a:r>
            <a:r>
              <a:rPr lang="en-US" dirty="0">
                <a:sym typeface="Wingdings" panose="05000000000000000000" pitchFamily="2" charset="2"/>
              </a:rPr>
              <a:t> and Schwartz 1998; </a:t>
            </a:r>
            <a:r>
              <a:rPr lang="en-US" dirty="0" err="1">
                <a:sym typeface="Wingdings" panose="05000000000000000000" pitchFamily="2" charset="2"/>
              </a:rPr>
              <a:t>Boertje</a:t>
            </a:r>
            <a:r>
              <a:rPr lang="en-US" dirty="0">
                <a:sym typeface="Wingdings" panose="05000000000000000000" pitchFamily="2" charset="2"/>
              </a:rPr>
              <a:t> et al. 2019; Ballard et al. 1991, Keech et al. 2011</a:t>
            </a:r>
          </a:p>
          <a:p>
            <a:endParaRPr lang="en-US" dirty="0">
              <a:sym typeface="Wingdings" panose="05000000000000000000" pitchFamily="2" charset="2"/>
            </a:endParaRPr>
          </a:p>
          <a:p>
            <a:endParaRPr lang="en-US" dirty="0"/>
          </a:p>
        </p:txBody>
      </p:sp>
      <p:pic>
        <p:nvPicPr>
          <p:cNvPr id="9" name="Graphic 8" descr="Leaf">
            <a:extLst>
              <a:ext uri="{FF2B5EF4-FFF2-40B4-BE49-F238E27FC236}">
                <a16:creationId xmlns:a16="http://schemas.microsoft.com/office/drawing/2014/main" id="{97A4DF7D-3591-4601-B301-57330C5CE1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3369" y="5060030"/>
            <a:ext cx="615792" cy="650346"/>
          </a:xfrm>
          <a:prstGeom prst="rect">
            <a:avLst/>
          </a:prstGeom>
        </p:spPr>
      </p:pic>
      <p:pic>
        <p:nvPicPr>
          <p:cNvPr id="10" name="Graphic 9" descr="Leaf">
            <a:extLst>
              <a:ext uri="{FF2B5EF4-FFF2-40B4-BE49-F238E27FC236}">
                <a16:creationId xmlns:a16="http://schemas.microsoft.com/office/drawing/2014/main" id="{6FD8EB8E-2F21-4C72-8C95-7EE49B1F21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96028" y="5025988"/>
            <a:ext cx="650346" cy="650346"/>
          </a:xfrm>
          <a:prstGeom prst="rect">
            <a:avLst/>
          </a:prstGeom>
        </p:spPr>
      </p:pic>
      <p:pic>
        <p:nvPicPr>
          <p:cNvPr id="11" name="Graphic 10" descr="Leaf">
            <a:extLst>
              <a:ext uri="{FF2B5EF4-FFF2-40B4-BE49-F238E27FC236}">
                <a16:creationId xmlns:a16="http://schemas.microsoft.com/office/drawing/2014/main" id="{086D3A35-0E7C-4B9B-80E6-42D41643F3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42863" y="4187167"/>
            <a:ext cx="650346" cy="650346"/>
          </a:xfrm>
          <a:prstGeom prst="rect">
            <a:avLst/>
          </a:prstGeom>
        </p:spPr>
      </p:pic>
      <p:pic>
        <p:nvPicPr>
          <p:cNvPr id="12" name="Graphic 11" descr="Leaf">
            <a:extLst>
              <a:ext uri="{FF2B5EF4-FFF2-40B4-BE49-F238E27FC236}">
                <a16:creationId xmlns:a16="http://schemas.microsoft.com/office/drawing/2014/main" id="{5881DB78-F742-453F-BBD3-EC89DADBFC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51033" y="3619532"/>
            <a:ext cx="650346" cy="650346"/>
          </a:xfrm>
          <a:prstGeom prst="rect">
            <a:avLst/>
          </a:prstGeom>
        </p:spPr>
      </p:pic>
      <p:pic>
        <p:nvPicPr>
          <p:cNvPr id="13" name="Graphic 12" descr="Leaf">
            <a:extLst>
              <a:ext uri="{FF2B5EF4-FFF2-40B4-BE49-F238E27FC236}">
                <a16:creationId xmlns:a16="http://schemas.microsoft.com/office/drawing/2014/main" id="{096CF598-CA98-408F-BC76-B865E19A85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15377" y="3644501"/>
            <a:ext cx="650346" cy="650346"/>
          </a:xfrm>
          <a:prstGeom prst="rect">
            <a:avLst/>
          </a:prstGeom>
        </p:spPr>
      </p:pic>
      <p:sp>
        <p:nvSpPr>
          <p:cNvPr id="14" name="Arrow: Right 13">
            <a:extLst>
              <a:ext uri="{FF2B5EF4-FFF2-40B4-BE49-F238E27FC236}">
                <a16:creationId xmlns:a16="http://schemas.microsoft.com/office/drawing/2014/main" id="{3ACF67C5-2E11-42DA-8D92-8326A0108125}"/>
              </a:ext>
            </a:extLst>
          </p:cNvPr>
          <p:cNvSpPr/>
          <p:nvPr/>
        </p:nvSpPr>
        <p:spPr>
          <a:xfrm>
            <a:off x="3042912" y="5313647"/>
            <a:ext cx="553929" cy="170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4E08E129-9990-48B9-A71E-8832A51AFCC8}"/>
              </a:ext>
            </a:extLst>
          </p:cNvPr>
          <p:cNvSpPr/>
          <p:nvPr/>
        </p:nvSpPr>
        <p:spPr>
          <a:xfrm>
            <a:off x="3046922" y="4125949"/>
            <a:ext cx="553929" cy="170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Leaf">
            <a:extLst>
              <a:ext uri="{FF2B5EF4-FFF2-40B4-BE49-F238E27FC236}">
                <a16:creationId xmlns:a16="http://schemas.microsoft.com/office/drawing/2014/main" id="{D8E73B4B-2F3D-4985-B82D-102F6F163C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36237" y="5176083"/>
            <a:ext cx="650346" cy="650346"/>
          </a:xfrm>
          <a:prstGeom prst="rect">
            <a:avLst/>
          </a:prstGeom>
        </p:spPr>
      </p:pic>
      <p:pic>
        <p:nvPicPr>
          <p:cNvPr id="17" name="Graphic 16" descr="Leaf">
            <a:extLst>
              <a:ext uri="{FF2B5EF4-FFF2-40B4-BE49-F238E27FC236}">
                <a16:creationId xmlns:a16="http://schemas.microsoft.com/office/drawing/2014/main" id="{2BA2A0FD-C83E-4DB8-B2EE-1504412809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36173" y="5142041"/>
            <a:ext cx="650346" cy="650346"/>
          </a:xfrm>
          <a:prstGeom prst="rect">
            <a:avLst/>
          </a:prstGeom>
        </p:spPr>
      </p:pic>
      <p:pic>
        <p:nvPicPr>
          <p:cNvPr id="18" name="Graphic 17" descr="Leaf">
            <a:extLst>
              <a:ext uri="{FF2B5EF4-FFF2-40B4-BE49-F238E27FC236}">
                <a16:creationId xmlns:a16="http://schemas.microsoft.com/office/drawing/2014/main" id="{59B757B3-B3F4-4DE3-B27B-07CAF1C80C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71477" y="4101307"/>
            <a:ext cx="650346" cy="650346"/>
          </a:xfrm>
          <a:prstGeom prst="rect">
            <a:avLst/>
          </a:prstGeom>
        </p:spPr>
      </p:pic>
      <p:pic>
        <p:nvPicPr>
          <p:cNvPr id="19" name="Graphic 18" descr="Leaf">
            <a:extLst>
              <a:ext uri="{FF2B5EF4-FFF2-40B4-BE49-F238E27FC236}">
                <a16:creationId xmlns:a16="http://schemas.microsoft.com/office/drawing/2014/main" id="{1DE4266C-2309-44F2-B533-A4CF770F67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36173" y="3513514"/>
            <a:ext cx="650346" cy="650346"/>
          </a:xfrm>
          <a:prstGeom prst="rect">
            <a:avLst/>
          </a:prstGeom>
        </p:spPr>
      </p:pic>
      <p:pic>
        <p:nvPicPr>
          <p:cNvPr id="20" name="Graphic 19" descr="Leaf">
            <a:extLst>
              <a:ext uri="{FF2B5EF4-FFF2-40B4-BE49-F238E27FC236}">
                <a16:creationId xmlns:a16="http://schemas.microsoft.com/office/drawing/2014/main" id="{9375F0C3-7BE4-468B-83F7-8F548CFC77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43991" y="3558641"/>
            <a:ext cx="650346" cy="650346"/>
          </a:xfrm>
          <a:prstGeom prst="rect">
            <a:avLst/>
          </a:prstGeom>
        </p:spPr>
      </p:pic>
      <p:sp>
        <p:nvSpPr>
          <p:cNvPr id="21" name="Arrow: Right 20">
            <a:extLst>
              <a:ext uri="{FF2B5EF4-FFF2-40B4-BE49-F238E27FC236}">
                <a16:creationId xmlns:a16="http://schemas.microsoft.com/office/drawing/2014/main" id="{6B767FE2-3B9E-4A7C-91C1-4B2ECF9FDDA1}"/>
              </a:ext>
            </a:extLst>
          </p:cNvPr>
          <p:cNvSpPr/>
          <p:nvPr/>
        </p:nvSpPr>
        <p:spPr>
          <a:xfrm>
            <a:off x="7937040" y="4095875"/>
            <a:ext cx="553929" cy="170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3F2A58D7-213E-475C-96B6-8D95D8CFD3E8}"/>
              </a:ext>
            </a:extLst>
          </p:cNvPr>
          <p:cNvSpPr/>
          <p:nvPr/>
        </p:nvSpPr>
        <p:spPr>
          <a:xfrm>
            <a:off x="8054937" y="5364088"/>
            <a:ext cx="553929" cy="170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Snowflake">
            <a:extLst>
              <a:ext uri="{FF2B5EF4-FFF2-40B4-BE49-F238E27FC236}">
                <a16:creationId xmlns:a16="http://schemas.microsoft.com/office/drawing/2014/main" id="{021A5D48-E507-4A82-B390-51018C8444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94407" y="4354060"/>
            <a:ext cx="498161" cy="498161"/>
          </a:xfrm>
          <a:prstGeom prst="rect">
            <a:avLst/>
          </a:prstGeom>
        </p:spPr>
      </p:pic>
      <p:sp>
        <p:nvSpPr>
          <p:cNvPr id="24" name="Arrow: Right 23">
            <a:extLst>
              <a:ext uri="{FF2B5EF4-FFF2-40B4-BE49-F238E27FC236}">
                <a16:creationId xmlns:a16="http://schemas.microsoft.com/office/drawing/2014/main" id="{F6215A52-7EB1-463C-BEBF-676BD2D33459}"/>
              </a:ext>
            </a:extLst>
          </p:cNvPr>
          <p:cNvSpPr/>
          <p:nvPr/>
        </p:nvSpPr>
        <p:spPr>
          <a:xfrm>
            <a:off x="4719444" y="5274117"/>
            <a:ext cx="553929" cy="170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F767099B-BC65-462A-859F-96C9C2CF8E50}"/>
              </a:ext>
            </a:extLst>
          </p:cNvPr>
          <p:cNvSpPr/>
          <p:nvPr/>
        </p:nvSpPr>
        <p:spPr>
          <a:xfrm>
            <a:off x="4723454" y="4086419"/>
            <a:ext cx="553929" cy="170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ication Sign 25">
            <a:extLst>
              <a:ext uri="{FF2B5EF4-FFF2-40B4-BE49-F238E27FC236}">
                <a16:creationId xmlns:a16="http://schemas.microsoft.com/office/drawing/2014/main" id="{62BFF490-AB5E-41DA-94F8-41682001CAC0}"/>
              </a:ext>
            </a:extLst>
          </p:cNvPr>
          <p:cNvSpPr/>
          <p:nvPr/>
        </p:nvSpPr>
        <p:spPr>
          <a:xfrm>
            <a:off x="5627785" y="5136775"/>
            <a:ext cx="442323" cy="468686"/>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FE947777-272A-4A3F-AC39-ACEB19189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648" y="5050688"/>
            <a:ext cx="709631" cy="709631"/>
          </a:xfrm>
          <a:prstGeom prst="rect">
            <a:avLst/>
          </a:prstGeom>
        </p:spPr>
      </p:pic>
      <p:pic>
        <p:nvPicPr>
          <p:cNvPr id="28" name="Picture 27">
            <a:extLst>
              <a:ext uri="{FF2B5EF4-FFF2-40B4-BE49-F238E27FC236}">
                <a16:creationId xmlns:a16="http://schemas.microsoft.com/office/drawing/2014/main" id="{22E50B7B-A075-47F9-9231-57541D74B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0477" y="3731956"/>
            <a:ext cx="1030789" cy="1030789"/>
          </a:xfrm>
          <a:prstGeom prst="rect">
            <a:avLst/>
          </a:prstGeom>
        </p:spPr>
      </p:pic>
      <p:pic>
        <p:nvPicPr>
          <p:cNvPr id="29" name="Picture 28">
            <a:extLst>
              <a:ext uri="{FF2B5EF4-FFF2-40B4-BE49-F238E27FC236}">
                <a16:creationId xmlns:a16="http://schemas.microsoft.com/office/drawing/2014/main" id="{861B6D78-D3F6-4C66-84EC-57B9B6CE6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8761" y="3715575"/>
            <a:ext cx="1030789" cy="1030789"/>
          </a:xfrm>
          <a:prstGeom prst="rect">
            <a:avLst/>
          </a:prstGeom>
        </p:spPr>
      </p:pic>
      <p:pic>
        <p:nvPicPr>
          <p:cNvPr id="30" name="Picture 2" descr="female moose silhouette on white background Stock Vector | Adobe Stock">
            <a:extLst>
              <a:ext uri="{FF2B5EF4-FFF2-40B4-BE49-F238E27FC236}">
                <a16:creationId xmlns:a16="http://schemas.microsoft.com/office/drawing/2014/main" id="{6D5CD76D-F007-4A7E-9D46-CB485581C7A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197" t="8274" r="16617" b="5155"/>
          <a:stretch/>
        </p:blipFill>
        <p:spPr bwMode="auto">
          <a:xfrm>
            <a:off x="8725569" y="5055085"/>
            <a:ext cx="795418" cy="6602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F2C8E522-B93A-4CFB-BA0C-1423B48E2B8A}"/>
              </a:ext>
            </a:extLst>
          </p:cNvPr>
          <p:cNvPicPr>
            <a:picLocks noChangeAspect="1"/>
          </p:cNvPicPr>
          <p:nvPr/>
        </p:nvPicPr>
        <p:blipFill rotWithShape="1">
          <a:blip r:embed="rId3">
            <a:extLst>
              <a:ext uri="{28A0092B-C50C-407E-A947-70E740481C1C}">
                <a14:useLocalDpi xmlns:a14="http://schemas.microsoft.com/office/drawing/2010/main" val="0"/>
              </a:ext>
            </a:extLst>
          </a:blip>
          <a:srcRect t="17005" b="17706"/>
          <a:stretch/>
        </p:blipFill>
        <p:spPr>
          <a:xfrm>
            <a:off x="11056849" y="5326339"/>
            <a:ext cx="709631" cy="463303"/>
          </a:xfrm>
          <a:prstGeom prst="rect">
            <a:avLst/>
          </a:prstGeom>
        </p:spPr>
      </p:pic>
      <p:pic>
        <p:nvPicPr>
          <p:cNvPr id="38" name="Picture 37">
            <a:extLst>
              <a:ext uri="{FF2B5EF4-FFF2-40B4-BE49-F238E27FC236}">
                <a16:creationId xmlns:a16="http://schemas.microsoft.com/office/drawing/2014/main" id="{87B4D374-438E-45FA-A80F-4F6D1394C851}"/>
              </a:ext>
            </a:extLst>
          </p:cNvPr>
          <p:cNvPicPr>
            <a:picLocks noChangeAspect="1"/>
          </p:cNvPicPr>
          <p:nvPr/>
        </p:nvPicPr>
        <p:blipFill rotWithShape="1">
          <a:blip r:embed="rId3">
            <a:extLst>
              <a:ext uri="{28A0092B-C50C-407E-A947-70E740481C1C}">
                <a14:useLocalDpi xmlns:a14="http://schemas.microsoft.com/office/drawing/2010/main" val="0"/>
              </a:ext>
            </a:extLst>
          </a:blip>
          <a:srcRect t="17005" b="17706"/>
          <a:stretch/>
        </p:blipFill>
        <p:spPr>
          <a:xfrm>
            <a:off x="11093508" y="3758272"/>
            <a:ext cx="709631" cy="463303"/>
          </a:xfrm>
          <a:prstGeom prst="rect">
            <a:avLst/>
          </a:prstGeom>
        </p:spPr>
      </p:pic>
      <p:pic>
        <p:nvPicPr>
          <p:cNvPr id="39" name="Picture 38">
            <a:extLst>
              <a:ext uri="{FF2B5EF4-FFF2-40B4-BE49-F238E27FC236}">
                <a16:creationId xmlns:a16="http://schemas.microsoft.com/office/drawing/2014/main" id="{40DC8249-EF50-41EB-B810-3A1B51331ADF}"/>
              </a:ext>
            </a:extLst>
          </p:cNvPr>
          <p:cNvPicPr>
            <a:picLocks noChangeAspect="1"/>
          </p:cNvPicPr>
          <p:nvPr/>
        </p:nvPicPr>
        <p:blipFill rotWithShape="1">
          <a:blip r:embed="rId3">
            <a:extLst>
              <a:ext uri="{28A0092B-C50C-407E-A947-70E740481C1C}">
                <a14:useLocalDpi xmlns:a14="http://schemas.microsoft.com/office/drawing/2010/main" val="0"/>
              </a:ext>
            </a:extLst>
          </a:blip>
          <a:srcRect t="17005" b="17706"/>
          <a:stretch/>
        </p:blipFill>
        <p:spPr>
          <a:xfrm>
            <a:off x="10976527" y="4260332"/>
            <a:ext cx="709631" cy="463303"/>
          </a:xfrm>
          <a:prstGeom prst="rect">
            <a:avLst/>
          </a:prstGeom>
        </p:spPr>
      </p:pic>
      <p:pic>
        <p:nvPicPr>
          <p:cNvPr id="41" name="Picture 40">
            <a:extLst>
              <a:ext uri="{FF2B5EF4-FFF2-40B4-BE49-F238E27FC236}">
                <a16:creationId xmlns:a16="http://schemas.microsoft.com/office/drawing/2014/main" id="{15A28779-EC4D-4D61-B659-04E65A201EE2}"/>
              </a:ext>
            </a:extLst>
          </p:cNvPr>
          <p:cNvPicPr>
            <a:picLocks noChangeAspect="1"/>
          </p:cNvPicPr>
          <p:nvPr/>
        </p:nvPicPr>
        <p:blipFill rotWithShape="1">
          <a:blip r:embed="rId9">
            <a:extLst>
              <a:ext uri="{28A0092B-C50C-407E-A947-70E740481C1C}">
                <a14:useLocalDpi xmlns:a14="http://schemas.microsoft.com/office/drawing/2010/main" val="0"/>
              </a:ext>
            </a:extLst>
          </a:blip>
          <a:srcRect b="49404"/>
          <a:stretch/>
        </p:blipFill>
        <p:spPr>
          <a:xfrm>
            <a:off x="2576139" y="358329"/>
            <a:ext cx="7920253" cy="2886958"/>
          </a:xfrm>
          <a:prstGeom prst="rect">
            <a:avLst/>
          </a:prstGeom>
        </p:spPr>
      </p:pic>
      <p:sp>
        <p:nvSpPr>
          <p:cNvPr id="7" name="TextBox 6">
            <a:extLst>
              <a:ext uri="{FF2B5EF4-FFF2-40B4-BE49-F238E27FC236}">
                <a16:creationId xmlns:a16="http://schemas.microsoft.com/office/drawing/2014/main" id="{53FECF9D-4D6E-45A0-A923-A146675447FB}"/>
              </a:ext>
            </a:extLst>
          </p:cNvPr>
          <p:cNvSpPr txBox="1"/>
          <p:nvPr/>
        </p:nvSpPr>
        <p:spPr>
          <a:xfrm>
            <a:off x="6506076" y="586847"/>
            <a:ext cx="3833185" cy="2585323"/>
          </a:xfrm>
          <a:prstGeom prst="rect">
            <a:avLst/>
          </a:prstGeom>
          <a:solidFill>
            <a:schemeClr val="bg1"/>
          </a:solidFill>
        </p:spPr>
        <p:txBody>
          <a:bodyPr wrap="square" rtlCol="0">
            <a:spAutoFit/>
          </a:bodyPr>
          <a:lstStyle/>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p:txBody>
      </p:sp>
      <p:pic>
        <p:nvPicPr>
          <p:cNvPr id="40" name="Picture 2" descr="female moose silhouette on white background Stock Vector | Adobe Stock">
            <a:extLst>
              <a:ext uri="{FF2B5EF4-FFF2-40B4-BE49-F238E27FC236}">
                <a16:creationId xmlns:a16="http://schemas.microsoft.com/office/drawing/2014/main" id="{A6AC3363-523A-4C6E-91CF-3328382F542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197" t="8274" r="16617" b="5155"/>
          <a:stretch/>
        </p:blipFill>
        <p:spPr bwMode="auto">
          <a:xfrm>
            <a:off x="8578076" y="3472249"/>
            <a:ext cx="1072665" cy="89036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emale moose silhouette on white background Stock Vector | Adobe Stock">
            <a:extLst>
              <a:ext uri="{FF2B5EF4-FFF2-40B4-BE49-F238E27FC236}">
                <a16:creationId xmlns:a16="http://schemas.microsoft.com/office/drawing/2014/main" id="{C19F23C9-26F2-461F-AAA3-ECDD2D653E3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197" t="8274" r="16617" b="5155"/>
          <a:stretch/>
        </p:blipFill>
        <p:spPr bwMode="auto">
          <a:xfrm>
            <a:off x="10013200" y="3513514"/>
            <a:ext cx="1072665" cy="890365"/>
          </a:xfrm>
          <a:prstGeom prst="rect">
            <a:avLst/>
          </a:prstGeom>
          <a:noFill/>
          <a:extLst>
            <a:ext uri="{909E8E84-426E-40DD-AFC4-6F175D3DCCD1}">
              <a14:hiddenFill xmlns:a14="http://schemas.microsoft.com/office/drawing/2010/main">
                <a:solidFill>
                  <a:srgbClr val="FFFFFF"/>
                </a:solidFill>
              </a14:hiddenFill>
            </a:ext>
          </a:extLst>
        </p:spPr>
      </p:pic>
      <p:sp>
        <p:nvSpPr>
          <p:cNvPr id="44" name="Arrow: Right 43">
            <a:extLst>
              <a:ext uri="{FF2B5EF4-FFF2-40B4-BE49-F238E27FC236}">
                <a16:creationId xmlns:a16="http://schemas.microsoft.com/office/drawing/2014/main" id="{81C8160A-8708-401D-BD7F-1622B94259B1}"/>
              </a:ext>
            </a:extLst>
          </p:cNvPr>
          <p:cNvSpPr/>
          <p:nvPr/>
        </p:nvSpPr>
        <p:spPr>
          <a:xfrm>
            <a:off x="9373776" y="4033210"/>
            <a:ext cx="553929" cy="170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2" descr="female moose silhouette on white background Stock Vector | Adobe Stock">
            <a:extLst>
              <a:ext uri="{FF2B5EF4-FFF2-40B4-BE49-F238E27FC236}">
                <a16:creationId xmlns:a16="http://schemas.microsoft.com/office/drawing/2014/main" id="{E4B87331-BFA7-455D-8E04-A326DFBB530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197" t="8274" r="16617" b="5155"/>
          <a:stretch/>
        </p:blipFill>
        <p:spPr bwMode="auto">
          <a:xfrm>
            <a:off x="10368777" y="5075385"/>
            <a:ext cx="795418" cy="660236"/>
          </a:xfrm>
          <a:prstGeom prst="rect">
            <a:avLst/>
          </a:prstGeom>
          <a:noFill/>
          <a:extLst>
            <a:ext uri="{909E8E84-426E-40DD-AFC4-6F175D3DCCD1}">
              <a14:hiddenFill xmlns:a14="http://schemas.microsoft.com/office/drawing/2010/main">
                <a:solidFill>
                  <a:srgbClr val="FFFFFF"/>
                </a:solidFill>
              </a14:hiddenFill>
            </a:ext>
          </a:extLst>
        </p:spPr>
      </p:pic>
      <p:sp>
        <p:nvSpPr>
          <p:cNvPr id="46" name="Arrow: Right 45">
            <a:extLst>
              <a:ext uri="{FF2B5EF4-FFF2-40B4-BE49-F238E27FC236}">
                <a16:creationId xmlns:a16="http://schemas.microsoft.com/office/drawing/2014/main" id="{4E2E2A01-AA0F-4132-9A54-A5EFF5ECFEC0}"/>
              </a:ext>
            </a:extLst>
          </p:cNvPr>
          <p:cNvSpPr/>
          <p:nvPr/>
        </p:nvSpPr>
        <p:spPr>
          <a:xfrm>
            <a:off x="9670811" y="5429752"/>
            <a:ext cx="553929" cy="170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descr="Snowflake">
            <a:extLst>
              <a:ext uri="{FF2B5EF4-FFF2-40B4-BE49-F238E27FC236}">
                <a16:creationId xmlns:a16="http://schemas.microsoft.com/office/drawing/2014/main" id="{2513954F-75B6-43D9-8B47-695DA07ABA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40143" y="4358486"/>
            <a:ext cx="498161" cy="498161"/>
          </a:xfrm>
          <a:prstGeom prst="rect">
            <a:avLst/>
          </a:prstGeom>
        </p:spPr>
      </p:pic>
      <p:pic>
        <p:nvPicPr>
          <p:cNvPr id="48" name="Graphic 47" descr="Snowflake">
            <a:extLst>
              <a:ext uri="{FF2B5EF4-FFF2-40B4-BE49-F238E27FC236}">
                <a16:creationId xmlns:a16="http://schemas.microsoft.com/office/drawing/2014/main" id="{9E763959-8990-40A2-B8AE-D573B8C6BF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98597" y="5647680"/>
            <a:ext cx="498161" cy="498161"/>
          </a:xfrm>
          <a:prstGeom prst="rect">
            <a:avLst/>
          </a:prstGeom>
        </p:spPr>
      </p:pic>
    </p:spTree>
    <p:custDataLst>
      <p:tags r:id="rId1"/>
    </p:custDataLst>
    <p:extLst>
      <p:ext uri="{BB962C8B-B14F-4D97-AF65-F5344CB8AC3E}">
        <p14:creationId xmlns:p14="http://schemas.microsoft.com/office/powerpoint/2010/main" val="1072299509"/>
      </p:ext>
    </p:extLst>
  </p:cSld>
  <p:clrMapOvr>
    <a:masterClrMapping/>
  </p:clrMapOvr>
  <mc:AlternateContent xmlns:mc="http://schemas.openxmlformats.org/markup-compatibility/2006" xmlns:p14="http://schemas.microsoft.com/office/powerpoint/2010/main">
    <mc:Choice Requires="p14">
      <p:transition spd="slow" p14:dur="2000" advTm="76314"/>
    </mc:Choice>
    <mc:Fallback xmlns="">
      <p:transition spd="slow" advTm="763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1" grpId="0" animBg="1"/>
      <p:bldP spid="22" grpId="0" animBg="1"/>
      <p:bldP spid="24" grpId="0" animBg="1"/>
      <p:bldP spid="25" grpId="0" animBg="1"/>
      <p:bldP spid="26" grpId="0" animBg="1"/>
      <p:bldP spid="7" grpId="0" animBg="1"/>
      <p:bldP spid="44" grpId="0" animBg="1"/>
      <p:bldP spid="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B470DF-4D8F-4404-BEF4-410C6E634169}"/>
              </a:ext>
            </a:extLst>
          </p:cNvPr>
          <p:cNvSpPr>
            <a:spLocks noGrp="1"/>
          </p:cNvSpPr>
          <p:nvPr>
            <p:ph type="title"/>
          </p:nvPr>
        </p:nvSpPr>
        <p:spPr>
          <a:xfrm>
            <a:off x="673256" y="2750820"/>
            <a:ext cx="9875520" cy="1356360"/>
          </a:xfrm>
        </p:spPr>
        <p:txBody>
          <a:bodyPr/>
          <a:lstStyle/>
          <a:p>
            <a:r>
              <a:rPr lang="en-US" dirty="0"/>
              <a:t>Results</a:t>
            </a:r>
          </a:p>
        </p:txBody>
      </p:sp>
      <p:sp>
        <p:nvSpPr>
          <p:cNvPr id="6" name="TextBox 5">
            <a:extLst>
              <a:ext uri="{FF2B5EF4-FFF2-40B4-BE49-F238E27FC236}">
                <a16:creationId xmlns:a16="http://schemas.microsoft.com/office/drawing/2014/main" id="{D1D535F1-DF31-4A7E-87D1-0F3D801E50A6}"/>
              </a:ext>
            </a:extLst>
          </p:cNvPr>
          <p:cNvSpPr txBox="1"/>
          <p:nvPr/>
        </p:nvSpPr>
        <p:spPr>
          <a:xfrm>
            <a:off x="876300" y="6057900"/>
            <a:ext cx="10563225" cy="923330"/>
          </a:xfrm>
          <a:prstGeom prst="rect">
            <a:avLst/>
          </a:prstGeom>
          <a:noFill/>
        </p:spPr>
        <p:txBody>
          <a:bodyPr wrap="square" rtlCol="0">
            <a:spAutoFit/>
          </a:bodyPr>
          <a:lstStyle/>
          <a:p>
            <a:r>
              <a:rPr lang="en-US" dirty="0">
                <a:sym typeface="Wingdings" panose="05000000000000000000" pitchFamily="2" charset="2"/>
              </a:rPr>
              <a:t>Ballard et al. 1991; </a:t>
            </a:r>
            <a:r>
              <a:rPr lang="en-US" dirty="0" err="1">
                <a:sym typeface="Wingdings" panose="05000000000000000000" pitchFamily="2" charset="2"/>
              </a:rPr>
              <a:t>Franzmann</a:t>
            </a:r>
            <a:r>
              <a:rPr lang="en-US" dirty="0">
                <a:sym typeface="Wingdings" panose="05000000000000000000" pitchFamily="2" charset="2"/>
              </a:rPr>
              <a:t> and Schwartz 1998; Keech et al. 2011; </a:t>
            </a:r>
            <a:r>
              <a:rPr lang="en-US" dirty="0" err="1">
                <a:sym typeface="Wingdings" panose="05000000000000000000" pitchFamily="2" charset="2"/>
              </a:rPr>
              <a:t>Boertje</a:t>
            </a:r>
            <a:r>
              <a:rPr lang="en-US" dirty="0">
                <a:sym typeface="Wingdings" panose="05000000000000000000" pitchFamily="2" charset="2"/>
              </a:rPr>
              <a:t> et al. 2019; </a:t>
            </a:r>
          </a:p>
          <a:p>
            <a:endParaRPr lang="en-US" dirty="0">
              <a:sym typeface="Wingdings" panose="05000000000000000000" pitchFamily="2" charset="2"/>
            </a:endParaRPr>
          </a:p>
          <a:p>
            <a:endParaRPr lang="en-US" dirty="0"/>
          </a:p>
        </p:txBody>
      </p:sp>
      <p:pic>
        <p:nvPicPr>
          <p:cNvPr id="10" name="Graphic 9" descr="Snowflake">
            <a:extLst>
              <a:ext uri="{FF2B5EF4-FFF2-40B4-BE49-F238E27FC236}">
                <a16:creationId xmlns:a16="http://schemas.microsoft.com/office/drawing/2014/main" id="{74D36D24-80D1-4957-A9E6-3D37CCE135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55604" y="4052092"/>
            <a:ext cx="693079" cy="693079"/>
          </a:xfrm>
          <a:prstGeom prst="rect">
            <a:avLst/>
          </a:prstGeom>
        </p:spPr>
      </p:pic>
      <p:pic>
        <p:nvPicPr>
          <p:cNvPr id="11" name="Graphic 10" descr="Snowflake">
            <a:extLst>
              <a:ext uri="{FF2B5EF4-FFF2-40B4-BE49-F238E27FC236}">
                <a16:creationId xmlns:a16="http://schemas.microsoft.com/office/drawing/2014/main" id="{C6E483B2-29BB-479F-A249-EBE3A14016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31085" y="4070970"/>
            <a:ext cx="693079" cy="693079"/>
          </a:xfrm>
          <a:prstGeom prst="rect">
            <a:avLst/>
          </a:prstGeom>
        </p:spPr>
      </p:pic>
      <p:pic>
        <p:nvPicPr>
          <p:cNvPr id="12" name="Graphic 11" descr="Snowflake">
            <a:extLst>
              <a:ext uri="{FF2B5EF4-FFF2-40B4-BE49-F238E27FC236}">
                <a16:creationId xmlns:a16="http://schemas.microsoft.com/office/drawing/2014/main" id="{FD616412-E74B-40F5-B312-790106BB09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43344" y="4568154"/>
            <a:ext cx="693079" cy="693079"/>
          </a:xfrm>
          <a:prstGeom prst="rect">
            <a:avLst/>
          </a:prstGeom>
        </p:spPr>
      </p:pic>
      <p:sp>
        <p:nvSpPr>
          <p:cNvPr id="14" name="Arrow: Right 13">
            <a:extLst>
              <a:ext uri="{FF2B5EF4-FFF2-40B4-BE49-F238E27FC236}">
                <a16:creationId xmlns:a16="http://schemas.microsoft.com/office/drawing/2014/main" id="{4F4A2CC2-40C8-4528-B3F7-B00FC07E8B5D}"/>
              </a:ext>
            </a:extLst>
          </p:cNvPr>
          <p:cNvSpPr/>
          <p:nvPr/>
        </p:nvSpPr>
        <p:spPr>
          <a:xfrm>
            <a:off x="4611904" y="4635990"/>
            <a:ext cx="553929" cy="170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Snowflake">
            <a:extLst>
              <a:ext uri="{FF2B5EF4-FFF2-40B4-BE49-F238E27FC236}">
                <a16:creationId xmlns:a16="http://schemas.microsoft.com/office/drawing/2014/main" id="{071A7ACA-3F3E-4971-B40E-B52BB6918A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52433" y="3950123"/>
            <a:ext cx="693079" cy="693079"/>
          </a:xfrm>
          <a:prstGeom prst="rect">
            <a:avLst/>
          </a:prstGeom>
        </p:spPr>
      </p:pic>
      <p:pic>
        <p:nvPicPr>
          <p:cNvPr id="18" name="Graphic 17" descr="Snowflake">
            <a:extLst>
              <a:ext uri="{FF2B5EF4-FFF2-40B4-BE49-F238E27FC236}">
                <a16:creationId xmlns:a16="http://schemas.microsoft.com/office/drawing/2014/main" id="{C74CBFB5-D4AE-49E1-86F5-6F006D21C6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27914" y="3969001"/>
            <a:ext cx="693079" cy="693079"/>
          </a:xfrm>
          <a:prstGeom prst="rect">
            <a:avLst/>
          </a:prstGeom>
        </p:spPr>
      </p:pic>
      <p:pic>
        <p:nvPicPr>
          <p:cNvPr id="19" name="Graphic 18" descr="Snowflake">
            <a:extLst>
              <a:ext uri="{FF2B5EF4-FFF2-40B4-BE49-F238E27FC236}">
                <a16:creationId xmlns:a16="http://schemas.microsoft.com/office/drawing/2014/main" id="{ADD9AB0A-B8E4-4DD3-BDCA-027682B83E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40173" y="4466185"/>
            <a:ext cx="693079" cy="693079"/>
          </a:xfrm>
          <a:prstGeom prst="rect">
            <a:avLst/>
          </a:prstGeom>
        </p:spPr>
      </p:pic>
      <p:sp>
        <p:nvSpPr>
          <p:cNvPr id="21" name="Arrow: Right 20">
            <a:extLst>
              <a:ext uri="{FF2B5EF4-FFF2-40B4-BE49-F238E27FC236}">
                <a16:creationId xmlns:a16="http://schemas.microsoft.com/office/drawing/2014/main" id="{D849913B-2927-49CA-ABD8-12FFFE5918FC}"/>
              </a:ext>
            </a:extLst>
          </p:cNvPr>
          <p:cNvSpPr/>
          <p:nvPr/>
        </p:nvSpPr>
        <p:spPr>
          <a:xfrm>
            <a:off x="8458807" y="4546102"/>
            <a:ext cx="553929" cy="170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8DA08EC-3BB6-4800-ABDE-0A631BD957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3077" y="4235606"/>
            <a:ext cx="890511" cy="890511"/>
          </a:xfrm>
          <a:prstGeom prst="rect">
            <a:avLst/>
          </a:prstGeom>
        </p:spPr>
      </p:pic>
      <p:pic>
        <p:nvPicPr>
          <p:cNvPr id="25" name="Picture 24">
            <a:extLst>
              <a:ext uri="{FF2B5EF4-FFF2-40B4-BE49-F238E27FC236}">
                <a16:creationId xmlns:a16="http://schemas.microsoft.com/office/drawing/2014/main" id="{C5B3B595-F06E-4277-B23F-3E575F1DD7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3124" y="4379507"/>
            <a:ext cx="890511" cy="890511"/>
          </a:xfrm>
          <a:prstGeom prst="rect">
            <a:avLst/>
          </a:prstGeom>
        </p:spPr>
      </p:pic>
      <p:sp>
        <p:nvSpPr>
          <p:cNvPr id="26" name="Multiplication Sign 25">
            <a:extLst>
              <a:ext uri="{FF2B5EF4-FFF2-40B4-BE49-F238E27FC236}">
                <a16:creationId xmlns:a16="http://schemas.microsoft.com/office/drawing/2014/main" id="{30F89ABC-D2FE-47DF-A617-7E618B59FF66}"/>
              </a:ext>
            </a:extLst>
          </p:cNvPr>
          <p:cNvSpPr/>
          <p:nvPr/>
        </p:nvSpPr>
        <p:spPr>
          <a:xfrm>
            <a:off x="6276746" y="4563840"/>
            <a:ext cx="442323" cy="468686"/>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 descr="female moose silhouette on white background Stock Vector | Adobe Stock">
            <a:extLst>
              <a:ext uri="{FF2B5EF4-FFF2-40B4-BE49-F238E27FC236}">
                <a16:creationId xmlns:a16="http://schemas.microsoft.com/office/drawing/2014/main" id="{66A2D099-EF6A-47D7-9169-33F95B63316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197" t="8274" r="16617" b="5155"/>
          <a:stretch/>
        </p:blipFill>
        <p:spPr bwMode="auto">
          <a:xfrm>
            <a:off x="10595242" y="4298745"/>
            <a:ext cx="880844" cy="73114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2A0E0DA4-DCAC-4E21-9B42-128C18FCEDBD}"/>
              </a:ext>
            </a:extLst>
          </p:cNvPr>
          <p:cNvPicPr>
            <a:picLocks noChangeAspect="1"/>
          </p:cNvPicPr>
          <p:nvPr/>
        </p:nvPicPr>
        <p:blipFill rotWithShape="1">
          <a:blip r:embed="rId6">
            <a:extLst>
              <a:ext uri="{28A0092B-C50C-407E-A947-70E740481C1C}">
                <a14:useLocalDpi xmlns:a14="http://schemas.microsoft.com/office/drawing/2010/main" val="0"/>
              </a:ext>
            </a:extLst>
          </a:blip>
          <a:srcRect t="17005" b="17706"/>
          <a:stretch/>
        </p:blipFill>
        <p:spPr>
          <a:xfrm>
            <a:off x="11163928" y="4650871"/>
            <a:ext cx="709631" cy="463303"/>
          </a:xfrm>
          <a:prstGeom prst="rect">
            <a:avLst/>
          </a:prstGeom>
        </p:spPr>
      </p:pic>
      <p:pic>
        <p:nvPicPr>
          <p:cNvPr id="35" name="Picture 2" descr="female moose silhouette on white background Stock Vector | Adobe Stock">
            <a:extLst>
              <a:ext uri="{FF2B5EF4-FFF2-40B4-BE49-F238E27FC236}">
                <a16:creationId xmlns:a16="http://schemas.microsoft.com/office/drawing/2014/main" id="{88CC2E99-5BA3-4342-B9AE-50315BFAE8F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197" t="8274" r="16617" b="5155"/>
          <a:stretch/>
        </p:blipFill>
        <p:spPr bwMode="auto">
          <a:xfrm>
            <a:off x="9331632" y="4277794"/>
            <a:ext cx="880844" cy="7311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93EE6733-199E-4E79-81BC-6ED79D72A204}"/>
              </a:ext>
            </a:extLst>
          </p:cNvPr>
          <p:cNvPicPr>
            <a:picLocks noChangeAspect="1"/>
          </p:cNvPicPr>
          <p:nvPr/>
        </p:nvPicPr>
        <p:blipFill rotWithShape="1">
          <a:blip r:embed="rId6">
            <a:extLst>
              <a:ext uri="{28A0092B-C50C-407E-A947-70E740481C1C}">
                <a14:useLocalDpi xmlns:a14="http://schemas.microsoft.com/office/drawing/2010/main" val="0"/>
              </a:ext>
            </a:extLst>
          </a:blip>
          <a:srcRect t="17005" b="17706"/>
          <a:stretch/>
        </p:blipFill>
        <p:spPr>
          <a:xfrm>
            <a:off x="9900318" y="4629920"/>
            <a:ext cx="709631" cy="463303"/>
          </a:xfrm>
          <a:prstGeom prst="rect">
            <a:avLst/>
          </a:prstGeom>
        </p:spPr>
      </p:pic>
      <p:pic>
        <p:nvPicPr>
          <p:cNvPr id="38" name="Picture 37">
            <a:extLst>
              <a:ext uri="{FF2B5EF4-FFF2-40B4-BE49-F238E27FC236}">
                <a16:creationId xmlns:a16="http://schemas.microsoft.com/office/drawing/2014/main" id="{5F3CF937-2343-42BB-8309-5DE7C4E34736}"/>
              </a:ext>
            </a:extLst>
          </p:cNvPr>
          <p:cNvPicPr>
            <a:picLocks noChangeAspect="1"/>
          </p:cNvPicPr>
          <p:nvPr/>
        </p:nvPicPr>
        <p:blipFill rotWithShape="1">
          <a:blip r:embed="rId8">
            <a:extLst>
              <a:ext uri="{28A0092B-C50C-407E-A947-70E740481C1C}">
                <a14:useLocalDpi xmlns:a14="http://schemas.microsoft.com/office/drawing/2010/main" val="0"/>
              </a:ext>
            </a:extLst>
          </a:blip>
          <a:srcRect t="50768"/>
          <a:stretch/>
        </p:blipFill>
        <p:spPr>
          <a:xfrm>
            <a:off x="2722164" y="282556"/>
            <a:ext cx="8657617" cy="3070693"/>
          </a:xfrm>
          <a:prstGeom prst="rect">
            <a:avLst/>
          </a:prstGeom>
        </p:spPr>
      </p:pic>
      <p:sp>
        <p:nvSpPr>
          <p:cNvPr id="39" name="Rectangle 38">
            <a:extLst>
              <a:ext uri="{FF2B5EF4-FFF2-40B4-BE49-F238E27FC236}">
                <a16:creationId xmlns:a16="http://schemas.microsoft.com/office/drawing/2014/main" id="{D191E1A7-7F68-45C4-BB88-185CAE23372A}"/>
              </a:ext>
            </a:extLst>
          </p:cNvPr>
          <p:cNvSpPr/>
          <p:nvPr/>
        </p:nvSpPr>
        <p:spPr>
          <a:xfrm>
            <a:off x="6845342" y="390525"/>
            <a:ext cx="4756108" cy="29565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91945951"/>
      </p:ext>
    </p:extLst>
  </p:cSld>
  <p:clrMapOvr>
    <a:masterClrMapping/>
  </p:clrMapOvr>
  <mc:AlternateContent xmlns:mc="http://schemas.openxmlformats.org/markup-compatibility/2006" xmlns:p14="http://schemas.microsoft.com/office/powerpoint/2010/main">
    <mc:Choice Requires="p14">
      <p:transition spd="slow" p14:dur="2000" advTm="35447"/>
    </mc:Choice>
    <mc:Fallback xmlns="">
      <p:transition spd="slow" advTm="354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26" grpId="0" animBg="1"/>
      <p:bldP spid="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410621-1381-4308-9A06-473C1EE9033B}"/>
              </a:ext>
            </a:extLst>
          </p:cNvPr>
          <p:cNvSpPr/>
          <p:nvPr/>
        </p:nvSpPr>
        <p:spPr>
          <a:xfrm>
            <a:off x="4844517" y="1984089"/>
            <a:ext cx="4422681" cy="274623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Snowflake">
            <a:extLst>
              <a:ext uri="{FF2B5EF4-FFF2-40B4-BE49-F238E27FC236}">
                <a16:creationId xmlns:a16="http://schemas.microsoft.com/office/drawing/2014/main" id="{4FA0815B-E45D-4BBD-883A-85EEC52703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6187" y="3438067"/>
            <a:ext cx="977794" cy="1013917"/>
          </a:xfrm>
          <a:prstGeom prst="rect">
            <a:avLst/>
          </a:prstGeom>
        </p:spPr>
      </p:pic>
      <p:sp>
        <p:nvSpPr>
          <p:cNvPr id="6" name="TextBox 5">
            <a:extLst>
              <a:ext uri="{FF2B5EF4-FFF2-40B4-BE49-F238E27FC236}">
                <a16:creationId xmlns:a16="http://schemas.microsoft.com/office/drawing/2014/main" id="{82C15205-BC29-43AD-9B8C-9D2DD7FAFA82}"/>
              </a:ext>
            </a:extLst>
          </p:cNvPr>
          <p:cNvSpPr txBox="1"/>
          <p:nvPr/>
        </p:nvSpPr>
        <p:spPr>
          <a:xfrm>
            <a:off x="4499381" y="2182058"/>
            <a:ext cx="2233487" cy="2491291"/>
          </a:xfrm>
          <a:prstGeom prst="rect">
            <a:avLst/>
          </a:prstGeom>
          <a:noFill/>
        </p:spPr>
        <p:txBody>
          <a:bodyPr wrap="square" rtlCol="0">
            <a:spAutoFit/>
          </a:bodyPr>
          <a:lstStyle/>
          <a:p>
            <a:pPr algn="ctr"/>
            <a:r>
              <a:rPr lang="en-US" sz="2000" b="1" dirty="0"/>
              <a:t>Cow survival</a:t>
            </a:r>
          </a:p>
          <a:p>
            <a:pPr algn="ctr"/>
            <a:endParaRPr lang="en-US" sz="2000" b="1" dirty="0"/>
          </a:p>
          <a:p>
            <a:pPr algn="ctr"/>
            <a:r>
              <a:rPr lang="en-US" sz="2000" b="1" dirty="0"/>
              <a:t>Calf survival</a:t>
            </a:r>
          </a:p>
          <a:p>
            <a:pPr algn="ctr"/>
            <a:endParaRPr lang="en-US" sz="2000" b="1" dirty="0"/>
          </a:p>
          <a:p>
            <a:pPr algn="ctr"/>
            <a:r>
              <a:rPr lang="en-US" sz="2000" b="1" dirty="0"/>
              <a:t>Parturition</a:t>
            </a:r>
          </a:p>
          <a:p>
            <a:pPr algn="ctr"/>
            <a:endParaRPr lang="en-US" sz="2000" b="1" dirty="0"/>
          </a:p>
          <a:p>
            <a:pPr algn="ctr"/>
            <a:r>
              <a:rPr lang="en-US" sz="2000" b="1" dirty="0"/>
              <a:t>Twinning</a:t>
            </a:r>
          </a:p>
        </p:txBody>
      </p:sp>
      <p:sp>
        <p:nvSpPr>
          <p:cNvPr id="7" name="TextBox 6">
            <a:extLst>
              <a:ext uri="{FF2B5EF4-FFF2-40B4-BE49-F238E27FC236}">
                <a16:creationId xmlns:a16="http://schemas.microsoft.com/office/drawing/2014/main" id="{2CC3497B-9D7F-4505-BBA7-AE81444737A6}"/>
              </a:ext>
            </a:extLst>
          </p:cNvPr>
          <p:cNvSpPr txBox="1"/>
          <p:nvPr/>
        </p:nvSpPr>
        <p:spPr>
          <a:xfrm>
            <a:off x="8788771" y="3021888"/>
            <a:ext cx="1739444" cy="580163"/>
          </a:xfrm>
          <a:prstGeom prst="rect">
            <a:avLst/>
          </a:prstGeom>
          <a:noFill/>
        </p:spPr>
        <p:txBody>
          <a:bodyPr wrap="square" rtlCol="0">
            <a:spAutoFit/>
          </a:bodyPr>
          <a:lstStyle/>
          <a:p>
            <a:r>
              <a:rPr lang="el-GR" sz="2800" b="1" dirty="0"/>
              <a:t>λ</a:t>
            </a:r>
            <a:r>
              <a:rPr lang="en-US" sz="2800" b="1" baseline="-25000" dirty="0"/>
              <a:t>t</a:t>
            </a:r>
            <a:endParaRPr lang="en-US" dirty="0"/>
          </a:p>
        </p:txBody>
      </p:sp>
      <p:cxnSp>
        <p:nvCxnSpPr>
          <p:cNvPr id="8" name="Straight Arrow Connector 7">
            <a:extLst>
              <a:ext uri="{FF2B5EF4-FFF2-40B4-BE49-F238E27FC236}">
                <a16:creationId xmlns:a16="http://schemas.microsoft.com/office/drawing/2014/main" id="{751A0C33-F770-4784-A7B5-38AE26FA2D23}"/>
              </a:ext>
            </a:extLst>
          </p:cNvPr>
          <p:cNvCxnSpPr>
            <a:cxnSpLocks/>
          </p:cNvCxnSpPr>
          <p:nvPr/>
        </p:nvCxnSpPr>
        <p:spPr>
          <a:xfrm>
            <a:off x="3184352" y="2950490"/>
            <a:ext cx="1596621" cy="71398"/>
          </a:xfrm>
          <a:prstGeom prst="straightConnector1">
            <a:avLst/>
          </a:prstGeom>
          <a:ln w="57150">
            <a:solidFill>
              <a:schemeClr val="accent1">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28E5F3D0-0CD2-4433-98FC-4977B134F5E9}"/>
              </a:ext>
            </a:extLst>
          </p:cNvPr>
          <p:cNvCxnSpPr>
            <a:cxnSpLocks/>
          </p:cNvCxnSpPr>
          <p:nvPr/>
        </p:nvCxnSpPr>
        <p:spPr>
          <a:xfrm>
            <a:off x="3137180" y="3121460"/>
            <a:ext cx="1568611" cy="1097152"/>
          </a:xfrm>
          <a:prstGeom prst="straightConnector1">
            <a:avLst/>
          </a:prstGeom>
          <a:ln w="28575">
            <a:solidFill>
              <a:schemeClr val="accent1">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E0FA2AA2-F5AD-4DF1-A2FD-2A201E5C1BE4}"/>
              </a:ext>
            </a:extLst>
          </p:cNvPr>
          <p:cNvCxnSpPr>
            <a:cxnSpLocks/>
          </p:cNvCxnSpPr>
          <p:nvPr/>
        </p:nvCxnSpPr>
        <p:spPr>
          <a:xfrm flipV="1">
            <a:off x="3120885" y="3155650"/>
            <a:ext cx="1584907" cy="659594"/>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DBA6466-4DA2-436E-849E-39981F5D74D1}"/>
              </a:ext>
            </a:extLst>
          </p:cNvPr>
          <p:cNvCxnSpPr>
            <a:cxnSpLocks/>
          </p:cNvCxnSpPr>
          <p:nvPr/>
        </p:nvCxnSpPr>
        <p:spPr>
          <a:xfrm>
            <a:off x="3137180" y="3985242"/>
            <a:ext cx="1568611" cy="466742"/>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2" name="Graphic 11" descr="Leaf">
            <a:extLst>
              <a:ext uri="{FF2B5EF4-FFF2-40B4-BE49-F238E27FC236}">
                <a16:creationId xmlns:a16="http://schemas.microsoft.com/office/drawing/2014/main" id="{03E26544-7C96-40E2-8F01-32CA6CF47F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67422" y="2558310"/>
            <a:ext cx="977794" cy="1013917"/>
          </a:xfrm>
          <a:prstGeom prst="rect">
            <a:avLst/>
          </a:prstGeom>
        </p:spPr>
      </p:pic>
      <p:sp>
        <p:nvSpPr>
          <p:cNvPr id="13" name="TextBox 12">
            <a:extLst>
              <a:ext uri="{FF2B5EF4-FFF2-40B4-BE49-F238E27FC236}">
                <a16:creationId xmlns:a16="http://schemas.microsoft.com/office/drawing/2014/main" id="{A292DD14-34FF-4829-B522-05ED416FC8FE}"/>
              </a:ext>
            </a:extLst>
          </p:cNvPr>
          <p:cNvSpPr txBox="1"/>
          <p:nvPr/>
        </p:nvSpPr>
        <p:spPr>
          <a:xfrm>
            <a:off x="7292676" y="2664706"/>
            <a:ext cx="1155511" cy="1384995"/>
          </a:xfrm>
          <a:prstGeom prst="rect">
            <a:avLst/>
          </a:prstGeom>
          <a:noFill/>
        </p:spPr>
        <p:txBody>
          <a:bodyPr wrap="square" rtlCol="0">
            <a:spAutoFit/>
          </a:bodyPr>
          <a:lstStyle/>
          <a:p>
            <a:r>
              <a:rPr lang="en-US" sz="2800" b="1" dirty="0"/>
              <a:t>?</a:t>
            </a:r>
          </a:p>
          <a:p>
            <a:r>
              <a:rPr lang="en-US" sz="2800" b="1" dirty="0"/>
              <a:t>?</a:t>
            </a:r>
          </a:p>
          <a:p>
            <a:r>
              <a:rPr lang="en-US" sz="2800" b="1" dirty="0"/>
              <a:t>?</a:t>
            </a:r>
          </a:p>
        </p:txBody>
      </p:sp>
    </p:spTree>
    <p:extLst>
      <p:ext uri="{BB962C8B-B14F-4D97-AF65-F5344CB8AC3E}">
        <p14:creationId xmlns:p14="http://schemas.microsoft.com/office/powerpoint/2010/main" val="187081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0BB309-7109-4878-9B0C-829AF499425C}"/>
              </a:ext>
            </a:extLst>
          </p:cNvPr>
          <p:cNvPicPr>
            <a:picLocks noChangeAspect="1"/>
          </p:cNvPicPr>
          <p:nvPr/>
        </p:nvPicPr>
        <p:blipFill rotWithShape="1">
          <a:blip r:embed="rId2">
            <a:extLst>
              <a:ext uri="{28A0092B-C50C-407E-A947-70E740481C1C}">
                <a14:useLocalDpi xmlns:a14="http://schemas.microsoft.com/office/drawing/2010/main" val="0"/>
              </a:ext>
            </a:extLst>
          </a:blip>
          <a:srcRect t="5180" r="3927"/>
          <a:stretch/>
        </p:blipFill>
        <p:spPr>
          <a:xfrm>
            <a:off x="3995350" y="531352"/>
            <a:ext cx="7673351" cy="5975818"/>
          </a:xfrm>
          <a:prstGeom prst="rect">
            <a:avLst/>
          </a:prstGeom>
        </p:spPr>
      </p:pic>
      <p:sp>
        <p:nvSpPr>
          <p:cNvPr id="5" name="Title 1">
            <a:extLst>
              <a:ext uri="{FF2B5EF4-FFF2-40B4-BE49-F238E27FC236}">
                <a16:creationId xmlns:a16="http://schemas.microsoft.com/office/drawing/2014/main" id="{FB7EA7BA-0876-4728-8722-E909DF050A00}"/>
              </a:ext>
            </a:extLst>
          </p:cNvPr>
          <p:cNvSpPr>
            <a:spLocks noGrp="1"/>
          </p:cNvSpPr>
          <p:nvPr>
            <p:ph type="title"/>
          </p:nvPr>
        </p:nvSpPr>
        <p:spPr>
          <a:xfrm>
            <a:off x="673256" y="2750820"/>
            <a:ext cx="9875520" cy="1356360"/>
          </a:xfrm>
        </p:spPr>
        <p:txBody>
          <a:bodyPr/>
          <a:lstStyle/>
          <a:p>
            <a:r>
              <a:rPr lang="en-US" dirty="0"/>
              <a:t>Results</a:t>
            </a:r>
          </a:p>
        </p:txBody>
      </p:sp>
    </p:spTree>
    <p:extLst>
      <p:ext uri="{BB962C8B-B14F-4D97-AF65-F5344CB8AC3E}">
        <p14:creationId xmlns:p14="http://schemas.microsoft.com/office/powerpoint/2010/main" val="1942537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CDE1F79-6A49-4CAF-B0A4-1603F984212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926"/>
          <a:stretch/>
        </p:blipFill>
        <p:spPr>
          <a:xfrm>
            <a:off x="3390628" y="1708369"/>
            <a:ext cx="7158148" cy="3441262"/>
          </a:xfrm>
        </p:spPr>
      </p:pic>
      <p:sp>
        <p:nvSpPr>
          <p:cNvPr id="6" name="Title 1">
            <a:extLst>
              <a:ext uri="{FF2B5EF4-FFF2-40B4-BE49-F238E27FC236}">
                <a16:creationId xmlns:a16="http://schemas.microsoft.com/office/drawing/2014/main" id="{7A7E5988-832F-4A08-8A02-03A9750B5C48}"/>
              </a:ext>
            </a:extLst>
          </p:cNvPr>
          <p:cNvSpPr txBox="1">
            <a:spLocks/>
          </p:cNvSpPr>
          <p:nvPr/>
        </p:nvSpPr>
        <p:spPr>
          <a:xfrm>
            <a:off x="673256" y="275082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a:t>Results</a:t>
            </a:r>
            <a:endParaRPr lang="en-US" dirty="0"/>
          </a:p>
        </p:txBody>
      </p:sp>
    </p:spTree>
    <p:extLst>
      <p:ext uri="{BB962C8B-B14F-4D97-AF65-F5344CB8AC3E}">
        <p14:creationId xmlns:p14="http://schemas.microsoft.com/office/powerpoint/2010/main" val="1736594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2D8D05-F2BB-4F73-8839-695AEBCFAA40}"/>
              </a:ext>
            </a:extLst>
          </p:cNvPr>
          <p:cNvSpPr txBox="1">
            <a:spLocks/>
          </p:cNvSpPr>
          <p:nvPr/>
        </p:nvSpPr>
        <p:spPr>
          <a:xfrm>
            <a:off x="392229" y="224589"/>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A6B727"/>
                </a:solidFill>
                <a:effectLst/>
                <a:uLnTx/>
                <a:uFillTx/>
                <a:latin typeface="Corbel" panose="020B0503020204020204"/>
                <a:ea typeface="+mj-ea"/>
                <a:cs typeface="+mj-cs"/>
              </a:rPr>
              <a:t>Intro to Population Dynamics</a:t>
            </a:r>
            <a:endParaRPr kumimoji="0" lang="en-US" sz="4400" b="0" i="0" u="none" strike="noStrike" kern="1200" cap="none" spc="0" normalizeH="0" baseline="0" noProof="0" dirty="0">
              <a:ln>
                <a:noFill/>
              </a:ln>
              <a:solidFill>
                <a:srgbClr val="A6B727"/>
              </a:solidFill>
              <a:effectLst/>
              <a:uLnTx/>
              <a:uFillTx/>
              <a:latin typeface="Corbel" panose="020B0503020204020204"/>
              <a:ea typeface="+mj-ea"/>
              <a:cs typeface="+mj-cs"/>
            </a:endParaRPr>
          </a:p>
        </p:txBody>
      </p:sp>
      <p:sp>
        <p:nvSpPr>
          <p:cNvPr id="2" name="TextBox 1">
            <a:extLst>
              <a:ext uri="{FF2B5EF4-FFF2-40B4-BE49-F238E27FC236}">
                <a16:creationId xmlns:a16="http://schemas.microsoft.com/office/drawing/2014/main" id="{DD8FDF6D-87F4-4127-B41B-6E860BB1F852}"/>
              </a:ext>
            </a:extLst>
          </p:cNvPr>
          <p:cNvSpPr txBox="1"/>
          <p:nvPr/>
        </p:nvSpPr>
        <p:spPr>
          <a:xfrm>
            <a:off x="5863988" y="3167390"/>
            <a:ext cx="57757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orbel" panose="020B0503020204020204"/>
                <a:ea typeface="+mn-ea"/>
                <a:cs typeface="+mn-cs"/>
              </a:rPr>
              <a:t>N</a:t>
            </a:r>
            <a:r>
              <a:rPr kumimoji="0" lang="en-US" sz="2800" b="1" i="0" u="none" strike="noStrike" kern="1200" cap="none" spc="0" normalizeH="0" baseline="-25000" noProof="0" dirty="0" err="1">
                <a:ln>
                  <a:noFill/>
                </a:ln>
                <a:solidFill>
                  <a:srgbClr val="000000"/>
                </a:solidFill>
                <a:effectLst/>
                <a:uLnTx/>
                <a:uFillTx/>
                <a:latin typeface="Corbel" panose="020B0503020204020204"/>
                <a:ea typeface="+mn-ea"/>
                <a:cs typeface="+mn-cs"/>
              </a:rPr>
              <a:t>t</a:t>
            </a:r>
            <a:endParaRPr kumimoji="0" lang="en-US" sz="2800" b="1"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pic>
        <p:nvPicPr>
          <p:cNvPr id="5" name="Picture 2" descr="female moose silhouette on white background Stock Vector | Adobe Stock">
            <a:extLst>
              <a:ext uri="{FF2B5EF4-FFF2-40B4-BE49-F238E27FC236}">
                <a16:creationId xmlns:a16="http://schemas.microsoft.com/office/drawing/2014/main" id="{51C92F67-8E2C-49DD-AA11-25D01B82CE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97" t="8274" r="16617" b="5155"/>
          <a:stretch/>
        </p:blipFill>
        <p:spPr bwMode="auto">
          <a:xfrm>
            <a:off x="6622333" y="4964171"/>
            <a:ext cx="376940" cy="3128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emale moose silhouette on white background Stock Vector | Adobe Stock">
            <a:extLst>
              <a:ext uri="{FF2B5EF4-FFF2-40B4-BE49-F238E27FC236}">
                <a16:creationId xmlns:a16="http://schemas.microsoft.com/office/drawing/2014/main" id="{6C246332-E4EA-4E63-8F07-7039C1C905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97" t="8274" r="16617" b="5155"/>
          <a:stretch/>
        </p:blipFill>
        <p:spPr bwMode="auto">
          <a:xfrm>
            <a:off x="5771947" y="4964172"/>
            <a:ext cx="376940" cy="3128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emale moose silhouette on white background Stock Vector | Adobe Stock">
            <a:extLst>
              <a:ext uri="{FF2B5EF4-FFF2-40B4-BE49-F238E27FC236}">
                <a16:creationId xmlns:a16="http://schemas.microsoft.com/office/drawing/2014/main" id="{3A6C3FAB-23F7-4620-8570-188935ABEC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97" t="8274" r="16617" b="5155"/>
          <a:stretch/>
        </p:blipFill>
        <p:spPr bwMode="auto">
          <a:xfrm>
            <a:off x="4526466" y="4140605"/>
            <a:ext cx="376940" cy="3128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emale moose silhouette on white background Stock Vector | Adobe Stock">
            <a:extLst>
              <a:ext uri="{FF2B5EF4-FFF2-40B4-BE49-F238E27FC236}">
                <a16:creationId xmlns:a16="http://schemas.microsoft.com/office/drawing/2014/main" id="{4FEF3465-0C56-453F-9AC2-161606158E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97" t="8274" r="16617" b="5155"/>
          <a:stretch/>
        </p:blipFill>
        <p:spPr bwMode="auto">
          <a:xfrm>
            <a:off x="5044955" y="4666370"/>
            <a:ext cx="376940" cy="3128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emale moose silhouette on white background Stock Vector | Adobe Stock">
            <a:extLst>
              <a:ext uri="{FF2B5EF4-FFF2-40B4-BE49-F238E27FC236}">
                <a16:creationId xmlns:a16="http://schemas.microsoft.com/office/drawing/2014/main" id="{532D33FC-E67A-4FED-AA7F-869C943D5A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97" t="8274" r="16617" b="5155"/>
          <a:stretch/>
        </p:blipFill>
        <p:spPr bwMode="auto">
          <a:xfrm>
            <a:off x="6770106" y="4453484"/>
            <a:ext cx="376940" cy="3128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emale moose silhouette on white background Stock Vector | Adobe Stock">
            <a:extLst>
              <a:ext uri="{FF2B5EF4-FFF2-40B4-BE49-F238E27FC236}">
                <a16:creationId xmlns:a16="http://schemas.microsoft.com/office/drawing/2014/main" id="{C2C97FF1-8509-49A9-8FEA-72732CDE60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97" t="8274" r="16617" b="5155"/>
          <a:stretch/>
        </p:blipFill>
        <p:spPr bwMode="auto">
          <a:xfrm>
            <a:off x="5259832" y="4220307"/>
            <a:ext cx="376940" cy="3128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emale moose silhouette on white background Stock Vector | Adobe Stock">
            <a:extLst>
              <a:ext uri="{FF2B5EF4-FFF2-40B4-BE49-F238E27FC236}">
                <a16:creationId xmlns:a16="http://schemas.microsoft.com/office/drawing/2014/main" id="{66724C83-F258-4B1A-B745-5EE15C779D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97" t="8274" r="16617" b="5155"/>
          <a:stretch/>
        </p:blipFill>
        <p:spPr bwMode="auto">
          <a:xfrm>
            <a:off x="5960417" y="4353491"/>
            <a:ext cx="376940" cy="3128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emale moose silhouette on white background Stock Vector | Adobe Stock">
            <a:extLst>
              <a:ext uri="{FF2B5EF4-FFF2-40B4-BE49-F238E27FC236}">
                <a16:creationId xmlns:a16="http://schemas.microsoft.com/office/drawing/2014/main" id="{BEAB83B2-73EE-42E1-BF4D-2EBD422A84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97" t="8274" r="16617" b="5155"/>
          <a:stretch/>
        </p:blipFill>
        <p:spPr bwMode="auto">
          <a:xfrm>
            <a:off x="4991425" y="3709170"/>
            <a:ext cx="376940" cy="3128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emale moose silhouette on white background Stock Vector | Adobe Stock">
            <a:extLst>
              <a:ext uri="{FF2B5EF4-FFF2-40B4-BE49-F238E27FC236}">
                <a16:creationId xmlns:a16="http://schemas.microsoft.com/office/drawing/2014/main" id="{9FE8F746-960E-42A0-82B3-1A2755C00B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97" t="8274" r="16617" b="5155"/>
          <a:stretch/>
        </p:blipFill>
        <p:spPr bwMode="auto">
          <a:xfrm>
            <a:off x="6576841" y="3865610"/>
            <a:ext cx="376940" cy="3128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emale moose silhouette on white background Stock Vector | Adobe Stock">
            <a:extLst>
              <a:ext uri="{FF2B5EF4-FFF2-40B4-BE49-F238E27FC236}">
                <a16:creationId xmlns:a16="http://schemas.microsoft.com/office/drawing/2014/main" id="{0BF2D6F6-45CD-492F-BFF6-3DF8AC4785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97" t="8274" r="16617" b="5155"/>
          <a:stretch/>
        </p:blipFill>
        <p:spPr bwMode="auto">
          <a:xfrm>
            <a:off x="5863988" y="3865611"/>
            <a:ext cx="376940" cy="312879"/>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descr="Snowflake">
            <a:extLst>
              <a:ext uri="{FF2B5EF4-FFF2-40B4-BE49-F238E27FC236}">
                <a16:creationId xmlns:a16="http://schemas.microsoft.com/office/drawing/2014/main" id="{DC915535-4EE3-4415-9767-B4C500CFB9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17489" y="1536754"/>
            <a:ext cx="737458" cy="737458"/>
          </a:xfrm>
          <a:prstGeom prst="rect">
            <a:avLst/>
          </a:prstGeom>
        </p:spPr>
      </p:pic>
      <p:pic>
        <p:nvPicPr>
          <p:cNvPr id="23" name="Graphic 22" descr="Bug">
            <a:extLst>
              <a:ext uri="{FF2B5EF4-FFF2-40B4-BE49-F238E27FC236}">
                <a16:creationId xmlns:a16="http://schemas.microsoft.com/office/drawing/2014/main" id="{FBEAAF41-E643-4630-B3D6-D4F612C3D7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95875" y="1580949"/>
            <a:ext cx="658831" cy="658831"/>
          </a:xfrm>
          <a:prstGeom prst="rect">
            <a:avLst/>
          </a:prstGeom>
        </p:spPr>
      </p:pic>
      <p:pic>
        <p:nvPicPr>
          <p:cNvPr id="24" name="Graphic 23" descr="Leaf">
            <a:extLst>
              <a:ext uri="{FF2B5EF4-FFF2-40B4-BE49-F238E27FC236}">
                <a16:creationId xmlns:a16="http://schemas.microsoft.com/office/drawing/2014/main" id="{71563101-7969-4A35-9E04-5B8423C71D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73664" y="2079961"/>
            <a:ext cx="603493" cy="603493"/>
          </a:xfrm>
          <a:prstGeom prst="rect">
            <a:avLst/>
          </a:prstGeom>
        </p:spPr>
      </p:pic>
      <p:cxnSp>
        <p:nvCxnSpPr>
          <p:cNvPr id="25" name="Straight Arrow Connector 24">
            <a:extLst>
              <a:ext uri="{FF2B5EF4-FFF2-40B4-BE49-F238E27FC236}">
                <a16:creationId xmlns:a16="http://schemas.microsoft.com/office/drawing/2014/main" id="{ED7D66CA-A133-4CD9-90AF-4F99E9954B01}"/>
              </a:ext>
            </a:extLst>
          </p:cNvPr>
          <p:cNvCxnSpPr/>
          <p:nvPr/>
        </p:nvCxnSpPr>
        <p:spPr>
          <a:xfrm>
            <a:off x="4714936" y="2239780"/>
            <a:ext cx="1089912" cy="9628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574300B-F0A6-473C-98CD-A95FAD11B7C9}"/>
              </a:ext>
            </a:extLst>
          </p:cNvPr>
          <p:cNvCxnSpPr>
            <a:cxnSpLocks/>
          </p:cNvCxnSpPr>
          <p:nvPr/>
        </p:nvCxnSpPr>
        <p:spPr>
          <a:xfrm flipH="1">
            <a:off x="6441560" y="2309665"/>
            <a:ext cx="1383730" cy="89301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94369AA-6B9D-4644-84B1-484DAAB6917D}"/>
              </a:ext>
            </a:extLst>
          </p:cNvPr>
          <p:cNvCxnSpPr>
            <a:cxnSpLocks/>
          </p:cNvCxnSpPr>
          <p:nvPr/>
        </p:nvCxnSpPr>
        <p:spPr>
          <a:xfrm>
            <a:off x="4851352" y="1919821"/>
            <a:ext cx="953496" cy="31995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82670A2-F2C6-4330-B735-50911F9155F1}"/>
              </a:ext>
            </a:extLst>
          </p:cNvPr>
          <p:cNvCxnSpPr>
            <a:cxnSpLocks/>
          </p:cNvCxnSpPr>
          <p:nvPr/>
        </p:nvCxnSpPr>
        <p:spPr>
          <a:xfrm flipH="1">
            <a:off x="6590705" y="2001672"/>
            <a:ext cx="783635" cy="2381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A4B6713-2B29-4EE7-80C4-EABE867F3B75}"/>
              </a:ext>
            </a:extLst>
          </p:cNvPr>
          <p:cNvCxnSpPr>
            <a:cxnSpLocks/>
            <a:stCxn id="24" idx="2"/>
            <a:endCxn id="2" idx="0"/>
          </p:cNvCxnSpPr>
          <p:nvPr/>
        </p:nvCxnSpPr>
        <p:spPr>
          <a:xfrm flipH="1">
            <a:off x="6152774" y="2683454"/>
            <a:ext cx="22637" cy="4839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Freeform: Shape 39">
            <a:extLst>
              <a:ext uri="{FF2B5EF4-FFF2-40B4-BE49-F238E27FC236}">
                <a16:creationId xmlns:a16="http://schemas.microsoft.com/office/drawing/2014/main" id="{CE09C2AC-BFB9-4A0D-9727-AFF38DFEA694}"/>
              </a:ext>
            </a:extLst>
          </p:cNvPr>
          <p:cNvSpPr/>
          <p:nvPr/>
        </p:nvSpPr>
        <p:spPr>
          <a:xfrm>
            <a:off x="3616117" y="3425190"/>
            <a:ext cx="2229674" cy="2093055"/>
          </a:xfrm>
          <a:custGeom>
            <a:avLst/>
            <a:gdLst>
              <a:gd name="connsiteX0" fmla="*/ 2229674 w 2229674"/>
              <a:gd name="connsiteY0" fmla="*/ 32243 h 2093055"/>
              <a:gd name="connsiteX1" fmla="*/ 41483 w 2229674"/>
              <a:gd name="connsiteY1" fmla="*/ 282452 h 2093055"/>
              <a:gd name="connsiteX2" fmla="*/ 1005925 w 2229674"/>
              <a:gd name="connsiteY2" fmla="*/ 2093055 h 2093055"/>
            </a:gdLst>
            <a:ahLst/>
            <a:cxnLst>
              <a:cxn ang="0">
                <a:pos x="connsiteX0" y="connsiteY0"/>
              </a:cxn>
              <a:cxn ang="0">
                <a:pos x="connsiteX1" y="connsiteY1"/>
              </a:cxn>
              <a:cxn ang="0">
                <a:pos x="connsiteX2" y="connsiteY2"/>
              </a:cxn>
            </a:cxnLst>
            <a:rect l="l" t="t" r="r" b="b"/>
            <a:pathLst>
              <a:path w="2229674" h="2093055">
                <a:moveTo>
                  <a:pt x="2229674" y="32243"/>
                </a:moveTo>
                <a:cubicBezTo>
                  <a:pt x="1237557" y="-14387"/>
                  <a:pt x="245441" y="-61017"/>
                  <a:pt x="41483" y="282452"/>
                </a:cubicBezTo>
                <a:cubicBezTo>
                  <a:pt x="-162475" y="625921"/>
                  <a:pt x="421725" y="1359488"/>
                  <a:pt x="1005925" y="2093055"/>
                </a:cubicBezTo>
              </a:path>
            </a:pathLst>
          </a:custGeom>
          <a:noFill/>
          <a:ln>
            <a:solidFill>
              <a:srgbClr val="A6B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cxnSp>
        <p:nvCxnSpPr>
          <p:cNvPr id="42" name="Straight Arrow Connector 41">
            <a:extLst>
              <a:ext uri="{FF2B5EF4-FFF2-40B4-BE49-F238E27FC236}">
                <a16:creationId xmlns:a16="http://schemas.microsoft.com/office/drawing/2014/main" id="{E9DD77CA-CE1E-4013-9132-75DD15C82FD0}"/>
              </a:ext>
            </a:extLst>
          </p:cNvPr>
          <p:cNvCxnSpPr/>
          <p:nvPr/>
        </p:nvCxnSpPr>
        <p:spPr>
          <a:xfrm>
            <a:off x="4526466" y="5390866"/>
            <a:ext cx="122871" cy="163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C42AED3-EDCD-4E1C-993A-70E25D6CD5DB}"/>
              </a:ext>
            </a:extLst>
          </p:cNvPr>
          <p:cNvSpPr txBox="1"/>
          <p:nvPr/>
        </p:nvSpPr>
        <p:spPr>
          <a:xfrm>
            <a:off x="3866866" y="5550612"/>
            <a:ext cx="483585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orbel" panose="020B0503020204020204"/>
                <a:ea typeface="+mn-ea"/>
                <a:cs typeface="+mn-cs"/>
              </a:rPr>
              <a:t>N</a:t>
            </a:r>
            <a:r>
              <a:rPr kumimoji="0" lang="en-US" sz="1800" b="0" i="0" u="none" strike="noStrike" kern="1200" cap="none" spc="0" normalizeH="0" baseline="-25000" noProof="0" dirty="0" err="1">
                <a:ln>
                  <a:noFill/>
                </a:ln>
                <a:solidFill>
                  <a:srgbClr val="000000"/>
                </a:solidFill>
                <a:effectLst/>
                <a:uLnTx/>
                <a:uFillTx/>
                <a:latin typeface="Corbel" panose="020B0503020204020204"/>
                <a:ea typeface="+mn-ea"/>
                <a:cs typeface="+mn-cs"/>
              </a:rPr>
              <a:t>t</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 = Births + Immigration – Deaths – Emigration </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CCAE892-2E73-4060-A85F-6DDF58451555}"/>
                  </a:ext>
                </a:extLst>
              </p:cNvPr>
              <p:cNvSpPr txBox="1"/>
              <p:nvPr/>
            </p:nvSpPr>
            <p:spPr>
              <a:xfrm>
                <a:off x="5023271" y="5820541"/>
                <a:ext cx="1874292" cy="6576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𝜆</m:t>
                          </m:r>
                        </m:e>
                        <m:sub>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𝑡</m:t>
                          </m:r>
                        </m:sub>
                      </m:sSub>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𝑁</m:t>
                              </m:r>
                            </m:e>
                            <m:sub>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𝑡</m:t>
                              </m:r>
                            </m:sub>
                          </m:sSub>
                        </m:num>
                        <m:den>
                          <m:sSub>
                            <m:sSubPr>
                              <m:ctrlP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𝑁</m:t>
                              </m:r>
                            </m:e>
                            <m:sub>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−1</m:t>
                              </m:r>
                            </m:sub>
                          </m:sSub>
                        </m:den>
                      </m:f>
                    </m:oMath>
                  </m:oMathPara>
                </a14:m>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mc:Choice>
        <mc:Fallback xmlns="">
          <p:sp>
            <p:nvSpPr>
              <p:cNvPr id="45" name="TextBox 44">
                <a:extLst>
                  <a:ext uri="{FF2B5EF4-FFF2-40B4-BE49-F238E27FC236}">
                    <a16:creationId xmlns:a16="http://schemas.microsoft.com/office/drawing/2014/main" id="{2CCAE892-2E73-4060-A85F-6DDF58451555}"/>
                  </a:ext>
                </a:extLst>
              </p:cNvPr>
              <p:cNvSpPr txBox="1">
                <a:spLocks noRot="1" noChangeAspect="1" noMove="1" noResize="1" noEditPoints="1" noAdjustHandles="1" noChangeArrowheads="1" noChangeShapeType="1" noTextEdit="1"/>
              </p:cNvSpPr>
              <p:nvPr/>
            </p:nvSpPr>
            <p:spPr>
              <a:xfrm>
                <a:off x="5023271" y="5820541"/>
                <a:ext cx="1874292" cy="657681"/>
              </a:xfrm>
              <a:prstGeom prst="rect">
                <a:avLst/>
              </a:prstGeom>
              <a:blipFill>
                <a:blip r:embed="rId12"/>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696513895"/>
      </p:ext>
    </p:extLst>
  </p:cSld>
  <p:clrMapOvr>
    <a:masterClrMapping/>
  </p:clrMapOvr>
  <mc:AlternateContent xmlns:mc="http://schemas.openxmlformats.org/markup-compatibility/2006" xmlns:p14="http://schemas.microsoft.com/office/powerpoint/2010/main">
    <mc:Choice Requires="p14">
      <p:transition spd="slow" p14:dur="2000" advTm="45391"/>
    </mc:Choice>
    <mc:Fallback xmlns="">
      <p:transition spd="slow" advTm="453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p:bldP spid="4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27F60-3AC5-418C-BADE-50B0F0EC536C}"/>
              </a:ext>
            </a:extLst>
          </p:cNvPr>
          <p:cNvSpPr>
            <a:spLocks noGrp="1"/>
          </p:cNvSpPr>
          <p:nvPr>
            <p:ph type="title"/>
          </p:nvPr>
        </p:nvSpPr>
        <p:spPr>
          <a:xfrm>
            <a:off x="587141" y="283075"/>
            <a:ext cx="9875520" cy="1356360"/>
          </a:xfrm>
        </p:spPr>
        <p:txBody>
          <a:bodyPr/>
          <a:lstStyle/>
          <a:p>
            <a:r>
              <a:rPr lang="en-US" dirty="0"/>
              <a:t>Conclusions</a:t>
            </a:r>
          </a:p>
        </p:txBody>
      </p:sp>
      <p:pic>
        <p:nvPicPr>
          <p:cNvPr id="6" name="Content Placeholder 5">
            <a:extLst>
              <a:ext uri="{FF2B5EF4-FFF2-40B4-BE49-F238E27FC236}">
                <a16:creationId xmlns:a16="http://schemas.microsoft.com/office/drawing/2014/main" id="{27B9DBF9-E57E-4D3F-8555-7D0366AF23E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5028" r="3616"/>
          <a:stretch/>
        </p:blipFill>
        <p:spPr>
          <a:xfrm>
            <a:off x="7607306" y="3224770"/>
            <a:ext cx="4020012" cy="3125554"/>
          </a:xfrm>
        </p:spPr>
      </p:pic>
      <p:pic>
        <p:nvPicPr>
          <p:cNvPr id="8" name="Picture 7">
            <a:extLst>
              <a:ext uri="{FF2B5EF4-FFF2-40B4-BE49-F238E27FC236}">
                <a16:creationId xmlns:a16="http://schemas.microsoft.com/office/drawing/2014/main" id="{E969783A-C97C-4D3A-AA5D-91E6F93ED777}"/>
              </a:ext>
            </a:extLst>
          </p:cNvPr>
          <p:cNvPicPr>
            <a:picLocks noChangeAspect="1"/>
          </p:cNvPicPr>
          <p:nvPr/>
        </p:nvPicPr>
        <p:blipFill rotWithShape="1">
          <a:blip r:embed="rId5">
            <a:extLst>
              <a:ext uri="{28A0092B-C50C-407E-A947-70E740481C1C}">
                <a14:useLocalDpi xmlns:a14="http://schemas.microsoft.com/office/drawing/2010/main" val="0"/>
              </a:ext>
            </a:extLst>
          </a:blip>
          <a:srcRect t="3649" r="2005" b="2034"/>
          <a:stretch/>
        </p:blipFill>
        <p:spPr>
          <a:xfrm>
            <a:off x="7584847" y="283075"/>
            <a:ext cx="4020012" cy="2787384"/>
          </a:xfrm>
          <a:prstGeom prst="rect">
            <a:avLst/>
          </a:prstGeom>
        </p:spPr>
      </p:pic>
      <p:sp>
        <p:nvSpPr>
          <p:cNvPr id="9" name="TextBox 8">
            <a:extLst>
              <a:ext uri="{FF2B5EF4-FFF2-40B4-BE49-F238E27FC236}">
                <a16:creationId xmlns:a16="http://schemas.microsoft.com/office/drawing/2014/main" id="{B00F7E88-0D9B-4568-9BC8-9E8BBB9EBB6D}"/>
              </a:ext>
            </a:extLst>
          </p:cNvPr>
          <p:cNvSpPr txBox="1"/>
          <p:nvPr/>
        </p:nvSpPr>
        <p:spPr>
          <a:xfrm>
            <a:off x="658058" y="1528780"/>
            <a:ext cx="6448926" cy="3477875"/>
          </a:xfrm>
          <a:prstGeom prst="rect">
            <a:avLst/>
          </a:prstGeom>
          <a:noFill/>
        </p:spPr>
        <p:txBody>
          <a:bodyPr wrap="square" rtlCol="0">
            <a:spAutoFit/>
          </a:bodyPr>
          <a:lstStyle/>
          <a:p>
            <a:pPr marL="285750" indent="-285750">
              <a:buFont typeface="Arial" panose="020B0604020202020204" pitchFamily="34" charset="0"/>
              <a:buChar char="•"/>
            </a:pPr>
            <a:r>
              <a:rPr lang="en-US" dirty="0"/>
              <a:t>Environmental factors affected calf survival the most, and calf survival affected </a:t>
            </a:r>
            <a:r>
              <a:rPr lang="el-GR" dirty="0"/>
              <a:t>λ</a:t>
            </a:r>
            <a:r>
              <a:rPr lang="en-US" baseline="-25000" dirty="0"/>
              <a:t>t</a:t>
            </a:r>
            <a:r>
              <a:rPr lang="en-US" dirty="0"/>
              <a:t> the most</a:t>
            </a:r>
          </a:p>
          <a:p>
            <a:pPr marL="742950" lvl="1" indent="-285750">
              <a:buFont typeface="Arial" panose="020B0604020202020204" pitchFamily="34" charset="0"/>
              <a:buChar char="•"/>
            </a:pPr>
            <a:r>
              <a:rPr lang="en-US" dirty="0"/>
              <a:t>Environmental factors impacted population growth rate through calf survival</a:t>
            </a:r>
          </a:p>
          <a:p>
            <a:pPr marL="285750" indent="-285750">
              <a:buFont typeface="Arial" panose="020B0604020202020204" pitchFamily="34" charset="0"/>
              <a:buChar char="•"/>
            </a:pPr>
            <a:r>
              <a:rPr lang="en-US" dirty="0"/>
              <a:t>The moose population has not reached carrying capacity</a:t>
            </a:r>
          </a:p>
          <a:p>
            <a:pPr marL="742950" lvl="1" indent="-285750">
              <a:buFont typeface="Arial" panose="020B0604020202020204" pitchFamily="34" charset="0"/>
              <a:buChar char="•"/>
            </a:pPr>
            <a:r>
              <a:rPr lang="en-US" dirty="0"/>
              <a:t>The transition of most impactful demographic rates from calf survival to parturition could indicate an approach to carrying capacity</a:t>
            </a:r>
          </a:p>
          <a:p>
            <a:pPr marL="742950" lvl="1" indent="-285750">
              <a:buFont typeface="Arial" panose="020B0604020202020204" pitchFamily="34" charset="0"/>
              <a:buChar char="•"/>
            </a:pPr>
            <a:r>
              <a:rPr lang="en-US" dirty="0"/>
              <a:t>Will need to keep monitoring to know when to change hunting regulations</a:t>
            </a:r>
          </a:p>
          <a:p>
            <a:pPr marL="285750" indent="-285750">
              <a:buFont typeface="Arial" panose="020B0604020202020204" pitchFamily="34" charset="0"/>
              <a:buChar char="•"/>
            </a:pPr>
            <a:endParaRPr lang="en-US" sz="2200" dirty="0"/>
          </a:p>
          <a:p>
            <a:endParaRPr lang="en-US" dirty="0"/>
          </a:p>
        </p:txBody>
      </p:sp>
      <p:pic>
        <p:nvPicPr>
          <p:cNvPr id="11" name="Graphic 10" descr="Snowflake">
            <a:extLst>
              <a:ext uri="{FF2B5EF4-FFF2-40B4-BE49-F238E27FC236}">
                <a16:creationId xmlns:a16="http://schemas.microsoft.com/office/drawing/2014/main" id="{B55F30C3-4389-4DE5-B82F-5BE0D57BDF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4228" y="5152397"/>
            <a:ext cx="914400" cy="914400"/>
          </a:xfrm>
          <a:prstGeom prst="rect">
            <a:avLst/>
          </a:prstGeom>
        </p:spPr>
      </p:pic>
      <p:sp>
        <p:nvSpPr>
          <p:cNvPr id="13" name="TextBox 12">
            <a:extLst>
              <a:ext uri="{FF2B5EF4-FFF2-40B4-BE49-F238E27FC236}">
                <a16:creationId xmlns:a16="http://schemas.microsoft.com/office/drawing/2014/main" id="{BE150BCF-0B72-49B8-974C-B4C69C62E79A}"/>
              </a:ext>
            </a:extLst>
          </p:cNvPr>
          <p:cNvSpPr txBox="1"/>
          <p:nvPr/>
        </p:nvSpPr>
        <p:spPr>
          <a:xfrm>
            <a:off x="2716593" y="4268796"/>
            <a:ext cx="2088682" cy="2031325"/>
          </a:xfrm>
          <a:prstGeom prst="rect">
            <a:avLst/>
          </a:prstGeom>
          <a:noFill/>
        </p:spPr>
        <p:txBody>
          <a:bodyPr wrap="square" rtlCol="0">
            <a:spAutoFit/>
          </a:bodyPr>
          <a:lstStyle/>
          <a:p>
            <a:pPr algn="ctr"/>
            <a:r>
              <a:rPr lang="en-US" b="1" dirty="0"/>
              <a:t>Cow survival</a:t>
            </a:r>
          </a:p>
          <a:p>
            <a:pPr algn="ctr"/>
            <a:endParaRPr lang="en-US" b="1" dirty="0"/>
          </a:p>
          <a:p>
            <a:pPr algn="ctr"/>
            <a:r>
              <a:rPr lang="en-US" b="1" dirty="0"/>
              <a:t>Calf survival</a:t>
            </a:r>
          </a:p>
          <a:p>
            <a:pPr algn="ctr"/>
            <a:endParaRPr lang="en-US" b="1" dirty="0"/>
          </a:p>
          <a:p>
            <a:pPr algn="ctr"/>
            <a:r>
              <a:rPr lang="en-US" b="1" dirty="0"/>
              <a:t>Parturition</a:t>
            </a:r>
          </a:p>
          <a:p>
            <a:pPr algn="ctr"/>
            <a:endParaRPr lang="en-US" b="1" dirty="0"/>
          </a:p>
          <a:p>
            <a:pPr algn="ctr"/>
            <a:r>
              <a:rPr lang="en-US" b="1" dirty="0"/>
              <a:t>Twinning</a:t>
            </a:r>
          </a:p>
        </p:txBody>
      </p:sp>
      <p:sp>
        <p:nvSpPr>
          <p:cNvPr id="14" name="TextBox 13">
            <a:extLst>
              <a:ext uri="{FF2B5EF4-FFF2-40B4-BE49-F238E27FC236}">
                <a16:creationId xmlns:a16="http://schemas.microsoft.com/office/drawing/2014/main" id="{14519946-D089-4139-9F45-6835F4904B00}"/>
              </a:ext>
            </a:extLst>
          </p:cNvPr>
          <p:cNvSpPr txBox="1"/>
          <p:nvPr/>
        </p:nvSpPr>
        <p:spPr>
          <a:xfrm>
            <a:off x="6793971" y="4787547"/>
            <a:ext cx="1626670" cy="523220"/>
          </a:xfrm>
          <a:prstGeom prst="rect">
            <a:avLst/>
          </a:prstGeom>
          <a:noFill/>
        </p:spPr>
        <p:txBody>
          <a:bodyPr wrap="square" rtlCol="0">
            <a:spAutoFit/>
          </a:bodyPr>
          <a:lstStyle/>
          <a:p>
            <a:r>
              <a:rPr lang="el-GR" sz="2800" b="1" dirty="0"/>
              <a:t>λ</a:t>
            </a:r>
            <a:r>
              <a:rPr lang="en-US" sz="2800" b="1" baseline="-25000" dirty="0"/>
              <a:t>t</a:t>
            </a:r>
            <a:endParaRPr lang="en-US" dirty="0"/>
          </a:p>
        </p:txBody>
      </p:sp>
      <p:cxnSp>
        <p:nvCxnSpPr>
          <p:cNvPr id="15" name="Straight Arrow Connector 14">
            <a:extLst>
              <a:ext uri="{FF2B5EF4-FFF2-40B4-BE49-F238E27FC236}">
                <a16:creationId xmlns:a16="http://schemas.microsoft.com/office/drawing/2014/main" id="{3C2521CE-8F0B-4069-965E-19965E16C0AB}"/>
              </a:ext>
            </a:extLst>
          </p:cNvPr>
          <p:cNvCxnSpPr>
            <a:cxnSpLocks/>
          </p:cNvCxnSpPr>
          <p:nvPr/>
        </p:nvCxnSpPr>
        <p:spPr>
          <a:xfrm>
            <a:off x="1552906" y="4723157"/>
            <a:ext cx="1503332" cy="255742"/>
          </a:xfrm>
          <a:prstGeom prst="straightConnector1">
            <a:avLst/>
          </a:prstGeom>
          <a:ln w="57150">
            <a:solidFill>
              <a:schemeClr val="accent1">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0CA5EFC6-8EC0-47B7-B10E-69E644C59047}"/>
              </a:ext>
            </a:extLst>
          </p:cNvPr>
          <p:cNvCxnSpPr>
            <a:cxnSpLocks/>
          </p:cNvCxnSpPr>
          <p:nvPr/>
        </p:nvCxnSpPr>
        <p:spPr>
          <a:xfrm>
            <a:off x="1508792" y="4877346"/>
            <a:ext cx="1596437" cy="1085679"/>
          </a:xfrm>
          <a:prstGeom prst="straightConnector1">
            <a:avLst/>
          </a:prstGeom>
          <a:ln w="28575">
            <a:solidFill>
              <a:schemeClr val="accent1">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9B8F4F04-5EFB-44F3-B422-41045D78D7C3}"/>
              </a:ext>
            </a:extLst>
          </p:cNvPr>
          <p:cNvCxnSpPr>
            <a:cxnSpLocks/>
          </p:cNvCxnSpPr>
          <p:nvPr/>
        </p:nvCxnSpPr>
        <p:spPr>
          <a:xfrm flipV="1">
            <a:off x="1493553" y="5034074"/>
            <a:ext cx="1560627" cy="46896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0E570FF-28C8-438D-AB02-6EAF21DA37B6}"/>
              </a:ext>
            </a:extLst>
          </p:cNvPr>
          <p:cNvCxnSpPr>
            <a:cxnSpLocks/>
          </p:cNvCxnSpPr>
          <p:nvPr/>
        </p:nvCxnSpPr>
        <p:spPr>
          <a:xfrm>
            <a:off x="1508792" y="5656347"/>
            <a:ext cx="1545388" cy="460867"/>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2F18D02-FD45-46F3-A943-C8EB32971417}"/>
              </a:ext>
            </a:extLst>
          </p:cNvPr>
          <p:cNvCxnSpPr>
            <a:cxnSpLocks/>
          </p:cNvCxnSpPr>
          <p:nvPr/>
        </p:nvCxnSpPr>
        <p:spPr>
          <a:xfrm>
            <a:off x="4547286" y="4466391"/>
            <a:ext cx="2156327" cy="31182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67B0FBD-FAAD-4979-91A7-C14FE5A2D03E}"/>
              </a:ext>
            </a:extLst>
          </p:cNvPr>
          <p:cNvCxnSpPr>
            <a:cxnSpLocks/>
          </p:cNvCxnSpPr>
          <p:nvPr/>
        </p:nvCxnSpPr>
        <p:spPr>
          <a:xfrm flipV="1">
            <a:off x="4689317" y="4978899"/>
            <a:ext cx="1940642" cy="739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25298D0-A3A1-4F2E-A45E-6EC9297D6E03}"/>
              </a:ext>
            </a:extLst>
          </p:cNvPr>
          <p:cNvCxnSpPr>
            <a:cxnSpLocks/>
          </p:cNvCxnSpPr>
          <p:nvPr/>
        </p:nvCxnSpPr>
        <p:spPr>
          <a:xfrm flipV="1">
            <a:off x="4640560" y="5127288"/>
            <a:ext cx="1902771" cy="4035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9EDD888-BDB7-4532-BC2E-FF093B3AC395}"/>
              </a:ext>
            </a:extLst>
          </p:cNvPr>
          <p:cNvCxnSpPr>
            <a:cxnSpLocks/>
          </p:cNvCxnSpPr>
          <p:nvPr/>
        </p:nvCxnSpPr>
        <p:spPr>
          <a:xfrm flipV="1">
            <a:off x="4640560" y="5284459"/>
            <a:ext cx="1989399" cy="8327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6" name="Graphic 25" descr="Leaf">
            <a:extLst>
              <a:ext uri="{FF2B5EF4-FFF2-40B4-BE49-F238E27FC236}">
                <a16:creationId xmlns:a16="http://schemas.microsoft.com/office/drawing/2014/main" id="{DBB6DF15-FA66-4DAC-B222-AED1FC36923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6031" y="4358989"/>
            <a:ext cx="914400" cy="914400"/>
          </a:xfrm>
          <a:prstGeom prst="rect">
            <a:avLst/>
          </a:prstGeom>
        </p:spPr>
      </p:pic>
    </p:spTree>
    <p:custDataLst>
      <p:tags r:id="rId1"/>
    </p:custDataLst>
    <p:extLst>
      <p:ext uri="{BB962C8B-B14F-4D97-AF65-F5344CB8AC3E}">
        <p14:creationId xmlns:p14="http://schemas.microsoft.com/office/powerpoint/2010/main" val="2783520132"/>
      </p:ext>
    </p:extLst>
  </p:cSld>
  <p:clrMapOvr>
    <a:masterClrMapping/>
  </p:clrMapOvr>
  <mc:AlternateContent xmlns:mc="http://schemas.openxmlformats.org/markup-compatibility/2006" xmlns:p14="http://schemas.microsoft.com/office/powerpoint/2010/main">
    <mc:Choice Requires="p14">
      <p:transition spd="slow" p14:dur="2000" advTm="66093"/>
    </mc:Choice>
    <mc:Fallback xmlns="">
      <p:transition spd="slow" advTm="660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A7B0E-E110-4666-9464-64E89E1E9E92}"/>
              </a:ext>
            </a:extLst>
          </p:cNvPr>
          <p:cNvSpPr>
            <a:spLocks noGrp="1"/>
          </p:cNvSpPr>
          <p:nvPr>
            <p:ph idx="1"/>
          </p:nvPr>
        </p:nvSpPr>
        <p:spPr>
          <a:xfrm>
            <a:off x="589790" y="1499134"/>
            <a:ext cx="11142735" cy="2678230"/>
          </a:xfrm>
        </p:spPr>
        <p:txBody>
          <a:bodyPr>
            <a:normAutofit/>
          </a:bodyPr>
          <a:lstStyle/>
          <a:p>
            <a:r>
              <a:rPr lang="en-US" dirty="0">
                <a:solidFill>
                  <a:schemeClr val="tx1"/>
                </a:solidFill>
              </a:rPr>
              <a:t>Factors associated with climate change affected population growth</a:t>
            </a:r>
          </a:p>
          <a:p>
            <a:pPr lvl="1"/>
            <a:r>
              <a:rPr lang="en-US" dirty="0">
                <a:solidFill>
                  <a:schemeClr val="tx1"/>
                </a:solidFill>
              </a:rPr>
              <a:t>A harsher environment (more severe winters, less productive summers) could have limited population growth before 1950s</a:t>
            </a:r>
          </a:p>
          <a:p>
            <a:r>
              <a:rPr lang="en-US" dirty="0">
                <a:solidFill>
                  <a:schemeClr val="tx1"/>
                </a:solidFill>
              </a:rPr>
              <a:t>Hunting pressure possibly limited cow survival, which has the highest sensitivity</a:t>
            </a:r>
          </a:p>
          <a:p>
            <a:r>
              <a:rPr lang="en-US" dirty="0">
                <a:solidFill>
                  <a:schemeClr val="tx1"/>
                </a:solidFill>
              </a:rPr>
              <a:t>Possible storyline:</a:t>
            </a:r>
          </a:p>
        </p:txBody>
      </p:sp>
      <p:sp>
        <p:nvSpPr>
          <p:cNvPr id="4" name="Title 1">
            <a:extLst>
              <a:ext uri="{FF2B5EF4-FFF2-40B4-BE49-F238E27FC236}">
                <a16:creationId xmlns:a16="http://schemas.microsoft.com/office/drawing/2014/main" id="{AA0C6261-AD1B-437C-9203-62AD4F8CFE21}"/>
              </a:ext>
            </a:extLst>
          </p:cNvPr>
          <p:cNvSpPr>
            <a:spLocks noGrp="1"/>
          </p:cNvSpPr>
          <p:nvPr>
            <p:ph type="title"/>
          </p:nvPr>
        </p:nvSpPr>
        <p:spPr>
          <a:xfrm>
            <a:off x="587141" y="283075"/>
            <a:ext cx="9875520" cy="1356360"/>
          </a:xfrm>
        </p:spPr>
        <p:txBody>
          <a:bodyPr/>
          <a:lstStyle/>
          <a:p>
            <a:r>
              <a:rPr lang="en-US" dirty="0"/>
              <a:t>Conclusions – What happened in TNWR?</a:t>
            </a:r>
          </a:p>
        </p:txBody>
      </p:sp>
      <p:sp>
        <p:nvSpPr>
          <p:cNvPr id="6" name="TextBox 5">
            <a:extLst>
              <a:ext uri="{FF2B5EF4-FFF2-40B4-BE49-F238E27FC236}">
                <a16:creationId xmlns:a16="http://schemas.microsoft.com/office/drawing/2014/main" id="{E3D72B2C-4BD2-4AB2-AA0A-4FEF0AF87ACD}"/>
              </a:ext>
            </a:extLst>
          </p:cNvPr>
          <p:cNvSpPr txBox="1"/>
          <p:nvPr/>
        </p:nvSpPr>
        <p:spPr>
          <a:xfrm>
            <a:off x="975639" y="4177364"/>
            <a:ext cx="1819175" cy="1477328"/>
          </a:xfrm>
          <a:prstGeom prst="rect">
            <a:avLst/>
          </a:prstGeom>
          <a:noFill/>
        </p:spPr>
        <p:txBody>
          <a:bodyPr wrap="square" rtlCol="0">
            <a:spAutoFit/>
          </a:bodyPr>
          <a:lstStyle/>
          <a:p>
            <a:pPr algn="ctr"/>
            <a:r>
              <a:rPr lang="en-US" u="sng" dirty="0"/>
              <a:t>&lt;1950s</a:t>
            </a:r>
          </a:p>
          <a:p>
            <a:r>
              <a:rPr lang="en-US" dirty="0"/>
              <a:t>-Less amenable habitat</a:t>
            </a:r>
          </a:p>
          <a:p>
            <a:r>
              <a:rPr lang="en-US" dirty="0"/>
              <a:t>-High hunting pressure</a:t>
            </a:r>
          </a:p>
        </p:txBody>
      </p:sp>
      <p:sp>
        <p:nvSpPr>
          <p:cNvPr id="8" name="TextBox 7">
            <a:extLst>
              <a:ext uri="{FF2B5EF4-FFF2-40B4-BE49-F238E27FC236}">
                <a16:creationId xmlns:a16="http://schemas.microsoft.com/office/drawing/2014/main" id="{BC440427-5A4F-4DC9-9019-A75280267B1B}"/>
              </a:ext>
            </a:extLst>
          </p:cNvPr>
          <p:cNvSpPr txBox="1"/>
          <p:nvPr/>
        </p:nvSpPr>
        <p:spPr>
          <a:xfrm>
            <a:off x="4034226" y="4167739"/>
            <a:ext cx="1819175" cy="2031325"/>
          </a:xfrm>
          <a:prstGeom prst="rect">
            <a:avLst/>
          </a:prstGeom>
          <a:noFill/>
        </p:spPr>
        <p:txBody>
          <a:bodyPr wrap="square" rtlCol="0">
            <a:spAutoFit/>
          </a:bodyPr>
          <a:lstStyle/>
          <a:p>
            <a:pPr algn="ctr"/>
            <a:r>
              <a:rPr lang="en-US" u="sng" dirty="0"/>
              <a:t>1950s-1980s</a:t>
            </a:r>
          </a:p>
          <a:p>
            <a:r>
              <a:rPr lang="en-US" dirty="0"/>
              <a:t>-Temperature increases -&gt; less severe winters, more forage</a:t>
            </a:r>
          </a:p>
          <a:p>
            <a:r>
              <a:rPr lang="en-US" dirty="0"/>
              <a:t>-High hunting pressure</a:t>
            </a:r>
          </a:p>
        </p:txBody>
      </p:sp>
      <p:sp>
        <p:nvSpPr>
          <p:cNvPr id="9" name="TextBox 8">
            <a:extLst>
              <a:ext uri="{FF2B5EF4-FFF2-40B4-BE49-F238E27FC236}">
                <a16:creationId xmlns:a16="http://schemas.microsoft.com/office/drawing/2014/main" id="{C2F204FA-4FE5-48FC-875F-970530504D29}"/>
              </a:ext>
            </a:extLst>
          </p:cNvPr>
          <p:cNvSpPr txBox="1"/>
          <p:nvPr/>
        </p:nvSpPr>
        <p:spPr>
          <a:xfrm>
            <a:off x="6805681" y="4177364"/>
            <a:ext cx="1962934" cy="2308324"/>
          </a:xfrm>
          <a:prstGeom prst="rect">
            <a:avLst/>
          </a:prstGeom>
          <a:noFill/>
        </p:spPr>
        <p:txBody>
          <a:bodyPr wrap="square" rtlCol="0">
            <a:spAutoFit/>
          </a:bodyPr>
          <a:lstStyle/>
          <a:p>
            <a:pPr algn="ctr"/>
            <a:r>
              <a:rPr lang="en-US" u="sng" dirty="0"/>
              <a:t>1990s</a:t>
            </a:r>
          </a:p>
          <a:p>
            <a:r>
              <a:rPr lang="en-US" dirty="0"/>
              <a:t>-Hunting pressure released as caribou increase</a:t>
            </a:r>
          </a:p>
          <a:p>
            <a:r>
              <a:rPr lang="en-US" dirty="0"/>
              <a:t>-Moose pop grows, takes advantage of pristine landscape</a:t>
            </a:r>
          </a:p>
        </p:txBody>
      </p:sp>
      <p:sp>
        <p:nvSpPr>
          <p:cNvPr id="10" name="TextBox 9">
            <a:extLst>
              <a:ext uri="{FF2B5EF4-FFF2-40B4-BE49-F238E27FC236}">
                <a16:creationId xmlns:a16="http://schemas.microsoft.com/office/drawing/2014/main" id="{0566B9C7-B5D1-4CBF-A0F2-0D15918E0A50}"/>
              </a:ext>
            </a:extLst>
          </p:cNvPr>
          <p:cNvSpPr txBox="1"/>
          <p:nvPr/>
        </p:nvSpPr>
        <p:spPr>
          <a:xfrm>
            <a:off x="9553073" y="4177364"/>
            <a:ext cx="1962934" cy="2308324"/>
          </a:xfrm>
          <a:prstGeom prst="rect">
            <a:avLst/>
          </a:prstGeom>
          <a:noFill/>
        </p:spPr>
        <p:txBody>
          <a:bodyPr wrap="square" rtlCol="0">
            <a:spAutoFit/>
          </a:bodyPr>
          <a:lstStyle/>
          <a:p>
            <a:pPr algn="ctr"/>
            <a:r>
              <a:rPr lang="en-US" u="sng" dirty="0"/>
              <a:t>1990s-2020s</a:t>
            </a:r>
          </a:p>
          <a:p>
            <a:r>
              <a:rPr lang="en-US" dirty="0"/>
              <a:t>-MCH decreases</a:t>
            </a:r>
          </a:p>
          <a:p>
            <a:r>
              <a:rPr lang="en-US" dirty="0"/>
              <a:t>-Collaboration between TNWR, locals </a:t>
            </a:r>
            <a:r>
              <a:rPr lang="en-US" dirty="0">
                <a:sym typeface="Wingdings" panose="05000000000000000000" pitchFamily="2" charset="2"/>
              </a:rPr>
              <a:t> hunting moratoriums</a:t>
            </a:r>
          </a:p>
          <a:p>
            <a:r>
              <a:rPr lang="en-US" dirty="0">
                <a:sym typeface="Wingdings" panose="05000000000000000000" pitchFamily="2" charset="2"/>
              </a:rPr>
              <a:t>-Moose pop continues to grow</a:t>
            </a:r>
            <a:endParaRPr lang="en-US" dirty="0"/>
          </a:p>
        </p:txBody>
      </p:sp>
      <p:sp>
        <p:nvSpPr>
          <p:cNvPr id="2" name="TextBox 1">
            <a:extLst>
              <a:ext uri="{FF2B5EF4-FFF2-40B4-BE49-F238E27FC236}">
                <a16:creationId xmlns:a16="http://schemas.microsoft.com/office/drawing/2014/main" id="{292D13AF-5974-484C-98CB-9A3F01C5A70F}"/>
              </a:ext>
            </a:extLst>
          </p:cNvPr>
          <p:cNvSpPr txBox="1"/>
          <p:nvPr/>
        </p:nvSpPr>
        <p:spPr>
          <a:xfrm>
            <a:off x="301841" y="6199064"/>
            <a:ext cx="2583402" cy="369332"/>
          </a:xfrm>
          <a:prstGeom prst="rect">
            <a:avLst/>
          </a:prstGeom>
          <a:noFill/>
        </p:spPr>
        <p:txBody>
          <a:bodyPr wrap="square" rtlCol="0">
            <a:spAutoFit/>
          </a:bodyPr>
          <a:lstStyle/>
          <a:p>
            <a:r>
              <a:rPr lang="en-US" dirty="0"/>
              <a:t>Sexton et al. 2009</a:t>
            </a:r>
          </a:p>
        </p:txBody>
      </p:sp>
    </p:spTree>
    <p:custDataLst>
      <p:tags r:id="rId1"/>
    </p:custDataLst>
    <p:extLst>
      <p:ext uri="{BB962C8B-B14F-4D97-AF65-F5344CB8AC3E}">
        <p14:creationId xmlns:p14="http://schemas.microsoft.com/office/powerpoint/2010/main" val="1047457101"/>
      </p:ext>
    </p:extLst>
  </p:cSld>
  <p:clrMapOvr>
    <a:masterClrMapping/>
  </p:clrMapOvr>
  <mc:AlternateContent xmlns:mc="http://schemas.openxmlformats.org/markup-compatibility/2006" xmlns:p14="http://schemas.microsoft.com/office/powerpoint/2010/main">
    <mc:Choice Requires="p14">
      <p:transition spd="slow" p14:dur="2000" advTm="92309"/>
    </mc:Choice>
    <mc:Fallback xmlns="">
      <p:transition spd="slow" advTm="923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P spid="9" grpId="0"/>
      <p:bldP spid="10"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E7797-AF85-41D5-8799-1AFD7A987215}"/>
              </a:ext>
            </a:extLst>
          </p:cNvPr>
          <p:cNvSpPr>
            <a:spLocks noGrp="1"/>
          </p:cNvSpPr>
          <p:nvPr>
            <p:ph type="title"/>
          </p:nvPr>
        </p:nvSpPr>
        <p:spPr>
          <a:xfrm>
            <a:off x="1054223" y="156009"/>
            <a:ext cx="7068845" cy="1356360"/>
          </a:xfrm>
        </p:spPr>
        <p:txBody>
          <a:bodyPr/>
          <a:lstStyle/>
          <a:p>
            <a:pPr algn="ctr"/>
            <a:r>
              <a:rPr lang="en-US" dirty="0"/>
              <a:t>Thank you!</a:t>
            </a:r>
          </a:p>
        </p:txBody>
      </p:sp>
      <p:sp>
        <p:nvSpPr>
          <p:cNvPr id="3" name="Content Placeholder 2">
            <a:extLst>
              <a:ext uri="{FF2B5EF4-FFF2-40B4-BE49-F238E27FC236}">
                <a16:creationId xmlns:a16="http://schemas.microsoft.com/office/drawing/2014/main" id="{FA03B010-E1DB-4E78-9C15-F4F6F19B7C14}"/>
              </a:ext>
            </a:extLst>
          </p:cNvPr>
          <p:cNvSpPr>
            <a:spLocks noGrp="1"/>
          </p:cNvSpPr>
          <p:nvPr>
            <p:ph idx="1"/>
          </p:nvPr>
        </p:nvSpPr>
        <p:spPr>
          <a:xfrm>
            <a:off x="726440" y="1212414"/>
            <a:ext cx="9872871" cy="5100320"/>
          </a:xfrm>
        </p:spPr>
        <p:txBody>
          <a:bodyPr>
            <a:normAutofit fontScale="92500" lnSpcReduction="10000"/>
          </a:bodyPr>
          <a:lstStyle/>
          <a:p>
            <a:r>
              <a:rPr lang="en-US" dirty="0"/>
              <a:t>Advisor: </a:t>
            </a:r>
          </a:p>
          <a:p>
            <a:pPr lvl="1"/>
            <a:r>
              <a:rPr lang="en-US" dirty="0"/>
              <a:t>Dr. Shawn Crimmins, AKCFWRU</a:t>
            </a:r>
          </a:p>
          <a:p>
            <a:r>
              <a:rPr lang="en-US" dirty="0"/>
              <a:t>Committee:</a:t>
            </a:r>
          </a:p>
          <a:p>
            <a:pPr lvl="1"/>
            <a:r>
              <a:rPr lang="en-US" dirty="0"/>
              <a:t>Dr. Joseph </a:t>
            </a:r>
            <a:r>
              <a:rPr lang="en-US" dirty="0" err="1"/>
              <a:t>Eisaguirre</a:t>
            </a:r>
            <a:r>
              <a:rPr lang="en-US" dirty="0"/>
              <a:t>, USGS</a:t>
            </a:r>
          </a:p>
          <a:p>
            <a:pPr lvl="1"/>
            <a:r>
              <a:rPr lang="en-US" dirty="0"/>
              <a:t>Dr. Christa Mulder, UAF</a:t>
            </a:r>
          </a:p>
          <a:p>
            <a:pPr lvl="1"/>
            <a:r>
              <a:rPr lang="en-US" dirty="0"/>
              <a:t>Dr. Ken Tape, UAF</a:t>
            </a:r>
          </a:p>
          <a:p>
            <a:r>
              <a:rPr lang="en-US" dirty="0"/>
              <a:t>Data: </a:t>
            </a:r>
          </a:p>
          <a:p>
            <a:pPr lvl="1"/>
            <a:r>
              <a:rPr lang="en-US" dirty="0"/>
              <a:t>Togiak National Wildlife Refuge</a:t>
            </a:r>
          </a:p>
          <a:p>
            <a:pPr lvl="2"/>
            <a:r>
              <a:rPr lang="en-US" dirty="0"/>
              <a:t>Andy </a:t>
            </a:r>
            <a:r>
              <a:rPr lang="en-US" dirty="0" err="1"/>
              <a:t>Aderman</a:t>
            </a:r>
            <a:r>
              <a:rPr lang="en-US" dirty="0"/>
              <a:t>, Kara </a:t>
            </a:r>
            <a:r>
              <a:rPr lang="en-US" dirty="0" err="1"/>
              <a:t>Hilwig</a:t>
            </a:r>
            <a:r>
              <a:rPr lang="en-US" dirty="0"/>
              <a:t>, Pat Walsh…the whole crew!</a:t>
            </a:r>
          </a:p>
          <a:p>
            <a:r>
              <a:rPr lang="en-US" dirty="0"/>
              <a:t>Funding:</a:t>
            </a:r>
          </a:p>
          <a:p>
            <a:pPr lvl="1"/>
            <a:r>
              <a:rPr lang="en-US" dirty="0"/>
              <a:t>US Fish and Wildlife Service</a:t>
            </a:r>
          </a:p>
          <a:p>
            <a:pPr lvl="1"/>
            <a:r>
              <a:rPr lang="en-US" dirty="0"/>
              <a:t>Calvin J. </a:t>
            </a:r>
            <a:r>
              <a:rPr lang="en-US" dirty="0" err="1"/>
              <a:t>Lensink</a:t>
            </a:r>
            <a:r>
              <a:rPr lang="en-US" dirty="0"/>
              <a:t> Fellowship</a:t>
            </a:r>
          </a:p>
          <a:p>
            <a:pPr lvl="1"/>
            <a:r>
              <a:rPr lang="en-US" dirty="0"/>
              <a:t>Phillip Andrews Memorial Award</a:t>
            </a:r>
          </a:p>
          <a:p>
            <a:pPr lvl="1"/>
            <a:r>
              <a:rPr lang="en-US" dirty="0"/>
              <a:t>Jack R. </a:t>
            </a:r>
            <a:r>
              <a:rPr lang="en-US" dirty="0" err="1"/>
              <a:t>Luick</a:t>
            </a:r>
            <a:r>
              <a:rPr lang="en-US" dirty="0"/>
              <a:t> Memorial Travel Fund</a:t>
            </a:r>
          </a:p>
          <a:p>
            <a:r>
              <a:rPr lang="en-US" dirty="0"/>
              <a:t>Family and friends!</a:t>
            </a:r>
          </a:p>
        </p:txBody>
      </p:sp>
      <p:pic>
        <p:nvPicPr>
          <p:cNvPr id="4" name="Picture 3">
            <a:extLst>
              <a:ext uri="{FF2B5EF4-FFF2-40B4-BE49-F238E27FC236}">
                <a16:creationId xmlns:a16="http://schemas.microsoft.com/office/drawing/2014/main" id="{39D5ED11-998E-4663-9D2C-C104AB3A4005}"/>
              </a:ext>
            </a:extLst>
          </p:cNvPr>
          <p:cNvPicPr>
            <a:picLocks noChangeAspect="1"/>
          </p:cNvPicPr>
          <p:nvPr/>
        </p:nvPicPr>
        <p:blipFill>
          <a:blip r:embed="rId2"/>
          <a:stretch>
            <a:fillRect/>
          </a:stretch>
        </p:blipFill>
        <p:spPr>
          <a:xfrm>
            <a:off x="6552233" y="4243273"/>
            <a:ext cx="2022736" cy="1720488"/>
          </a:xfrm>
          <a:prstGeom prst="rect">
            <a:avLst/>
          </a:prstGeom>
        </p:spPr>
      </p:pic>
      <p:pic>
        <p:nvPicPr>
          <p:cNvPr id="1026" name="Picture 2" descr="United States Fish and Wildlife Service - Wikipedia">
            <a:extLst>
              <a:ext uri="{FF2B5EF4-FFF2-40B4-BE49-F238E27FC236}">
                <a16:creationId xmlns:a16="http://schemas.microsoft.com/office/drawing/2014/main" id="{7DB53546-F366-4DA1-8825-F2F00E3E3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8223" y="404603"/>
            <a:ext cx="1610868" cy="19234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DCDB96B-4E55-42AF-A2BA-A68179B753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4577" y="365054"/>
            <a:ext cx="2920741" cy="4379650"/>
          </a:xfrm>
          <a:prstGeom prst="rect">
            <a:avLst/>
          </a:prstGeom>
        </p:spPr>
      </p:pic>
      <p:pic>
        <p:nvPicPr>
          <p:cNvPr id="1028" name="Picture 4" descr="https://uaf.edu/iab/images/logos/IAB_white_500.png">
            <a:extLst>
              <a:ext uri="{FF2B5EF4-FFF2-40B4-BE49-F238E27FC236}">
                <a16:creationId xmlns:a16="http://schemas.microsoft.com/office/drawing/2014/main" id="{1B5EC1F7-D79A-49A6-B13D-8FB287C100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0734" y="4817109"/>
            <a:ext cx="2387540" cy="16569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uaf.edu/bw/images/logo/bw_uaf_logo_592_271.jpg">
            <a:extLst>
              <a:ext uri="{FF2B5EF4-FFF2-40B4-BE49-F238E27FC236}">
                <a16:creationId xmlns:a16="http://schemas.microsoft.com/office/drawing/2014/main" id="{366666C3-7BA9-4F28-AE80-8CA7DD9D1E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8649" y="2440720"/>
            <a:ext cx="2249905" cy="1029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684154"/>
      </p:ext>
    </p:extLst>
  </p:cSld>
  <p:clrMapOvr>
    <a:masterClrMapping/>
  </p:clrMapOvr>
  <mc:AlternateContent xmlns:mc="http://schemas.openxmlformats.org/markup-compatibility/2006" xmlns:p14="http://schemas.microsoft.com/office/powerpoint/2010/main">
    <mc:Choice Requires="p14">
      <p:transition spd="slow" p14:dur="2000" advTm="20560"/>
    </mc:Choice>
    <mc:Fallback xmlns="">
      <p:transition spd="slow" advTm="2056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1B40-D6EC-4ABB-B88E-EC3929DAF1B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63EB5B1-2180-49E2-8F96-F8921EB93D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2672"/>
            <a:ext cx="12192000" cy="8132065"/>
          </a:xfrm>
        </p:spPr>
      </p:pic>
      <p:sp>
        <p:nvSpPr>
          <p:cNvPr id="6" name="TextBox 5">
            <a:extLst>
              <a:ext uri="{FF2B5EF4-FFF2-40B4-BE49-F238E27FC236}">
                <a16:creationId xmlns:a16="http://schemas.microsoft.com/office/drawing/2014/main" id="{D51B2672-7875-4BC8-A9F5-E0DCE9F98870}"/>
              </a:ext>
            </a:extLst>
          </p:cNvPr>
          <p:cNvSpPr txBox="1"/>
          <p:nvPr/>
        </p:nvSpPr>
        <p:spPr>
          <a:xfrm>
            <a:off x="4014216" y="743224"/>
            <a:ext cx="4133088" cy="523220"/>
          </a:xfrm>
          <a:prstGeom prst="rect">
            <a:avLst/>
          </a:prstGeom>
          <a:noFill/>
        </p:spPr>
        <p:txBody>
          <a:bodyPr wrap="square" rtlCol="0">
            <a:spAutoFit/>
          </a:bodyPr>
          <a:lstStyle/>
          <a:p>
            <a:pPr algn="ctr"/>
            <a:r>
              <a:rPr lang="en-US" sz="2800" dirty="0"/>
              <a:t>Questions? Comments?</a:t>
            </a:r>
          </a:p>
        </p:txBody>
      </p:sp>
    </p:spTree>
    <p:extLst>
      <p:ext uri="{BB962C8B-B14F-4D97-AF65-F5344CB8AC3E}">
        <p14:creationId xmlns:p14="http://schemas.microsoft.com/office/powerpoint/2010/main" val="2351688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CA573C-D2B9-4693-918C-C9A3DD275F15}"/>
              </a:ext>
            </a:extLst>
          </p:cNvPr>
          <p:cNvSpPr>
            <a:spLocks noGrp="1"/>
          </p:cNvSpPr>
          <p:nvPr>
            <p:ph idx="1"/>
          </p:nvPr>
        </p:nvSpPr>
        <p:spPr>
          <a:xfrm>
            <a:off x="777240" y="1409700"/>
            <a:ext cx="9872871" cy="852170"/>
          </a:xfrm>
        </p:spPr>
        <p:txBody>
          <a:bodyPr/>
          <a:lstStyle/>
          <a:p>
            <a:r>
              <a:rPr lang="en-US" dirty="0">
                <a:solidFill>
                  <a:schemeClr val="tx1"/>
                </a:solidFill>
              </a:rPr>
              <a:t>Fluctuations in the environment affect demographic rates, which affects </a:t>
            </a:r>
            <a:r>
              <a:rPr lang="el-GR" b="1" dirty="0">
                <a:solidFill>
                  <a:schemeClr val="tx1"/>
                </a:solidFill>
              </a:rPr>
              <a:t>λ</a:t>
            </a:r>
            <a:r>
              <a:rPr lang="en-US" b="1" baseline="-25000" dirty="0">
                <a:solidFill>
                  <a:schemeClr val="tx1"/>
                </a:solidFill>
              </a:rPr>
              <a:t>t</a:t>
            </a:r>
            <a:endParaRPr lang="en-US" dirty="0">
              <a:solidFill>
                <a:schemeClr val="tx1"/>
              </a:solidFill>
            </a:endParaRPr>
          </a:p>
        </p:txBody>
      </p:sp>
      <p:sp>
        <p:nvSpPr>
          <p:cNvPr id="6" name="Title 1">
            <a:extLst>
              <a:ext uri="{FF2B5EF4-FFF2-40B4-BE49-F238E27FC236}">
                <a16:creationId xmlns:a16="http://schemas.microsoft.com/office/drawing/2014/main" id="{18F46870-9DA9-4586-9454-794FE4AD6429}"/>
              </a:ext>
            </a:extLst>
          </p:cNvPr>
          <p:cNvSpPr txBox="1">
            <a:spLocks/>
          </p:cNvSpPr>
          <p:nvPr/>
        </p:nvSpPr>
        <p:spPr>
          <a:xfrm>
            <a:off x="392229" y="224589"/>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A6B727"/>
                </a:solidFill>
                <a:effectLst/>
                <a:uLnTx/>
                <a:uFillTx/>
                <a:latin typeface="Corbel" panose="020B0503020204020204"/>
                <a:ea typeface="+mj-ea"/>
                <a:cs typeface="+mj-cs"/>
              </a:rPr>
              <a:t>Intro to Population Dynamics</a:t>
            </a:r>
          </a:p>
        </p:txBody>
      </p:sp>
      <p:pic>
        <p:nvPicPr>
          <p:cNvPr id="10" name="Graphic 9" descr="Fire">
            <a:extLst>
              <a:ext uri="{FF2B5EF4-FFF2-40B4-BE49-F238E27FC236}">
                <a16:creationId xmlns:a16="http://schemas.microsoft.com/office/drawing/2014/main" id="{74B9A005-6CA0-4911-A851-1E9FC91904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9742" y="1838790"/>
            <a:ext cx="914400" cy="914400"/>
          </a:xfrm>
          <a:prstGeom prst="rect">
            <a:avLst/>
          </a:prstGeom>
        </p:spPr>
      </p:pic>
      <p:pic>
        <p:nvPicPr>
          <p:cNvPr id="12" name="Graphic 11" descr="Snowflake">
            <a:extLst>
              <a:ext uri="{FF2B5EF4-FFF2-40B4-BE49-F238E27FC236}">
                <a16:creationId xmlns:a16="http://schemas.microsoft.com/office/drawing/2014/main" id="{DEB7AA03-881E-40B4-B197-0D8D2F7D22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9742" y="2960201"/>
            <a:ext cx="914400" cy="914400"/>
          </a:xfrm>
          <a:prstGeom prst="rect">
            <a:avLst/>
          </a:prstGeom>
        </p:spPr>
      </p:pic>
      <p:pic>
        <p:nvPicPr>
          <p:cNvPr id="14" name="Graphic 13" descr="Bug">
            <a:extLst>
              <a:ext uri="{FF2B5EF4-FFF2-40B4-BE49-F238E27FC236}">
                <a16:creationId xmlns:a16="http://schemas.microsoft.com/office/drawing/2014/main" id="{8FB92AE2-CE80-4F17-8EA8-E09D52A048D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69742" y="4115032"/>
            <a:ext cx="914400" cy="914400"/>
          </a:xfrm>
          <a:prstGeom prst="rect">
            <a:avLst/>
          </a:prstGeom>
        </p:spPr>
      </p:pic>
      <p:sp>
        <p:nvSpPr>
          <p:cNvPr id="15" name="TextBox 14">
            <a:extLst>
              <a:ext uri="{FF2B5EF4-FFF2-40B4-BE49-F238E27FC236}">
                <a16:creationId xmlns:a16="http://schemas.microsoft.com/office/drawing/2014/main" id="{AA31C5B6-A4EF-4057-933B-77B712164C63}"/>
              </a:ext>
            </a:extLst>
          </p:cNvPr>
          <p:cNvSpPr txBox="1"/>
          <p:nvPr/>
        </p:nvSpPr>
        <p:spPr>
          <a:xfrm>
            <a:off x="4929497" y="1991810"/>
            <a:ext cx="2088682"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rbel" panose="020B0503020204020204"/>
                <a:ea typeface="+mn-ea"/>
                <a:cs typeface="+mn-cs"/>
              </a:rPr>
              <a:t>Birth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rbel" panose="020B0503020204020204"/>
                <a:ea typeface="+mn-ea"/>
                <a:cs typeface="+mn-cs"/>
              </a:rPr>
              <a:t>Immigration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rbel" panose="020B0503020204020204"/>
                <a:ea typeface="+mn-ea"/>
                <a:cs typeface="+mn-cs"/>
              </a:rPr>
              <a:t>Death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rbel" panose="020B0503020204020204"/>
                <a:ea typeface="+mn-ea"/>
                <a:cs typeface="+mn-cs"/>
              </a:rPr>
              <a:t>Emigration</a:t>
            </a:r>
          </a:p>
        </p:txBody>
      </p:sp>
      <p:sp>
        <p:nvSpPr>
          <p:cNvPr id="16" name="TextBox 15">
            <a:extLst>
              <a:ext uri="{FF2B5EF4-FFF2-40B4-BE49-F238E27FC236}">
                <a16:creationId xmlns:a16="http://schemas.microsoft.com/office/drawing/2014/main" id="{CE6121A3-44E1-4CA7-B070-BA8A3A9DB746}"/>
              </a:ext>
            </a:extLst>
          </p:cNvPr>
          <p:cNvSpPr txBox="1"/>
          <p:nvPr/>
        </p:nvSpPr>
        <p:spPr>
          <a:xfrm>
            <a:off x="9023441" y="2867356"/>
            <a:ext cx="162667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srgbClr val="000000"/>
                </a:solidFill>
                <a:effectLst/>
                <a:uLnTx/>
                <a:uFillTx/>
                <a:latin typeface="Corbel" panose="020B0503020204020204"/>
                <a:ea typeface="+mn-ea"/>
                <a:cs typeface="+mn-cs"/>
              </a:rPr>
              <a:t>λ</a:t>
            </a:r>
            <a:r>
              <a:rPr kumimoji="0" lang="en-US" sz="2800" b="1" i="0" u="none" strike="noStrike" kern="1200" cap="none" spc="0" normalizeH="0" baseline="-25000" noProof="0" dirty="0">
                <a:ln>
                  <a:noFill/>
                </a:ln>
                <a:solidFill>
                  <a:srgbClr val="000000"/>
                </a:solidFill>
                <a:effectLst/>
                <a:uLnTx/>
                <a:uFillTx/>
                <a:latin typeface="Corbel" panose="020B0503020204020204"/>
                <a:ea typeface="+mn-ea"/>
                <a:cs typeface="+mn-cs"/>
              </a:rPr>
              <a:t>t</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cxnSp>
        <p:nvCxnSpPr>
          <p:cNvPr id="18" name="Straight Arrow Connector 17">
            <a:extLst>
              <a:ext uri="{FF2B5EF4-FFF2-40B4-BE49-F238E27FC236}">
                <a16:creationId xmlns:a16="http://schemas.microsoft.com/office/drawing/2014/main" id="{D6DC2AAB-22A1-4154-9F03-6528A33F3C41}"/>
              </a:ext>
            </a:extLst>
          </p:cNvPr>
          <p:cNvCxnSpPr/>
          <p:nvPr/>
        </p:nvCxnSpPr>
        <p:spPr>
          <a:xfrm>
            <a:off x="2706061" y="2387497"/>
            <a:ext cx="2127184" cy="58941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EC980C5A-0AD0-404A-B802-59D4F69F67B0}"/>
              </a:ext>
            </a:extLst>
          </p:cNvPr>
          <p:cNvCxnSpPr>
            <a:cxnSpLocks/>
          </p:cNvCxnSpPr>
          <p:nvPr/>
        </p:nvCxnSpPr>
        <p:spPr>
          <a:xfrm>
            <a:off x="2609809" y="2600542"/>
            <a:ext cx="2319688" cy="112486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4576BD60-9747-46F4-82A7-E1130E65DA8E}"/>
              </a:ext>
            </a:extLst>
          </p:cNvPr>
          <p:cNvCxnSpPr>
            <a:cxnSpLocks/>
          </p:cNvCxnSpPr>
          <p:nvPr/>
        </p:nvCxnSpPr>
        <p:spPr>
          <a:xfrm flipV="1">
            <a:off x="2609809" y="2295991"/>
            <a:ext cx="2223436" cy="937413"/>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59450FE-35B1-43B0-BFB6-0271EE62A7F4}"/>
              </a:ext>
            </a:extLst>
          </p:cNvPr>
          <p:cNvCxnSpPr>
            <a:cxnSpLocks/>
          </p:cNvCxnSpPr>
          <p:nvPr/>
        </p:nvCxnSpPr>
        <p:spPr>
          <a:xfrm>
            <a:off x="2635476" y="3472461"/>
            <a:ext cx="2130392" cy="252947"/>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DCAE86F-F960-4813-BBEF-641C29B9024C}"/>
              </a:ext>
            </a:extLst>
          </p:cNvPr>
          <p:cNvCxnSpPr>
            <a:cxnSpLocks/>
          </p:cNvCxnSpPr>
          <p:nvPr/>
        </p:nvCxnSpPr>
        <p:spPr>
          <a:xfrm flipV="1">
            <a:off x="2773438" y="4468759"/>
            <a:ext cx="1992430" cy="103474"/>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1DEC4C0-2835-4C98-B3E0-57CD57169E71}"/>
              </a:ext>
            </a:extLst>
          </p:cNvPr>
          <p:cNvCxnSpPr>
            <a:cxnSpLocks/>
          </p:cNvCxnSpPr>
          <p:nvPr/>
        </p:nvCxnSpPr>
        <p:spPr>
          <a:xfrm flipV="1">
            <a:off x="2680394" y="3842136"/>
            <a:ext cx="2085474" cy="560604"/>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34BA1D3-8D14-4C09-94F1-0091712C98A4}"/>
              </a:ext>
            </a:extLst>
          </p:cNvPr>
          <p:cNvCxnSpPr>
            <a:cxnSpLocks/>
          </p:cNvCxnSpPr>
          <p:nvPr/>
        </p:nvCxnSpPr>
        <p:spPr>
          <a:xfrm>
            <a:off x="6848132" y="2295990"/>
            <a:ext cx="1969972" cy="68092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CA051ED-036E-42D2-8D97-2F2133BB2660}"/>
              </a:ext>
            </a:extLst>
          </p:cNvPr>
          <p:cNvCxnSpPr>
            <a:cxnSpLocks/>
          </p:cNvCxnSpPr>
          <p:nvPr/>
        </p:nvCxnSpPr>
        <p:spPr>
          <a:xfrm>
            <a:off x="6848132" y="2960201"/>
            <a:ext cx="1671588" cy="10487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24E2957-C102-42BB-AA44-0819AF601472}"/>
              </a:ext>
            </a:extLst>
          </p:cNvPr>
          <p:cNvCxnSpPr>
            <a:cxnSpLocks/>
          </p:cNvCxnSpPr>
          <p:nvPr/>
        </p:nvCxnSpPr>
        <p:spPr>
          <a:xfrm flipV="1">
            <a:off x="6848132" y="3233404"/>
            <a:ext cx="1883344" cy="5038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7560A8A-B902-4C4A-8DD8-589D136DFB8F}"/>
              </a:ext>
            </a:extLst>
          </p:cNvPr>
          <p:cNvCxnSpPr>
            <a:cxnSpLocks/>
          </p:cNvCxnSpPr>
          <p:nvPr/>
        </p:nvCxnSpPr>
        <p:spPr>
          <a:xfrm flipV="1">
            <a:off x="6848132" y="3390576"/>
            <a:ext cx="1969972" cy="1025043"/>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530BAFC6-A7C4-41D4-89A5-DE8CE8C81BC4}"/>
              </a:ext>
            </a:extLst>
          </p:cNvPr>
          <p:cNvSpPr txBox="1">
            <a:spLocks/>
          </p:cNvSpPr>
          <p:nvPr/>
        </p:nvSpPr>
        <p:spPr>
          <a:xfrm>
            <a:off x="706726" y="5226498"/>
            <a:ext cx="9872871" cy="1210696"/>
          </a:xfrm>
          <a:prstGeom prst="rect">
            <a:avLst/>
          </a:prstGeom>
        </p:spPr>
        <p:txBody>
          <a:bodyPr vert="horz" lIns="91440" tIns="45720" rIns="91440" bIns="45720" rtlCol="0">
            <a:normAutofit fontScale="92500" lnSpcReduction="1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228600" marR="0" lvl="0" indent="-182880" algn="l" defTabSz="914400" rtl="0" eaLnBrk="1" fontAlgn="auto" latinLnBrk="0" hangingPunct="1">
              <a:lnSpc>
                <a:spcPct val="90000"/>
              </a:lnSpc>
              <a:spcBef>
                <a:spcPts val="1400"/>
              </a:spcBef>
              <a:spcAft>
                <a:spcPts val="0"/>
              </a:spcAft>
              <a:buClr>
                <a:srgbClr val="A6B727"/>
              </a:buClr>
              <a:buSzPct val="80000"/>
              <a:buFont typeface="Corbe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Understanding patterns of population dynamics can illuminate mechanisms behind population trajectories</a:t>
            </a:r>
          </a:p>
          <a:p>
            <a:pPr marL="457200" marR="0" lvl="1" indent="-182880" algn="l" defTabSz="914400" rtl="0" eaLnBrk="1" fontAlgn="auto" latinLnBrk="0" hangingPunct="1">
              <a:lnSpc>
                <a:spcPct val="90000"/>
              </a:lnSpc>
              <a:spcBef>
                <a:spcPts val="200"/>
              </a:spcBef>
              <a:spcAft>
                <a:spcPts val="400"/>
              </a:spcAft>
              <a:buClr>
                <a:srgbClr val="A6B727"/>
              </a:buClr>
              <a:buSzPct val="80000"/>
              <a:buFont typeface="Corbel" pitchFamily="34" charset="0"/>
              <a:buChar char="•"/>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Identifying which rates impact </a:t>
            </a:r>
            <a:r>
              <a:rPr kumimoji="0" lang="el-GR" sz="2000" b="1" i="0" u="none" strike="noStrike" kern="1200" cap="none" spc="0" normalizeH="0" baseline="0" noProof="0" dirty="0">
                <a:ln>
                  <a:noFill/>
                </a:ln>
                <a:solidFill>
                  <a:srgbClr val="000000"/>
                </a:solidFill>
                <a:effectLst/>
                <a:uLnTx/>
                <a:uFillTx/>
                <a:latin typeface="Corbel" panose="020B0503020204020204"/>
                <a:ea typeface="+mn-ea"/>
                <a:cs typeface="+mn-cs"/>
              </a:rPr>
              <a:t>λ</a:t>
            </a:r>
            <a:r>
              <a:rPr kumimoji="0" lang="en-US" sz="2000" b="1" i="0" u="none" strike="noStrike" kern="1200" cap="none" spc="0" normalizeH="0" baseline="-25000" noProof="0" dirty="0">
                <a:ln>
                  <a:noFill/>
                </a:ln>
                <a:solidFill>
                  <a:srgbClr val="000000"/>
                </a:solidFill>
                <a:effectLst/>
                <a:uLnTx/>
                <a:uFillTx/>
                <a:latin typeface="Corbel" panose="020B0503020204020204"/>
                <a:ea typeface="+mn-ea"/>
                <a:cs typeface="+mn-cs"/>
              </a:rPr>
              <a:t>t</a:t>
            </a: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 the most can </a:t>
            </a:r>
            <a:r>
              <a:rPr kumimoji="0" lang="en-US" sz="2000" b="0" i="1" u="none" strike="noStrike" kern="1200" cap="none" spc="0" normalizeH="0" baseline="0" noProof="0" dirty="0">
                <a:ln>
                  <a:noFill/>
                </a:ln>
                <a:solidFill>
                  <a:srgbClr val="000000"/>
                </a:solidFill>
                <a:effectLst/>
                <a:uLnTx/>
                <a:uFillTx/>
                <a:latin typeface="Corbel" panose="020B0503020204020204"/>
                <a:ea typeface="+mn-ea"/>
                <a:cs typeface="+mn-cs"/>
              </a:rPr>
              <a:t>increase conservation efficiency</a:t>
            </a:r>
          </a:p>
          <a:p>
            <a:pPr marL="457200" marR="0" lvl="1" indent="-182880" algn="l" defTabSz="914400" rtl="0" eaLnBrk="1" fontAlgn="auto" latinLnBrk="0" hangingPunct="1">
              <a:lnSpc>
                <a:spcPct val="90000"/>
              </a:lnSpc>
              <a:spcBef>
                <a:spcPts val="200"/>
              </a:spcBef>
              <a:spcAft>
                <a:spcPts val="400"/>
              </a:spcAft>
              <a:buClr>
                <a:srgbClr val="A6B727"/>
              </a:buClr>
              <a:buSzPct val="80000"/>
              <a:buFont typeface="Corbel" pitchFamily="34" charset="0"/>
              <a:buChar char="•"/>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Can also illuminate the mechanisms behind population expansion</a:t>
            </a:r>
          </a:p>
          <a:p>
            <a:pPr marL="457200" marR="0" lvl="1" indent="-182880" algn="l" defTabSz="914400" rtl="0" eaLnBrk="1" fontAlgn="auto" latinLnBrk="0" hangingPunct="1">
              <a:lnSpc>
                <a:spcPct val="90000"/>
              </a:lnSpc>
              <a:spcBef>
                <a:spcPts val="200"/>
              </a:spcBef>
              <a:spcAft>
                <a:spcPts val="400"/>
              </a:spcAft>
              <a:buClr>
                <a:srgbClr val="A6B727"/>
              </a:buClr>
              <a:buSzPct val="80000"/>
              <a:buFont typeface="Corbe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228600" marR="0" lvl="0" indent="-182880" algn="l" defTabSz="914400" rtl="0" eaLnBrk="1" fontAlgn="auto" latinLnBrk="0" hangingPunct="1">
              <a:lnSpc>
                <a:spcPct val="90000"/>
              </a:lnSpc>
              <a:spcBef>
                <a:spcPts val="1400"/>
              </a:spcBef>
              <a:spcAft>
                <a:spcPts val="0"/>
              </a:spcAft>
              <a:buClr>
                <a:srgbClr val="A6B727"/>
              </a:buClr>
              <a:buSzPct val="80000"/>
              <a:buFont typeface="Corbel"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custDataLst>
      <p:tags r:id="rId1"/>
    </p:custDataLst>
    <p:extLst>
      <p:ext uri="{BB962C8B-B14F-4D97-AF65-F5344CB8AC3E}">
        <p14:creationId xmlns:p14="http://schemas.microsoft.com/office/powerpoint/2010/main" val="4035525152"/>
      </p:ext>
    </p:extLst>
  </p:cSld>
  <p:clrMapOvr>
    <a:masterClrMapping/>
  </p:clrMapOvr>
  <mc:AlternateContent xmlns:mc="http://schemas.openxmlformats.org/markup-compatibility/2006" xmlns:p14="http://schemas.microsoft.com/office/powerpoint/2010/main">
    <mc:Choice Requires="p14">
      <p:transition spd="slow" p14:dur="2000" advTm="111636"/>
    </mc:Choice>
    <mc:Fallback xmlns="">
      <p:transition spd="slow" advTm="1116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8B3A-4029-4C97-A563-DF4DAFAC9E40}"/>
              </a:ext>
            </a:extLst>
          </p:cNvPr>
          <p:cNvSpPr>
            <a:spLocks noGrp="1"/>
          </p:cNvSpPr>
          <p:nvPr>
            <p:ph type="title"/>
          </p:nvPr>
        </p:nvSpPr>
        <p:spPr>
          <a:xfrm>
            <a:off x="252244" y="2771225"/>
            <a:ext cx="3072676" cy="1356360"/>
          </a:xfrm>
        </p:spPr>
        <p:txBody>
          <a:bodyPr>
            <a:normAutofit/>
          </a:bodyPr>
          <a:lstStyle/>
          <a:p>
            <a:r>
              <a:rPr lang="en-US" dirty="0"/>
              <a:t>Orientation</a:t>
            </a:r>
          </a:p>
        </p:txBody>
      </p:sp>
      <p:pic>
        <p:nvPicPr>
          <p:cNvPr id="4" name="Picture 3">
            <a:extLst>
              <a:ext uri="{FF2B5EF4-FFF2-40B4-BE49-F238E27FC236}">
                <a16:creationId xmlns:a16="http://schemas.microsoft.com/office/drawing/2014/main" id="{2F85B611-7BA9-484A-9A16-5A397839A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2351" y="281355"/>
            <a:ext cx="8957405" cy="6336100"/>
          </a:xfrm>
          <a:prstGeom prst="rect">
            <a:avLst/>
          </a:prstGeom>
        </p:spPr>
      </p:pic>
    </p:spTree>
    <p:extLst>
      <p:ext uri="{BB962C8B-B14F-4D97-AF65-F5344CB8AC3E}">
        <p14:creationId xmlns:p14="http://schemas.microsoft.com/office/powerpoint/2010/main" val="3578064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A5CB-1061-4AF0-893F-D0ADF0DC11FC}"/>
              </a:ext>
            </a:extLst>
          </p:cNvPr>
          <p:cNvSpPr>
            <a:spLocks noGrp="1"/>
          </p:cNvSpPr>
          <p:nvPr>
            <p:ph type="title"/>
          </p:nvPr>
        </p:nvSpPr>
        <p:spPr/>
        <p:txBody>
          <a:bodyPr/>
          <a:lstStyle/>
          <a:p>
            <a:r>
              <a:rPr lang="en-US" dirty="0"/>
              <a:t>History of moose in </a:t>
            </a:r>
            <a:r>
              <a:rPr lang="en-US" dirty="0" err="1"/>
              <a:t>Togiak</a:t>
            </a:r>
            <a:r>
              <a:rPr lang="en-US" dirty="0"/>
              <a:t> NWR</a:t>
            </a:r>
          </a:p>
        </p:txBody>
      </p:sp>
      <p:pic>
        <p:nvPicPr>
          <p:cNvPr id="4" name="Picture 3">
            <a:extLst>
              <a:ext uri="{FF2B5EF4-FFF2-40B4-BE49-F238E27FC236}">
                <a16:creationId xmlns:a16="http://schemas.microsoft.com/office/drawing/2014/main" id="{CF9F91C8-6A2F-46AD-BDDD-4D760495E659}"/>
              </a:ext>
            </a:extLst>
          </p:cNvPr>
          <p:cNvPicPr>
            <a:picLocks noChangeAspect="1"/>
          </p:cNvPicPr>
          <p:nvPr/>
        </p:nvPicPr>
        <p:blipFill>
          <a:blip r:embed="rId2"/>
          <a:stretch>
            <a:fillRect/>
          </a:stretch>
        </p:blipFill>
        <p:spPr>
          <a:xfrm>
            <a:off x="911140" y="3135544"/>
            <a:ext cx="10221807" cy="1367421"/>
          </a:xfrm>
          <a:prstGeom prst="rect">
            <a:avLst/>
          </a:prstGeom>
        </p:spPr>
      </p:pic>
      <p:sp>
        <p:nvSpPr>
          <p:cNvPr id="5" name="Freeform: Shape 4">
            <a:extLst>
              <a:ext uri="{FF2B5EF4-FFF2-40B4-BE49-F238E27FC236}">
                <a16:creationId xmlns:a16="http://schemas.microsoft.com/office/drawing/2014/main" id="{20DF7DC2-3953-4FFB-873A-88904768366B}"/>
              </a:ext>
            </a:extLst>
          </p:cNvPr>
          <p:cNvSpPr/>
          <p:nvPr/>
        </p:nvSpPr>
        <p:spPr>
          <a:xfrm>
            <a:off x="911140" y="3453876"/>
            <a:ext cx="10369720" cy="1095614"/>
          </a:xfrm>
          <a:custGeom>
            <a:avLst/>
            <a:gdLst>
              <a:gd name="connsiteX0" fmla="*/ 7488195 w 8353167"/>
              <a:gd name="connsiteY0" fmla="*/ 57665 h 955589"/>
              <a:gd name="connsiteX1" fmla="*/ 7496432 w 8353167"/>
              <a:gd name="connsiteY1" fmla="*/ 222422 h 955589"/>
              <a:gd name="connsiteX2" fmla="*/ 0 w 8353167"/>
              <a:gd name="connsiteY2" fmla="*/ 222422 h 955589"/>
              <a:gd name="connsiteX3" fmla="*/ 8238 w 8353167"/>
              <a:gd name="connsiteY3" fmla="*/ 955589 h 955589"/>
              <a:gd name="connsiteX4" fmla="*/ 8353167 w 8353167"/>
              <a:gd name="connsiteY4" fmla="*/ 930876 h 955589"/>
              <a:gd name="connsiteX5" fmla="*/ 8320216 w 8353167"/>
              <a:gd name="connsiteY5" fmla="*/ 49427 h 955589"/>
              <a:gd name="connsiteX6" fmla="*/ 8311978 w 8353167"/>
              <a:gd name="connsiteY6" fmla="*/ 0 h 955589"/>
              <a:gd name="connsiteX7" fmla="*/ 7447005 w 8353167"/>
              <a:gd name="connsiteY7" fmla="*/ 16476 h 955589"/>
              <a:gd name="connsiteX8" fmla="*/ 7488195 w 8353167"/>
              <a:gd name="connsiteY8" fmla="*/ 57665 h 95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3167" h="955589">
                <a:moveTo>
                  <a:pt x="7488195" y="57665"/>
                </a:moveTo>
                <a:lnTo>
                  <a:pt x="7496432" y="222422"/>
                </a:lnTo>
                <a:lnTo>
                  <a:pt x="0" y="222422"/>
                </a:lnTo>
                <a:lnTo>
                  <a:pt x="8238" y="955589"/>
                </a:lnTo>
                <a:lnTo>
                  <a:pt x="8353167" y="930876"/>
                </a:lnTo>
                <a:lnTo>
                  <a:pt x="8320216" y="49427"/>
                </a:lnTo>
                <a:lnTo>
                  <a:pt x="8311978" y="0"/>
                </a:lnTo>
                <a:lnTo>
                  <a:pt x="7447005" y="16476"/>
                </a:lnTo>
                <a:lnTo>
                  <a:pt x="7488195" y="57665"/>
                </a:lnTo>
                <a:close/>
              </a:path>
            </a:pathLst>
          </a:cu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44E106C7-0239-49D3-9245-DE6C9F03EA98}"/>
              </a:ext>
            </a:extLst>
          </p:cNvPr>
          <p:cNvSpPr>
            <a:spLocks noGrp="1"/>
          </p:cNvSpPr>
          <p:nvPr>
            <p:ph idx="1"/>
          </p:nvPr>
        </p:nvSpPr>
        <p:spPr>
          <a:xfrm>
            <a:off x="1143000" y="2057400"/>
            <a:ext cx="9872871" cy="3709086"/>
          </a:xfrm>
        </p:spPr>
        <p:txBody>
          <a:bodyPr/>
          <a:lstStyle/>
          <a:p>
            <a:r>
              <a:rPr lang="en-US" dirty="0" err="1">
                <a:solidFill>
                  <a:schemeClr val="tx1"/>
                </a:solidFill>
              </a:rPr>
              <a:t>Togiak</a:t>
            </a:r>
            <a:r>
              <a:rPr lang="en-US" dirty="0">
                <a:solidFill>
                  <a:schemeClr val="tx1"/>
                </a:solidFill>
              </a:rPr>
              <a:t> has long been caribou country, with relatively few moose</a:t>
            </a:r>
          </a:p>
          <a:p>
            <a:r>
              <a:rPr lang="en-US" dirty="0">
                <a:solidFill>
                  <a:schemeClr val="tx1"/>
                </a:solidFill>
              </a:rPr>
              <a:t>Ivan Petroff, 1884:</a:t>
            </a:r>
          </a:p>
        </p:txBody>
      </p:sp>
      <p:pic>
        <p:nvPicPr>
          <p:cNvPr id="7" name="Picture 6">
            <a:extLst>
              <a:ext uri="{FF2B5EF4-FFF2-40B4-BE49-F238E27FC236}">
                <a16:creationId xmlns:a16="http://schemas.microsoft.com/office/drawing/2014/main" id="{99C82115-6DAA-4DA2-B2C6-D54166D91EC8}"/>
              </a:ext>
            </a:extLst>
          </p:cNvPr>
          <p:cNvPicPr>
            <a:picLocks noChangeAspect="1"/>
          </p:cNvPicPr>
          <p:nvPr/>
        </p:nvPicPr>
        <p:blipFill>
          <a:blip r:embed="rId3"/>
          <a:stretch>
            <a:fillRect/>
          </a:stretch>
        </p:blipFill>
        <p:spPr>
          <a:xfrm>
            <a:off x="911140" y="3967171"/>
            <a:ext cx="10047066" cy="1732253"/>
          </a:xfrm>
          <a:prstGeom prst="rect">
            <a:avLst/>
          </a:prstGeom>
        </p:spPr>
      </p:pic>
      <p:sp>
        <p:nvSpPr>
          <p:cNvPr id="8" name="TextBox 7">
            <a:extLst>
              <a:ext uri="{FF2B5EF4-FFF2-40B4-BE49-F238E27FC236}">
                <a16:creationId xmlns:a16="http://schemas.microsoft.com/office/drawing/2014/main" id="{F05B2371-8B4B-4FEF-94B5-FA2DFD0757BF}"/>
              </a:ext>
            </a:extLst>
          </p:cNvPr>
          <p:cNvSpPr txBox="1"/>
          <p:nvPr/>
        </p:nvSpPr>
        <p:spPr>
          <a:xfrm>
            <a:off x="11049000" y="4409445"/>
            <a:ext cx="896043" cy="1077218"/>
          </a:xfrm>
          <a:prstGeom prst="rect">
            <a:avLst/>
          </a:prstGeom>
          <a:noFill/>
        </p:spPr>
        <p:txBody>
          <a:bodyPr wrap="square" rtlCol="0">
            <a:spAutoFit/>
          </a:bodyPr>
          <a:lstStyle/>
          <a:p>
            <a:r>
              <a:rPr lang="en-US" sz="1600" dirty="0"/>
              <a:t>No mention of moose!</a:t>
            </a:r>
          </a:p>
        </p:txBody>
      </p:sp>
    </p:spTree>
    <p:extLst>
      <p:ext uri="{BB962C8B-B14F-4D97-AF65-F5344CB8AC3E}">
        <p14:creationId xmlns:p14="http://schemas.microsoft.com/office/powerpoint/2010/main" val="177308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A8E26-52DA-4144-862F-11266AD1831B}"/>
              </a:ext>
            </a:extLst>
          </p:cNvPr>
          <p:cNvSpPr>
            <a:spLocks noGrp="1"/>
          </p:cNvSpPr>
          <p:nvPr>
            <p:ph type="title"/>
          </p:nvPr>
        </p:nvSpPr>
        <p:spPr>
          <a:xfrm>
            <a:off x="1143000" y="609600"/>
            <a:ext cx="6537960" cy="1356360"/>
          </a:xfrm>
        </p:spPr>
        <p:txBody>
          <a:bodyPr/>
          <a:lstStyle/>
          <a:p>
            <a:r>
              <a:rPr lang="en-US" dirty="0"/>
              <a:t>History cont’d</a:t>
            </a:r>
          </a:p>
        </p:txBody>
      </p:sp>
      <p:sp>
        <p:nvSpPr>
          <p:cNvPr id="3" name="Content Placeholder 2">
            <a:extLst>
              <a:ext uri="{FF2B5EF4-FFF2-40B4-BE49-F238E27FC236}">
                <a16:creationId xmlns:a16="http://schemas.microsoft.com/office/drawing/2014/main" id="{7A373199-0D3A-42A2-AACE-670038213F2E}"/>
              </a:ext>
            </a:extLst>
          </p:cNvPr>
          <p:cNvSpPr>
            <a:spLocks noGrp="1"/>
          </p:cNvSpPr>
          <p:nvPr>
            <p:ph idx="1"/>
          </p:nvPr>
        </p:nvSpPr>
        <p:spPr>
          <a:xfrm>
            <a:off x="912341" y="2032686"/>
            <a:ext cx="9872871" cy="4038600"/>
          </a:xfrm>
        </p:spPr>
        <p:txBody>
          <a:bodyPr/>
          <a:lstStyle/>
          <a:p>
            <a:r>
              <a:rPr lang="en-US" dirty="0" err="1">
                <a:solidFill>
                  <a:schemeClr val="tx1"/>
                </a:solidFill>
              </a:rPr>
              <a:t>Kowta</a:t>
            </a:r>
            <a:r>
              <a:rPr lang="en-US" dirty="0">
                <a:solidFill>
                  <a:schemeClr val="tx1"/>
                </a:solidFill>
              </a:rPr>
              <a:t>, 1964:</a:t>
            </a:r>
          </a:p>
          <a:p>
            <a:pPr marL="45720" indent="0">
              <a:buNone/>
            </a:pPr>
            <a:endParaRPr lang="en-US" dirty="0"/>
          </a:p>
          <a:p>
            <a:r>
              <a:rPr lang="en-US" dirty="0">
                <a:solidFill>
                  <a:schemeClr val="tx1"/>
                </a:solidFill>
              </a:rPr>
              <a:t>Jemison, 1994:</a:t>
            </a:r>
          </a:p>
          <a:p>
            <a:endParaRPr lang="en-US" dirty="0"/>
          </a:p>
        </p:txBody>
      </p:sp>
      <p:pic>
        <p:nvPicPr>
          <p:cNvPr id="4" name="Picture 3">
            <a:extLst>
              <a:ext uri="{FF2B5EF4-FFF2-40B4-BE49-F238E27FC236}">
                <a16:creationId xmlns:a16="http://schemas.microsoft.com/office/drawing/2014/main" id="{7BF85F7E-3BEC-48CB-99CC-FD0D831AC773}"/>
              </a:ext>
            </a:extLst>
          </p:cNvPr>
          <p:cNvPicPr>
            <a:picLocks noChangeAspect="1"/>
          </p:cNvPicPr>
          <p:nvPr/>
        </p:nvPicPr>
        <p:blipFill>
          <a:blip r:embed="rId2"/>
          <a:stretch>
            <a:fillRect/>
          </a:stretch>
        </p:blipFill>
        <p:spPr>
          <a:xfrm>
            <a:off x="1930315" y="2598509"/>
            <a:ext cx="5151566" cy="342930"/>
          </a:xfrm>
          <a:prstGeom prst="rect">
            <a:avLst/>
          </a:prstGeom>
        </p:spPr>
      </p:pic>
      <p:pic>
        <p:nvPicPr>
          <p:cNvPr id="5" name="Picture 4">
            <a:extLst>
              <a:ext uri="{FF2B5EF4-FFF2-40B4-BE49-F238E27FC236}">
                <a16:creationId xmlns:a16="http://schemas.microsoft.com/office/drawing/2014/main" id="{74F3F8E0-8FA0-43DF-872A-90677DA3623D}"/>
              </a:ext>
            </a:extLst>
          </p:cNvPr>
          <p:cNvPicPr>
            <a:picLocks noChangeAspect="1"/>
          </p:cNvPicPr>
          <p:nvPr/>
        </p:nvPicPr>
        <p:blipFill>
          <a:blip r:embed="rId3"/>
          <a:stretch>
            <a:fillRect/>
          </a:stretch>
        </p:blipFill>
        <p:spPr>
          <a:xfrm>
            <a:off x="1270553" y="5414140"/>
            <a:ext cx="9260816" cy="565546"/>
          </a:xfrm>
          <a:prstGeom prst="rect">
            <a:avLst/>
          </a:prstGeom>
        </p:spPr>
      </p:pic>
      <p:pic>
        <p:nvPicPr>
          <p:cNvPr id="7" name="Picture 6">
            <a:extLst>
              <a:ext uri="{FF2B5EF4-FFF2-40B4-BE49-F238E27FC236}">
                <a16:creationId xmlns:a16="http://schemas.microsoft.com/office/drawing/2014/main" id="{DD8271DA-55F3-4310-B73B-6CF47CDD7C1B}"/>
              </a:ext>
            </a:extLst>
          </p:cNvPr>
          <p:cNvPicPr>
            <a:picLocks noChangeAspect="1"/>
          </p:cNvPicPr>
          <p:nvPr/>
        </p:nvPicPr>
        <p:blipFill>
          <a:blip r:embed="rId4"/>
          <a:stretch>
            <a:fillRect/>
          </a:stretch>
        </p:blipFill>
        <p:spPr>
          <a:xfrm>
            <a:off x="1780932" y="3507262"/>
            <a:ext cx="8240059" cy="507506"/>
          </a:xfrm>
          <a:prstGeom prst="rect">
            <a:avLst/>
          </a:prstGeom>
        </p:spPr>
      </p:pic>
      <p:pic>
        <p:nvPicPr>
          <p:cNvPr id="8" name="Picture 7">
            <a:extLst>
              <a:ext uri="{FF2B5EF4-FFF2-40B4-BE49-F238E27FC236}">
                <a16:creationId xmlns:a16="http://schemas.microsoft.com/office/drawing/2014/main" id="{C801F324-3F3A-40A5-ACC9-FE8D208398A1}"/>
              </a:ext>
            </a:extLst>
          </p:cNvPr>
          <p:cNvPicPr>
            <a:picLocks noChangeAspect="1"/>
          </p:cNvPicPr>
          <p:nvPr/>
        </p:nvPicPr>
        <p:blipFill>
          <a:blip r:embed="rId5"/>
          <a:stretch>
            <a:fillRect/>
          </a:stretch>
        </p:blipFill>
        <p:spPr>
          <a:xfrm>
            <a:off x="1803035" y="3997604"/>
            <a:ext cx="8304656" cy="941194"/>
          </a:xfrm>
          <a:prstGeom prst="rect">
            <a:avLst/>
          </a:prstGeom>
        </p:spPr>
      </p:pic>
      <p:sp>
        <p:nvSpPr>
          <p:cNvPr id="6" name="Rectangle 5">
            <a:extLst>
              <a:ext uri="{FF2B5EF4-FFF2-40B4-BE49-F238E27FC236}">
                <a16:creationId xmlns:a16="http://schemas.microsoft.com/office/drawing/2014/main" id="{D8C1E64E-4D85-49D5-B0AB-89EE9BBB640B}"/>
              </a:ext>
            </a:extLst>
          </p:cNvPr>
          <p:cNvSpPr/>
          <p:nvPr/>
        </p:nvSpPr>
        <p:spPr>
          <a:xfrm>
            <a:off x="1270553" y="5266944"/>
            <a:ext cx="7288231" cy="347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0386884-D78B-45A3-ACBB-6B900DB315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0064" y="473476"/>
            <a:ext cx="4181454" cy="2789030"/>
          </a:xfrm>
          <a:prstGeom prst="rect">
            <a:avLst/>
          </a:prstGeom>
        </p:spPr>
      </p:pic>
    </p:spTree>
    <p:extLst>
      <p:ext uri="{BB962C8B-B14F-4D97-AF65-F5344CB8AC3E}">
        <p14:creationId xmlns:p14="http://schemas.microsoft.com/office/powerpoint/2010/main" val="178578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0DC55-3E0C-4B8E-BBC6-A82D600E4204}"/>
              </a:ext>
            </a:extLst>
          </p:cNvPr>
          <p:cNvSpPr>
            <a:spLocks noGrp="1"/>
          </p:cNvSpPr>
          <p:nvPr>
            <p:ph type="title"/>
          </p:nvPr>
        </p:nvSpPr>
        <p:spPr>
          <a:xfrm>
            <a:off x="315226" y="176463"/>
            <a:ext cx="11052209" cy="1356360"/>
          </a:xfrm>
        </p:spPr>
        <p:txBody>
          <a:bodyPr/>
          <a:lstStyle/>
          <a:p>
            <a:r>
              <a:rPr lang="en-US" dirty="0"/>
              <a:t>Long-term monitoring in TNWR: 1989-present</a:t>
            </a:r>
          </a:p>
        </p:txBody>
      </p:sp>
      <p:sp>
        <p:nvSpPr>
          <p:cNvPr id="3" name="Content Placeholder 2">
            <a:extLst>
              <a:ext uri="{FF2B5EF4-FFF2-40B4-BE49-F238E27FC236}">
                <a16:creationId xmlns:a16="http://schemas.microsoft.com/office/drawing/2014/main" id="{5352428E-A875-4D21-AF10-DB19C2A4B2D0}"/>
              </a:ext>
            </a:extLst>
          </p:cNvPr>
          <p:cNvSpPr>
            <a:spLocks noGrp="1"/>
          </p:cNvSpPr>
          <p:nvPr>
            <p:ph idx="1"/>
          </p:nvPr>
        </p:nvSpPr>
        <p:spPr>
          <a:xfrm>
            <a:off x="206387" y="1777864"/>
            <a:ext cx="2071838" cy="4038600"/>
          </a:xfrm>
        </p:spPr>
        <p:txBody>
          <a:bodyPr>
            <a:normAutofit/>
          </a:bodyPr>
          <a:lstStyle/>
          <a:p>
            <a:r>
              <a:rPr lang="en-US" sz="2400" dirty="0">
                <a:solidFill>
                  <a:schemeClr val="tx1"/>
                </a:solidFill>
              </a:rPr>
              <a:t>Telemetry</a:t>
            </a:r>
          </a:p>
          <a:p>
            <a:endParaRPr lang="en-US" sz="2400" dirty="0">
              <a:solidFill>
                <a:schemeClr val="tx1"/>
              </a:solidFill>
            </a:endParaRPr>
          </a:p>
          <a:p>
            <a:endParaRPr lang="en-US" sz="2400" dirty="0">
              <a:solidFill>
                <a:schemeClr val="tx1"/>
              </a:solidFill>
            </a:endParaRPr>
          </a:p>
          <a:p>
            <a:pPr marL="45720" indent="0">
              <a:buNone/>
            </a:pPr>
            <a:endParaRPr lang="en-US" sz="2400" dirty="0">
              <a:solidFill>
                <a:schemeClr val="tx1"/>
              </a:solidFill>
            </a:endParaRPr>
          </a:p>
          <a:p>
            <a:endParaRPr lang="en-US" sz="2400" dirty="0">
              <a:solidFill>
                <a:schemeClr val="tx1"/>
              </a:solidFill>
            </a:endParaRPr>
          </a:p>
          <a:p>
            <a:r>
              <a:rPr lang="en-US" sz="2400" dirty="0">
                <a:solidFill>
                  <a:schemeClr val="tx1"/>
                </a:solidFill>
              </a:rPr>
              <a:t>Census</a:t>
            </a:r>
          </a:p>
        </p:txBody>
      </p:sp>
      <p:pic>
        <p:nvPicPr>
          <p:cNvPr id="9" name="Picture 8">
            <a:extLst>
              <a:ext uri="{FF2B5EF4-FFF2-40B4-BE49-F238E27FC236}">
                <a16:creationId xmlns:a16="http://schemas.microsoft.com/office/drawing/2014/main" id="{7156A6E9-6305-41A1-8A61-25147DFE1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0950" y="3752046"/>
            <a:ext cx="3099337" cy="2324503"/>
          </a:xfrm>
          <a:prstGeom prst="rect">
            <a:avLst/>
          </a:prstGeom>
        </p:spPr>
      </p:pic>
      <p:pic>
        <p:nvPicPr>
          <p:cNvPr id="13" name="Picture 12">
            <a:extLst>
              <a:ext uri="{FF2B5EF4-FFF2-40B4-BE49-F238E27FC236}">
                <a16:creationId xmlns:a16="http://schemas.microsoft.com/office/drawing/2014/main" id="{2504CA61-DB15-4A2C-9FBA-98BF0E68B786}"/>
              </a:ext>
            </a:extLst>
          </p:cNvPr>
          <p:cNvPicPr>
            <a:picLocks noChangeAspect="1"/>
          </p:cNvPicPr>
          <p:nvPr/>
        </p:nvPicPr>
        <p:blipFill rotWithShape="1">
          <a:blip r:embed="rId5">
            <a:extLst>
              <a:ext uri="{28A0092B-C50C-407E-A947-70E740481C1C}">
                <a14:useLocalDpi xmlns:a14="http://schemas.microsoft.com/office/drawing/2010/main" val="0"/>
              </a:ext>
            </a:extLst>
          </a:blip>
          <a:srcRect l="22820" t="26246"/>
          <a:stretch/>
        </p:blipFill>
        <p:spPr>
          <a:xfrm>
            <a:off x="3446415" y="1242841"/>
            <a:ext cx="3518969" cy="2242996"/>
          </a:xfrm>
          <a:prstGeom prst="rect">
            <a:avLst/>
          </a:prstGeom>
        </p:spPr>
      </p:pic>
      <p:pic>
        <p:nvPicPr>
          <p:cNvPr id="14" name="Picture 13">
            <a:extLst>
              <a:ext uri="{FF2B5EF4-FFF2-40B4-BE49-F238E27FC236}">
                <a16:creationId xmlns:a16="http://schemas.microsoft.com/office/drawing/2014/main" id="{0697FEBB-1E9E-4ED5-A782-54B742D6E8C0}"/>
              </a:ext>
            </a:extLst>
          </p:cNvPr>
          <p:cNvPicPr>
            <a:picLocks noChangeAspect="1"/>
          </p:cNvPicPr>
          <p:nvPr/>
        </p:nvPicPr>
        <p:blipFill>
          <a:blip r:embed="rId6"/>
          <a:stretch>
            <a:fillRect/>
          </a:stretch>
        </p:blipFill>
        <p:spPr>
          <a:xfrm>
            <a:off x="5944386" y="3752046"/>
            <a:ext cx="3882436" cy="2525815"/>
          </a:xfrm>
          <a:prstGeom prst="rect">
            <a:avLst/>
          </a:prstGeom>
        </p:spPr>
      </p:pic>
    </p:spTree>
    <p:custDataLst>
      <p:tags r:id="rId1"/>
    </p:custDataLst>
    <p:extLst>
      <p:ext uri="{BB962C8B-B14F-4D97-AF65-F5344CB8AC3E}">
        <p14:creationId xmlns:p14="http://schemas.microsoft.com/office/powerpoint/2010/main" val="546541076"/>
      </p:ext>
    </p:extLst>
  </p:cSld>
  <p:clrMapOvr>
    <a:masterClrMapping/>
  </p:clrMapOvr>
  <mc:AlternateContent xmlns:mc="http://schemas.openxmlformats.org/markup-compatibility/2006" xmlns:p14="http://schemas.microsoft.com/office/powerpoint/2010/main">
    <mc:Choice Requires="p14">
      <p:transition spd="slow" p14:dur="2000" advTm="44319"/>
    </mc:Choice>
    <mc:Fallback xmlns="">
      <p:transition spd="slow" advTm="443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B973B-14BA-4625-AE38-646DC6198742}"/>
              </a:ext>
            </a:extLst>
          </p:cNvPr>
          <p:cNvSpPr>
            <a:spLocks noGrp="1"/>
          </p:cNvSpPr>
          <p:nvPr>
            <p:ph type="title"/>
          </p:nvPr>
        </p:nvSpPr>
        <p:spPr>
          <a:xfrm>
            <a:off x="356135" y="151218"/>
            <a:ext cx="9875520" cy="1356360"/>
          </a:xfrm>
        </p:spPr>
        <p:txBody>
          <a:bodyPr/>
          <a:lstStyle/>
          <a:p>
            <a:r>
              <a:rPr lang="en-US" dirty="0"/>
              <a:t>Factors that impact moose</a:t>
            </a:r>
          </a:p>
        </p:txBody>
      </p:sp>
      <p:sp>
        <p:nvSpPr>
          <p:cNvPr id="3" name="Content Placeholder 2">
            <a:extLst>
              <a:ext uri="{FF2B5EF4-FFF2-40B4-BE49-F238E27FC236}">
                <a16:creationId xmlns:a16="http://schemas.microsoft.com/office/drawing/2014/main" id="{9BA9E2BF-0C78-4C8C-9E07-CFCB650EF073}"/>
              </a:ext>
            </a:extLst>
          </p:cNvPr>
          <p:cNvSpPr>
            <a:spLocks noGrp="1"/>
          </p:cNvSpPr>
          <p:nvPr>
            <p:ph idx="1"/>
          </p:nvPr>
        </p:nvSpPr>
        <p:spPr>
          <a:xfrm>
            <a:off x="902368" y="1386037"/>
            <a:ext cx="9872871" cy="4440455"/>
          </a:xfrm>
        </p:spPr>
        <p:txBody>
          <a:bodyPr>
            <a:normAutofit/>
          </a:bodyPr>
          <a:lstStyle/>
          <a:p>
            <a:r>
              <a:rPr lang="en-US" dirty="0">
                <a:solidFill>
                  <a:schemeClr val="tx1"/>
                </a:solidFill>
              </a:rPr>
              <a:t>Predation</a:t>
            </a:r>
          </a:p>
          <a:p>
            <a:r>
              <a:rPr lang="en-US" dirty="0">
                <a:solidFill>
                  <a:schemeClr val="tx1"/>
                </a:solidFill>
              </a:rPr>
              <a:t>Forage availability</a:t>
            </a:r>
          </a:p>
          <a:p>
            <a:r>
              <a:rPr lang="en-US" dirty="0">
                <a:solidFill>
                  <a:schemeClr val="tx1"/>
                </a:solidFill>
              </a:rPr>
              <a:t>Winter conditions</a:t>
            </a:r>
          </a:p>
          <a:p>
            <a:r>
              <a:rPr lang="en-US" dirty="0">
                <a:solidFill>
                  <a:schemeClr val="tx1"/>
                </a:solidFill>
              </a:rPr>
              <a:t>Disease</a:t>
            </a:r>
          </a:p>
          <a:p>
            <a:r>
              <a:rPr lang="en-US" dirty="0">
                <a:solidFill>
                  <a:schemeClr val="tx1"/>
                </a:solidFill>
              </a:rPr>
              <a:t>Human Hunting</a:t>
            </a:r>
          </a:p>
          <a:p>
            <a:r>
              <a:rPr lang="en-US" dirty="0">
                <a:solidFill>
                  <a:schemeClr val="tx1"/>
                </a:solidFill>
              </a:rPr>
              <a:t>Broader demographic parameters:</a:t>
            </a:r>
          </a:p>
          <a:p>
            <a:pPr lvl="1"/>
            <a:r>
              <a:rPr lang="en-US" dirty="0">
                <a:solidFill>
                  <a:schemeClr val="tx1"/>
                </a:solidFill>
              </a:rPr>
              <a:t>Age/Structure</a:t>
            </a:r>
          </a:p>
          <a:p>
            <a:pPr lvl="1"/>
            <a:r>
              <a:rPr lang="en-US" dirty="0">
                <a:solidFill>
                  <a:schemeClr val="tx1"/>
                </a:solidFill>
              </a:rPr>
              <a:t>Individual quality</a:t>
            </a:r>
          </a:p>
          <a:p>
            <a:r>
              <a:rPr lang="en-US" dirty="0">
                <a:solidFill>
                  <a:schemeClr val="tx1"/>
                </a:solidFill>
              </a:rPr>
              <a:t>Range expansions</a:t>
            </a:r>
          </a:p>
          <a:p>
            <a:pPr lvl="1"/>
            <a:r>
              <a:rPr lang="en-US" dirty="0">
                <a:solidFill>
                  <a:schemeClr val="tx1"/>
                </a:solidFill>
              </a:rPr>
              <a:t>Both North and South</a:t>
            </a:r>
          </a:p>
        </p:txBody>
      </p:sp>
      <p:sp>
        <p:nvSpPr>
          <p:cNvPr id="5" name="TextBox 4">
            <a:extLst>
              <a:ext uri="{FF2B5EF4-FFF2-40B4-BE49-F238E27FC236}">
                <a16:creationId xmlns:a16="http://schemas.microsoft.com/office/drawing/2014/main" id="{F25DB441-C607-4F24-A2B7-1E0D16EE2169}"/>
              </a:ext>
            </a:extLst>
          </p:cNvPr>
          <p:cNvSpPr txBox="1"/>
          <p:nvPr/>
        </p:nvSpPr>
        <p:spPr>
          <a:xfrm>
            <a:off x="9084474" y="5041662"/>
            <a:ext cx="2983832"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orbel" panose="020B0503020204020204"/>
                <a:ea typeface="+mn-ea"/>
                <a:cs typeface="+mn-cs"/>
              </a:rPr>
              <a:t>Sweanor</a:t>
            </a:r>
            <a:r>
              <a:rPr kumimoji="0" lang="en-US" sz="1600" b="0" i="0" u="none" strike="noStrike" kern="1200" cap="none" spc="0" normalizeH="0" baseline="0" noProof="0" dirty="0">
                <a:ln>
                  <a:noFill/>
                </a:ln>
                <a:solidFill>
                  <a:srgbClr val="000000"/>
                </a:solidFill>
                <a:effectLst/>
                <a:uLnTx/>
                <a:uFillTx/>
                <a:latin typeface="Corbel" panose="020B0503020204020204"/>
                <a:ea typeface="+mn-ea"/>
                <a:cs typeface="+mn-cs"/>
              </a:rPr>
              <a:t> and </a:t>
            </a:r>
            <a:r>
              <a:rPr kumimoji="0" lang="en-US" sz="1600" b="0" i="0" u="none" strike="noStrike" kern="1200" cap="none" spc="0" normalizeH="0" baseline="0" noProof="0" dirty="0" err="1">
                <a:ln>
                  <a:noFill/>
                </a:ln>
                <a:solidFill>
                  <a:srgbClr val="000000"/>
                </a:solidFill>
                <a:effectLst/>
                <a:uLnTx/>
                <a:uFillTx/>
                <a:latin typeface="Corbel" panose="020B0503020204020204"/>
                <a:ea typeface="+mn-ea"/>
                <a:cs typeface="+mn-cs"/>
              </a:rPr>
              <a:t>Sandegren</a:t>
            </a:r>
            <a:r>
              <a:rPr kumimoji="0" lang="en-US" sz="1600" b="0" i="0" u="none" strike="noStrike" kern="1200" cap="none" spc="0" normalizeH="0" baseline="0" noProof="0" dirty="0">
                <a:ln>
                  <a:noFill/>
                </a:ln>
                <a:solidFill>
                  <a:srgbClr val="000000"/>
                </a:solidFill>
                <a:effectLst/>
                <a:uLnTx/>
                <a:uFillTx/>
                <a:latin typeface="Corbel" panose="020B0503020204020204"/>
                <a:ea typeface="+mn-ea"/>
                <a:cs typeface="+mn-cs"/>
              </a:rPr>
              <a:t> 1989; </a:t>
            </a:r>
            <a:r>
              <a:rPr kumimoji="0" lang="en-US" sz="1600" b="0" i="0" u="none" strike="noStrike" kern="1200" cap="none" spc="0" normalizeH="0" baseline="0" noProof="0" dirty="0" err="1">
                <a:ln>
                  <a:noFill/>
                </a:ln>
                <a:solidFill>
                  <a:srgbClr val="000000"/>
                </a:solidFill>
                <a:effectLst/>
                <a:uLnTx/>
                <a:uFillTx/>
                <a:latin typeface="Corbel" panose="020B0503020204020204"/>
                <a:ea typeface="+mn-ea"/>
                <a:cs typeface="+mn-cs"/>
              </a:rPr>
              <a:t>Franzmann</a:t>
            </a:r>
            <a:r>
              <a:rPr kumimoji="0" lang="en-US" sz="1600" b="0" i="0" u="none" strike="noStrike" kern="1200" cap="none" spc="0" normalizeH="0" baseline="0" noProof="0" dirty="0">
                <a:ln>
                  <a:noFill/>
                </a:ln>
                <a:solidFill>
                  <a:srgbClr val="000000"/>
                </a:solidFill>
                <a:effectLst/>
                <a:uLnTx/>
                <a:uFillTx/>
                <a:latin typeface="Corbel" panose="020B0503020204020204"/>
                <a:ea typeface="+mn-ea"/>
                <a:cs typeface="+mn-cs"/>
              </a:rPr>
              <a:t> and Schwartz 1998, </a:t>
            </a:r>
            <a:r>
              <a:rPr kumimoji="0" lang="en-US" sz="1600" b="0" i="0" u="none" strike="noStrike" kern="1200" cap="none" spc="0" normalizeH="0" baseline="0" noProof="0" dirty="0" err="1">
                <a:ln>
                  <a:noFill/>
                </a:ln>
                <a:solidFill>
                  <a:srgbClr val="000000"/>
                </a:solidFill>
                <a:effectLst/>
                <a:uLnTx/>
                <a:uFillTx/>
                <a:latin typeface="Corbel" panose="020B0503020204020204"/>
                <a:ea typeface="+mn-ea"/>
                <a:cs typeface="+mn-cs"/>
              </a:rPr>
              <a:t>Loison</a:t>
            </a:r>
            <a:r>
              <a:rPr kumimoji="0" lang="en-US" sz="1600" b="0" i="0" u="none" strike="noStrike" kern="1200" cap="none" spc="0" normalizeH="0" baseline="0" noProof="0" dirty="0">
                <a:ln>
                  <a:noFill/>
                </a:ln>
                <a:solidFill>
                  <a:srgbClr val="000000"/>
                </a:solidFill>
                <a:effectLst/>
                <a:uLnTx/>
                <a:uFillTx/>
                <a:latin typeface="Corbel" panose="020B0503020204020204"/>
                <a:ea typeface="+mn-ea"/>
                <a:cs typeface="+mn-cs"/>
              </a:rPr>
              <a:t> et al. 1999;  Gaillard et al. 2000; Keech et al. 2011; Tape et al. 2016; Rosa et al. 2020; Ruprecht et al. 2020</a:t>
            </a:r>
          </a:p>
        </p:txBody>
      </p:sp>
      <p:pic>
        <p:nvPicPr>
          <p:cNvPr id="7" name="Picture 6">
            <a:extLst>
              <a:ext uri="{FF2B5EF4-FFF2-40B4-BE49-F238E27FC236}">
                <a16:creationId xmlns:a16="http://schemas.microsoft.com/office/drawing/2014/main" id="{14203136-D8F3-4121-B6C9-F02D9497C363}"/>
              </a:ext>
            </a:extLst>
          </p:cNvPr>
          <p:cNvPicPr>
            <a:picLocks noChangeAspect="1"/>
          </p:cNvPicPr>
          <p:nvPr/>
        </p:nvPicPr>
        <p:blipFill rotWithShape="1">
          <a:blip r:embed="rId3">
            <a:extLst>
              <a:ext uri="{28A0092B-C50C-407E-A947-70E740481C1C}">
                <a14:useLocalDpi xmlns:a14="http://schemas.microsoft.com/office/drawing/2010/main" val="0"/>
              </a:ext>
            </a:extLst>
          </a:blip>
          <a:srcRect t="27369" b="23649"/>
          <a:stretch/>
        </p:blipFill>
        <p:spPr>
          <a:xfrm>
            <a:off x="3946753" y="1701266"/>
            <a:ext cx="2312971" cy="1698859"/>
          </a:xfrm>
          <a:prstGeom prst="rect">
            <a:avLst/>
          </a:prstGeom>
        </p:spPr>
      </p:pic>
      <p:pic>
        <p:nvPicPr>
          <p:cNvPr id="9" name="Picture 8">
            <a:extLst>
              <a:ext uri="{FF2B5EF4-FFF2-40B4-BE49-F238E27FC236}">
                <a16:creationId xmlns:a16="http://schemas.microsoft.com/office/drawing/2014/main" id="{F776D916-E864-4D11-A551-4F86796A86C0}"/>
              </a:ext>
            </a:extLst>
          </p:cNvPr>
          <p:cNvPicPr>
            <a:picLocks noChangeAspect="1"/>
          </p:cNvPicPr>
          <p:nvPr/>
        </p:nvPicPr>
        <p:blipFill rotWithShape="1">
          <a:blip r:embed="rId4">
            <a:extLst>
              <a:ext uri="{28A0092B-C50C-407E-A947-70E740481C1C}">
                <a14:useLocalDpi xmlns:a14="http://schemas.microsoft.com/office/drawing/2010/main" val="0"/>
              </a:ext>
            </a:extLst>
          </a:blip>
          <a:srcRect l="17415" t="23386" r="15326"/>
          <a:stretch/>
        </p:blipFill>
        <p:spPr>
          <a:xfrm>
            <a:off x="6447701" y="1701266"/>
            <a:ext cx="2237663" cy="1698859"/>
          </a:xfrm>
          <a:prstGeom prst="rect">
            <a:avLst/>
          </a:prstGeom>
        </p:spPr>
      </p:pic>
      <p:pic>
        <p:nvPicPr>
          <p:cNvPr id="11" name="Picture 10">
            <a:extLst>
              <a:ext uri="{FF2B5EF4-FFF2-40B4-BE49-F238E27FC236}">
                <a16:creationId xmlns:a16="http://schemas.microsoft.com/office/drawing/2014/main" id="{83BBE8C4-BD42-44EA-87D3-E703FCAF5D10}"/>
              </a:ext>
            </a:extLst>
          </p:cNvPr>
          <p:cNvPicPr>
            <a:picLocks noChangeAspect="1"/>
          </p:cNvPicPr>
          <p:nvPr/>
        </p:nvPicPr>
        <p:blipFill rotWithShape="1">
          <a:blip r:embed="rId5">
            <a:extLst>
              <a:ext uri="{28A0092B-C50C-407E-A947-70E740481C1C}">
                <a14:useLocalDpi xmlns:a14="http://schemas.microsoft.com/office/drawing/2010/main" val="0"/>
              </a:ext>
            </a:extLst>
          </a:blip>
          <a:srcRect l="22781" t="37333"/>
          <a:stretch/>
        </p:blipFill>
        <p:spPr>
          <a:xfrm>
            <a:off x="8826367" y="1706079"/>
            <a:ext cx="1664967" cy="2026118"/>
          </a:xfrm>
          <a:prstGeom prst="rect">
            <a:avLst/>
          </a:prstGeom>
        </p:spPr>
      </p:pic>
      <p:pic>
        <p:nvPicPr>
          <p:cNvPr id="13" name="Graphic 12" descr="Bug under magnifying glass">
            <a:extLst>
              <a:ext uri="{FF2B5EF4-FFF2-40B4-BE49-F238E27FC236}">
                <a16:creationId xmlns:a16="http://schemas.microsoft.com/office/drawing/2014/main" id="{E4839872-1541-4479-B65E-78D9A3F633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61859" y="1919059"/>
            <a:ext cx="1509941" cy="1509941"/>
          </a:xfrm>
          <a:prstGeom prst="rect">
            <a:avLst/>
          </a:prstGeom>
        </p:spPr>
      </p:pic>
      <p:pic>
        <p:nvPicPr>
          <p:cNvPr id="1026" name="Picture 2" descr="Sherry_Grewal.JPG">
            <a:extLst>
              <a:ext uri="{FF2B5EF4-FFF2-40B4-BE49-F238E27FC236}">
                <a16:creationId xmlns:a16="http://schemas.microsoft.com/office/drawing/2014/main" id="{DDDEC3B0-C8B5-4D95-88B3-4229927CA0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9802" y="3732197"/>
            <a:ext cx="2608166" cy="173976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25DD2C0-E5C9-4960-9A08-6A237AA833AF}"/>
              </a:ext>
            </a:extLst>
          </p:cNvPr>
          <p:cNvSpPr txBox="1"/>
          <p:nvPr/>
        </p:nvSpPr>
        <p:spPr>
          <a:xfrm>
            <a:off x="6447701" y="5665898"/>
            <a:ext cx="2237663"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rbel" panose="020B0503020204020204"/>
                <a:ea typeface="+mn-ea"/>
                <a:cs typeface="+mn-cs"/>
              </a:rPr>
              <a:t>PC: https://www.kdlg.org/environment/2015-09-21/hunters-return-with-moose-tales-aplenty</a:t>
            </a:r>
          </a:p>
        </p:txBody>
      </p:sp>
    </p:spTree>
    <p:extLst>
      <p:ext uri="{BB962C8B-B14F-4D97-AF65-F5344CB8AC3E}">
        <p14:creationId xmlns:p14="http://schemas.microsoft.com/office/powerpoint/2010/main" val="404250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4|7.1|3.1"/>
</p:tagLst>
</file>

<file path=ppt/tags/tag2.xml><?xml version="1.0" encoding="utf-8"?>
<p:tagLst xmlns:a="http://schemas.openxmlformats.org/drawingml/2006/main" xmlns:r="http://schemas.openxmlformats.org/officeDocument/2006/relationships" xmlns:p="http://schemas.openxmlformats.org/presentationml/2006/main">
  <p:tag name="TIMING" val="|9.9|1.7|3.7|1.8|2.3|12.7"/>
</p:tagLst>
</file>

<file path=ppt/tags/tag3.xml><?xml version="1.0" encoding="utf-8"?>
<p:tagLst xmlns:a="http://schemas.openxmlformats.org/drawingml/2006/main" xmlns:r="http://schemas.openxmlformats.org/officeDocument/2006/relationships" xmlns:p="http://schemas.openxmlformats.org/presentationml/2006/main">
  <p:tag name="TIMING" val="|19.5|6.4|3.8|22.3|5.9|0.7|1.5|25.6|5.9|13.2"/>
</p:tagLst>
</file>

<file path=ppt/tags/tag4.xml><?xml version="1.0" encoding="utf-8"?>
<p:tagLst xmlns:a="http://schemas.openxmlformats.org/drawingml/2006/main" xmlns:r="http://schemas.openxmlformats.org/officeDocument/2006/relationships" xmlns:p="http://schemas.openxmlformats.org/presentationml/2006/main">
  <p:tag name="TIMING" val="|20.3|15.2|1.2"/>
</p:tagLst>
</file>

<file path=ppt/tags/tag5.xml><?xml version="1.0" encoding="utf-8"?>
<p:tagLst xmlns:a="http://schemas.openxmlformats.org/drawingml/2006/main" xmlns:r="http://schemas.openxmlformats.org/officeDocument/2006/relationships" xmlns:p="http://schemas.openxmlformats.org/presentationml/2006/main">
  <p:tag name="TIMING" val="|20.3|15.2|1.2"/>
</p:tagLst>
</file>

<file path=ppt/tags/tag6.xml><?xml version="1.0" encoding="utf-8"?>
<p:tagLst xmlns:a="http://schemas.openxmlformats.org/drawingml/2006/main" xmlns:r="http://schemas.openxmlformats.org/officeDocument/2006/relationships" xmlns:p="http://schemas.openxmlformats.org/presentationml/2006/main">
  <p:tag name="TIMING" val="|12.6|23.9|2.8|9.6|6.4|8.1|6.1"/>
</p:tagLst>
</file>

<file path=ppt/tags/tag7.xml><?xml version="1.0" encoding="utf-8"?>
<p:tagLst xmlns:a="http://schemas.openxmlformats.org/drawingml/2006/main" xmlns:r="http://schemas.openxmlformats.org/officeDocument/2006/relationships" xmlns:p="http://schemas.openxmlformats.org/presentationml/2006/main">
  <p:tag name="TIMING" val="|6.3|13.9|6.7"/>
</p:tagLst>
</file>

<file path=ppt/tags/tag8.xml><?xml version="1.0" encoding="utf-8"?>
<p:tagLst xmlns:a="http://schemas.openxmlformats.org/drawingml/2006/main" xmlns:r="http://schemas.openxmlformats.org/officeDocument/2006/relationships" xmlns:p="http://schemas.openxmlformats.org/presentationml/2006/main">
  <p:tag name="TIMING" val="|10.8|4.5|3|10.7|6.8|13.2|2.2|2.2|0.3"/>
</p:tagLst>
</file>

<file path=ppt/tags/tag9.xml><?xml version="1.0" encoding="utf-8"?>
<p:tagLst xmlns:a="http://schemas.openxmlformats.org/drawingml/2006/main" xmlns:r="http://schemas.openxmlformats.org/officeDocument/2006/relationships" xmlns:p="http://schemas.openxmlformats.org/presentationml/2006/main">
  <p:tag name="TIMING" val="|8|18.7|11|0.4|7|10.5|16.2"/>
</p:tagLst>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1334</Words>
  <Application>Microsoft Office PowerPoint</Application>
  <PresentationFormat>Widescreen</PresentationFormat>
  <Paragraphs>221</Paragraphs>
  <Slides>33</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Cambria Math</vt:lpstr>
      <vt:lpstr>Corbel</vt:lpstr>
      <vt:lpstr>Wingdings</vt:lpstr>
      <vt:lpstr>Basis</vt:lpstr>
      <vt:lpstr>Environmental and Demographic drivers of a rapidly expanding moose population</vt:lpstr>
      <vt:lpstr>Outline</vt:lpstr>
      <vt:lpstr>PowerPoint Presentation</vt:lpstr>
      <vt:lpstr>PowerPoint Presentation</vt:lpstr>
      <vt:lpstr>Orientation</vt:lpstr>
      <vt:lpstr>History of moose in Togiak NWR</vt:lpstr>
      <vt:lpstr>History cont’d</vt:lpstr>
      <vt:lpstr>Long-term monitoring in TNWR: 1989-present</vt:lpstr>
      <vt:lpstr>Factors that impact moose</vt:lpstr>
      <vt:lpstr>Moose in Togiak NWR</vt:lpstr>
      <vt:lpstr>What have you noticed about moose in recent years?</vt:lpstr>
      <vt:lpstr>Questions/Hypotheses</vt:lpstr>
      <vt:lpstr>Long-term monitoring in TNWR: 1989-present</vt:lpstr>
      <vt:lpstr>Telemetry Step 1: Capture and collar a moose</vt:lpstr>
      <vt:lpstr>Step 2: Find each moose ~1x/month</vt:lpstr>
      <vt:lpstr>Step 2: cont’d</vt:lpstr>
      <vt:lpstr>Step 3a: “Observe” the Moose</vt:lpstr>
      <vt:lpstr>Step 3b: Observe the Moose</vt:lpstr>
      <vt:lpstr>Step 3c: Observe the Moose</vt:lpstr>
      <vt:lpstr>Counting Step 1: Make a grid</vt:lpstr>
      <vt:lpstr>Step 2: Count a representative set of grids </vt:lpstr>
      <vt:lpstr>Results</vt:lpstr>
      <vt:lpstr>PowerPoint Presentation</vt:lpstr>
      <vt:lpstr>Results</vt:lpstr>
      <vt:lpstr>PowerPoint Presentation</vt:lpstr>
      <vt:lpstr>Results</vt:lpstr>
      <vt:lpstr>PowerPoint Presentation</vt:lpstr>
      <vt:lpstr>Results</vt:lpstr>
      <vt:lpstr>PowerPoint Presentation</vt:lpstr>
      <vt:lpstr>Conclusions</vt:lpstr>
      <vt:lpstr>Conclusions – What happened in TNWR?</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and Demographic drivers of a rapidly expanding moose population</dc:title>
  <dc:creator>Vassily Zavoico</dc:creator>
  <cp:lastModifiedBy>Vassily Zavoico</cp:lastModifiedBy>
  <cp:revision>21</cp:revision>
  <dcterms:created xsi:type="dcterms:W3CDTF">2023-09-27T05:52:51Z</dcterms:created>
  <dcterms:modified xsi:type="dcterms:W3CDTF">2023-10-03T18:27:34Z</dcterms:modified>
</cp:coreProperties>
</file>