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54" r:id="rId2"/>
    <p:sldId id="396" r:id="rId3"/>
    <p:sldId id="379" r:id="rId4"/>
    <p:sldId id="381" r:id="rId5"/>
    <p:sldId id="382" r:id="rId6"/>
    <p:sldId id="383" r:id="rId7"/>
    <p:sldId id="384" r:id="rId8"/>
    <p:sldId id="386" r:id="rId9"/>
    <p:sldId id="385" r:id="rId10"/>
    <p:sldId id="387" r:id="rId11"/>
    <p:sldId id="388" r:id="rId12"/>
    <p:sldId id="389" r:id="rId13"/>
    <p:sldId id="393" r:id="rId14"/>
    <p:sldId id="395" r:id="rId15"/>
    <p:sldId id="394" r:id="rId16"/>
    <p:sldId id="391" r:id="rId17"/>
    <p:sldId id="392" r:id="rId18"/>
    <p:sldId id="380" r:id="rId19"/>
    <p:sldId id="37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47CC0-4685-0E11-1D49-0460979ED9A9}" name="Sands, Tim M (DFG)" initials="STM(" userId="S::tim.sands@alaska.gov::93862ffa-abed-4506-a4ab-c6f7d13f250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79397" autoAdjust="0"/>
  </p:normalViewPr>
  <p:slideViewPr>
    <p:cSldViewPr>
      <p:cViewPr varScale="1">
        <p:scale>
          <a:sx n="88" d="100"/>
          <a:sy n="88" d="100"/>
        </p:scale>
        <p:origin x="2136" y="96"/>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20"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fg.alaska.local\Shared\Dillingham\SHARED\COMMFISH\Salmon\24%20Salmon\Notes\Fishing%20Time%20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2024</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'Graph Data'!$A$6:$A$29</c:f>
              <c:numCache>
                <c:formatCode>d\-mmm</c:formatCode>
                <c:ptCount val="24"/>
                <c:pt idx="0">
                  <c:v>44007</c:v>
                </c:pt>
                <c:pt idx="1">
                  <c:v>44008</c:v>
                </c:pt>
                <c:pt idx="2">
                  <c:v>44009</c:v>
                </c:pt>
                <c:pt idx="3">
                  <c:v>44010</c:v>
                </c:pt>
                <c:pt idx="4">
                  <c:v>44011</c:v>
                </c:pt>
                <c:pt idx="5">
                  <c:v>44012</c:v>
                </c:pt>
                <c:pt idx="6">
                  <c:v>44013</c:v>
                </c:pt>
                <c:pt idx="7">
                  <c:v>44014</c:v>
                </c:pt>
                <c:pt idx="8">
                  <c:v>44015</c:v>
                </c:pt>
                <c:pt idx="9">
                  <c:v>44016</c:v>
                </c:pt>
                <c:pt idx="10">
                  <c:v>44017</c:v>
                </c:pt>
                <c:pt idx="11">
                  <c:v>44018</c:v>
                </c:pt>
                <c:pt idx="12">
                  <c:v>44019</c:v>
                </c:pt>
                <c:pt idx="13">
                  <c:v>44020</c:v>
                </c:pt>
                <c:pt idx="14">
                  <c:v>44021</c:v>
                </c:pt>
                <c:pt idx="15">
                  <c:v>44022</c:v>
                </c:pt>
                <c:pt idx="16">
                  <c:v>44023</c:v>
                </c:pt>
                <c:pt idx="17">
                  <c:v>44024</c:v>
                </c:pt>
                <c:pt idx="18">
                  <c:v>44025</c:v>
                </c:pt>
                <c:pt idx="19">
                  <c:v>44026</c:v>
                </c:pt>
                <c:pt idx="20">
                  <c:v>44027</c:v>
                </c:pt>
                <c:pt idx="21">
                  <c:v>44028</c:v>
                </c:pt>
                <c:pt idx="22">
                  <c:v>44029</c:v>
                </c:pt>
                <c:pt idx="23">
                  <c:v>44030</c:v>
                </c:pt>
              </c:numCache>
            </c:numRef>
          </c:xVal>
          <c:yVal>
            <c:numRef>
              <c:f>'Graph Data'!$C$6:$C$29</c:f>
              <c:numCache>
                <c:formatCode>0%</c:formatCode>
                <c:ptCount val="24"/>
                <c:pt idx="1">
                  <c:v>0.24955741333916395</c:v>
                </c:pt>
                <c:pt idx="2">
                  <c:v>0.32518753927961741</c:v>
                </c:pt>
                <c:pt idx="3">
                  <c:v>0.42743075198255559</c:v>
                </c:pt>
                <c:pt idx="4">
                  <c:v>0.70324545719156717</c:v>
                </c:pt>
                <c:pt idx="5">
                  <c:v>0.74498300844280729</c:v>
                </c:pt>
                <c:pt idx="6">
                  <c:v>0.56818871203240995</c:v>
                </c:pt>
                <c:pt idx="7">
                  <c:v>0.70293910705204565</c:v>
                </c:pt>
                <c:pt idx="8">
                  <c:v>0.76870352148972199</c:v>
                </c:pt>
                <c:pt idx="9">
                  <c:v>0.81280230540125142</c:v>
                </c:pt>
                <c:pt idx="10">
                  <c:v>0.75161784696649492</c:v>
                </c:pt>
                <c:pt idx="11">
                  <c:v>0.720113285960025</c:v>
                </c:pt>
                <c:pt idx="12">
                  <c:v>0.73198371943823226</c:v>
                </c:pt>
                <c:pt idx="13">
                  <c:v>0.61046429060829921</c:v>
                </c:pt>
                <c:pt idx="14">
                  <c:v>0.69948947245487003</c:v>
                </c:pt>
                <c:pt idx="15">
                  <c:v>0.87979913366491425</c:v>
                </c:pt>
                <c:pt idx="16">
                  <c:v>0.66897974095267221</c:v>
                </c:pt>
                <c:pt idx="17">
                  <c:v>0.74552033948460295</c:v>
                </c:pt>
                <c:pt idx="18">
                  <c:v>0.60324066808412757</c:v>
                </c:pt>
                <c:pt idx="19">
                  <c:v>0.7150244006059624</c:v>
                </c:pt>
                <c:pt idx="20">
                  <c:v>0.73772839976247784</c:v>
                </c:pt>
                <c:pt idx="21">
                  <c:v>0.76928110042843567</c:v>
                </c:pt>
                <c:pt idx="22">
                  <c:v>0.74579203109815351</c:v>
                </c:pt>
                <c:pt idx="23">
                  <c:v>0.77550568730550484</c:v>
                </c:pt>
              </c:numCache>
            </c:numRef>
          </c:yVal>
          <c:smooth val="1"/>
          <c:extLst>
            <c:ext xmlns:c16="http://schemas.microsoft.com/office/drawing/2014/chart" uri="{C3380CC4-5D6E-409C-BE32-E72D297353CC}">
              <c16:uniqueId val="{00000000-38B5-4D9E-96B6-A84E94A2F69A}"/>
            </c:ext>
          </c:extLst>
        </c:ser>
        <c:ser>
          <c:idx val="1"/>
          <c:order val="1"/>
          <c:tx>
            <c:v>2023</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'Graph Data'!$A$6:$A$29</c:f>
              <c:numCache>
                <c:formatCode>d\-mmm</c:formatCode>
                <c:ptCount val="24"/>
                <c:pt idx="0">
                  <c:v>44007</c:v>
                </c:pt>
                <c:pt idx="1">
                  <c:v>44008</c:v>
                </c:pt>
                <c:pt idx="2">
                  <c:v>44009</c:v>
                </c:pt>
                <c:pt idx="3">
                  <c:v>44010</c:v>
                </c:pt>
                <c:pt idx="4">
                  <c:v>44011</c:v>
                </c:pt>
                <c:pt idx="5">
                  <c:v>44012</c:v>
                </c:pt>
                <c:pt idx="6">
                  <c:v>44013</c:v>
                </c:pt>
                <c:pt idx="7">
                  <c:v>44014</c:v>
                </c:pt>
                <c:pt idx="8">
                  <c:v>44015</c:v>
                </c:pt>
                <c:pt idx="9">
                  <c:v>44016</c:v>
                </c:pt>
                <c:pt idx="10">
                  <c:v>44017</c:v>
                </c:pt>
                <c:pt idx="11">
                  <c:v>44018</c:v>
                </c:pt>
                <c:pt idx="12">
                  <c:v>44019</c:v>
                </c:pt>
                <c:pt idx="13">
                  <c:v>44020</c:v>
                </c:pt>
                <c:pt idx="14">
                  <c:v>44021</c:v>
                </c:pt>
                <c:pt idx="15">
                  <c:v>44022</c:v>
                </c:pt>
                <c:pt idx="16">
                  <c:v>44023</c:v>
                </c:pt>
                <c:pt idx="17">
                  <c:v>44024</c:v>
                </c:pt>
                <c:pt idx="18">
                  <c:v>44025</c:v>
                </c:pt>
                <c:pt idx="19">
                  <c:v>44026</c:v>
                </c:pt>
                <c:pt idx="20">
                  <c:v>44027</c:v>
                </c:pt>
                <c:pt idx="21">
                  <c:v>44028</c:v>
                </c:pt>
                <c:pt idx="22">
                  <c:v>44029</c:v>
                </c:pt>
                <c:pt idx="23">
                  <c:v>44030</c:v>
                </c:pt>
              </c:numCache>
            </c:numRef>
          </c:xVal>
          <c:yVal>
            <c:numRef>
              <c:f>'Graph Data'!$D$6:$D$29</c:f>
              <c:numCache>
                <c:formatCode>0%</c:formatCode>
                <c:ptCount val="24"/>
                <c:pt idx="0">
                  <c:v>0.33008766697122316</c:v>
                </c:pt>
                <c:pt idx="1">
                  <c:v>0.53316828395892535</c:v>
                </c:pt>
                <c:pt idx="2">
                  <c:v>0.76647550370396877</c:v>
                </c:pt>
                <c:pt idx="3">
                  <c:v>0.80681911765096548</c:v>
                </c:pt>
                <c:pt idx="4">
                  <c:v>0.86167579851814957</c:v>
                </c:pt>
                <c:pt idx="5">
                  <c:v>0.90935785189144547</c:v>
                </c:pt>
                <c:pt idx="6">
                  <c:v>0.91547720986115655</c:v>
                </c:pt>
                <c:pt idx="7">
                  <c:v>0.8879468595500688</c:v>
                </c:pt>
                <c:pt idx="8">
                  <c:v>0.78821023823831704</c:v>
                </c:pt>
                <c:pt idx="9">
                  <c:v>0.73649448764607706</c:v>
                </c:pt>
                <c:pt idx="10">
                  <c:v>0.82762614680165314</c:v>
                </c:pt>
                <c:pt idx="11">
                  <c:v>0.83265230477527841</c:v>
                </c:pt>
                <c:pt idx="12">
                  <c:v>0.61878511506195644</c:v>
                </c:pt>
                <c:pt idx="13">
                  <c:v>0.56276163425824777</c:v>
                </c:pt>
                <c:pt idx="14">
                  <c:v>0.78914192464135224</c:v>
                </c:pt>
                <c:pt idx="15">
                  <c:v>0.7393354472738014</c:v>
                </c:pt>
                <c:pt idx="16">
                  <c:v>0.58335611607481319</c:v>
                </c:pt>
                <c:pt idx="17">
                  <c:v>0.60163788993427925</c:v>
                </c:pt>
                <c:pt idx="18">
                  <c:v>0.85378468890558623</c:v>
                </c:pt>
                <c:pt idx="19">
                  <c:v>0.87265980707395496</c:v>
                </c:pt>
                <c:pt idx="20">
                  <c:v>0.81961714375152173</c:v>
                </c:pt>
                <c:pt idx="21">
                  <c:v>0.84130065163931433</c:v>
                </c:pt>
                <c:pt idx="22">
                  <c:v>0.8532197259938088</c:v>
                </c:pt>
                <c:pt idx="23">
                  <c:v>0.71216793396027656</c:v>
                </c:pt>
              </c:numCache>
            </c:numRef>
          </c:yVal>
          <c:smooth val="1"/>
          <c:extLst>
            <c:ext xmlns:c16="http://schemas.microsoft.com/office/drawing/2014/chart" uri="{C3380CC4-5D6E-409C-BE32-E72D297353CC}">
              <c16:uniqueId val="{00000001-38B5-4D9E-96B6-A84E94A2F69A}"/>
            </c:ext>
          </c:extLst>
        </c:ser>
        <c:ser>
          <c:idx val="2"/>
          <c:order val="2"/>
          <c:tx>
            <c:strRef>
              <c:f>'Graph Data'!$E$1</c:f>
              <c:strCache>
                <c:ptCount val="1"/>
                <c:pt idx="0">
                  <c:v>2022</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'Graph Data'!$A$4:$A$29</c:f>
              <c:numCache>
                <c:formatCode>d\-mmm</c:formatCode>
                <c:ptCount val="26"/>
                <c:pt idx="0">
                  <c:v>44005</c:v>
                </c:pt>
                <c:pt idx="1">
                  <c:v>44006</c:v>
                </c:pt>
                <c:pt idx="2">
                  <c:v>44007</c:v>
                </c:pt>
                <c:pt idx="3">
                  <c:v>44008</c:v>
                </c:pt>
                <c:pt idx="4">
                  <c:v>44009</c:v>
                </c:pt>
                <c:pt idx="5">
                  <c:v>44010</c:v>
                </c:pt>
                <c:pt idx="6">
                  <c:v>44011</c:v>
                </c:pt>
                <c:pt idx="7">
                  <c:v>44012</c:v>
                </c:pt>
                <c:pt idx="8">
                  <c:v>44013</c:v>
                </c:pt>
                <c:pt idx="9">
                  <c:v>44014</c:v>
                </c:pt>
                <c:pt idx="10">
                  <c:v>44015</c:v>
                </c:pt>
                <c:pt idx="11">
                  <c:v>44016</c:v>
                </c:pt>
                <c:pt idx="12">
                  <c:v>44017</c:v>
                </c:pt>
                <c:pt idx="13">
                  <c:v>44018</c:v>
                </c:pt>
                <c:pt idx="14">
                  <c:v>44019</c:v>
                </c:pt>
                <c:pt idx="15">
                  <c:v>44020</c:v>
                </c:pt>
                <c:pt idx="16">
                  <c:v>44021</c:v>
                </c:pt>
                <c:pt idx="17">
                  <c:v>44022</c:v>
                </c:pt>
                <c:pt idx="18">
                  <c:v>44023</c:v>
                </c:pt>
                <c:pt idx="19">
                  <c:v>44024</c:v>
                </c:pt>
                <c:pt idx="20">
                  <c:v>44025</c:v>
                </c:pt>
                <c:pt idx="21">
                  <c:v>44026</c:v>
                </c:pt>
                <c:pt idx="22">
                  <c:v>44027</c:v>
                </c:pt>
                <c:pt idx="23">
                  <c:v>44028</c:v>
                </c:pt>
                <c:pt idx="24">
                  <c:v>44029</c:v>
                </c:pt>
                <c:pt idx="25">
                  <c:v>44030</c:v>
                </c:pt>
              </c:numCache>
            </c:numRef>
          </c:xVal>
          <c:yVal>
            <c:numRef>
              <c:f>'Graph Data'!$E$4:$E$29</c:f>
              <c:numCache>
                <c:formatCode>0%</c:formatCode>
                <c:ptCount val="26"/>
                <c:pt idx="0">
                  <c:v>0.50757084092014648</c:v>
                </c:pt>
                <c:pt idx="1">
                  <c:v>0.46611889744696194</c:v>
                </c:pt>
                <c:pt idx="2">
                  <c:v>0.28212770345554372</c:v>
                </c:pt>
                <c:pt idx="3">
                  <c:v>0.51292875755015532</c:v>
                </c:pt>
                <c:pt idx="4">
                  <c:v>0.63281671077033852</c:v>
                </c:pt>
                <c:pt idx="5">
                  <c:v>0.6938546607398578</c:v>
                </c:pt>
                <c:pt idx="6">
                  <c:v>0.85123988224483949</c:v>
                </c:pt>
                <c:pt idx="7">
                  <c:v>0.9047202957867736</c:v>
                </c:pt>
                <c:pt idx="8">
                  <c:v>0.84630384310534701</c:v>
                </c:pt>
                <c:pt idx="9">
                  <c:v>0.84051649438878107</c:v>
                </c:pt>
                <c:pt idx="10">
                  <c:v>0.90859130074816352</c:v>
                </c:pt>
                <c:pt idx="11">
                  <c:v>0.85830301176304835</c:v>
                </c:pt>
                <c:pt idx="12">
                  <c:v>0.833574612586792</c:v>
                </c:pt>
                <c:pt idx="13">
                  <c:v>0.83991893437260601</c:v>
                </c:pt>
                <c:pt idx="14">
                  <c:v>0.86285236869439552</c:v>
                </c:pt>
                <c:pt idx="15">
                  <c:v>0.85358184331611242</c:v>
                </c:pt>
                <c:pt idx="16">
                  <c:v>0.80250751628362893</c:v>
                </c:pt>
                <c:pt idx="17">
                  <c:v>0.76153734691409536</c:v>
                </c:pt>
                <c:pt idx="18">
                  <c:v>0.82537314854503019</c:v>
                </c:pt>
                <c:pt idx="19">
                  <c:v>0.88522057981549063</c:v>
                </c:pt>
                <c:pt idx="20">
                  <c:v>0.86407800967753223</c:v>
                </c:pt>
                <c:pt idx="21">
                  <c:v>0.85293222897617371</c:v>
                </c:pt>
                <c:pt idx="22">
                  <c:v>0.87822227385664231</c:v>
                </c:pt>
                <c:pt idx="23">
                  <c:v>0.81111013060360038</c:v>
                </c:pt>
                <c:pt idx="24">
                  <c:v>0.66132806703119829</c:v>
                </c:pt>
                <c:pt idx="25">
                  <c:v>0.69668573745667894</c:v>
                </c:pt>
              </c:numCache>
            </c:numRef>
          </c:yVal>
          <c:smooth val="1"/>
          <c:extLst>
            <c:ext xmlns:c16="http://schemas.microsoft.com/office/drawing/2014/chart" uri="{C3380CC4-5D6E-409C-BE32-E72D297353CC}">
              <c16:uniqueId val="{00000002-38B5-4D9E-96B6-A84E94A2F69A}"/>
            </c:ext>
          </c:extLst>
        </c:ser>
        <c:dLbls>
          <c:showLegendKey val="0"/>
          <c:showVal val="0"/>
          <c:showCatName val="0"/>
          <c:showSerName val="0"/>
          <c:showPercent val="0"/>
          <c:showBubbleSize val="0"/>
        </c:dLbls>
        <c:axId val="1082210975"/>
        <c:axId val="1082212415"/>
      </c:scatterChart>
      <c:valAx>
        <c:axId val="1082210975"/>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2212415"/>
        <c:crosses val="autoZero"/>
        <c:crossBetween val="midCat"/>
      </c:valAx>
      <c:valAx>
        <c:axId val="10822124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2210975"/>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91AC63B2-6EEE-49AF-94BD-747BFB246CEA}" type="datetimeFigureOut">
              <a:rPr lang="en-US" smtClean="0"/>
              <a:t>9/17/2024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18F800C0-0BA6-49FA-8396-6B0F8A797DCF}" type="slidenum">
              <a:rPr lang="en-US" smtClean="0"/>
              <a:t>‹#›</a:t>
            </a:fld>
            <a:endParaRPr lang="en-US"/>
          </a:p>
        </p:txBody>
      </p:sp>
    </p:spTree>
    <p:extLst>
      <p:ext uri="{BB962C8B-B14F-4D97-AF65-F5344CB8AC3E}">
        <p14:creationId xmlns:p14="http://schemas.microsoft.com/office/powerpoint/2010/main" val="423353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9CEA3BB6-990E-4D6D-8875-85E95881FDB9}" type="datetimeFigureOut">
              <a:rPr lang="en-US" smtClean="0"/>
              <a:t>9/17/2024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33AE6858-0259-4E1C-8578-83C4F0826E67}" type="slidenum">
              <a:rPr lang="en-US" smtClean="0"/>
              <a:t>‹#›</a:t>
            </a:fld>
            <a:endParaRPr lang="en-US"/>
          </a:p>
        </p:txBody>
      </p:sp>
    </p:spTree>
    <p:extLst>
      <p:ext uri="{BB962C8B-B14F-4D97-AF65-F5344CB8AC3E}">
        <p14:creationId xmlns:p14="http://schemas.microsoft.com/office/powerpoint/2010/main" val="53034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33AE6858-0259-4E1C-8578-83C4F0826E67}" type="slidenum">
              <a:rPr lang="en-US" smtClean="0"/>
              <a:t>1</a:t>
            </a:fld>
            <a:endParaRPr lang="en-US"/>
          </a:p>
        </p:txBody>
      </p:sp>
    </p:spTree>
    <p:extLst>
      <p:ext uri="{BB962C8B-B14F-4D97-AF65-F5344CB8AC3E}">
        <p14:creationId xmlns:p14="http://schemas.microsoft.com/office/powerpoint/2010/main" val="186707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triggers 210,000 for </a:t>
            </a:r>
            <a:r>
              <a:rPr lang="en-US" dirty="0" err="1"/>
              <a:t>Nush</a:t>
            </a:r>
            <a:r>
              <a:rPr lang="en-US" dirty="0"/>
              <a:t> 800K for Wood.</a:t>
            </a:r>
          </a:p>
        </p:txBody>
      </p:sp>
      <p:sp>
        <p:nvSpPr>
          <p:cNvPr id="4" name="Slide Number Placeholder 3"/>
          <p:cNvSpPr>
            <a:spLocks noGrp="1"/>
          </p:cNvSpPr>
          <p:nvPr>
            <p:ph type="sldNum" sz="quarter" idx="10"/>
          </p:nvPr>
        </p:nvSpPr>
        <p:spPr/>
        <p:txBody>
          <a:bodyPr/>
          <a:lstStyle/>
          <a:p>
            <a:fld id="{33AE6858-0259-4E1C-8578-83C4F0826E67}" type="slidenum">
              <a:rPr lang="en-US" smtClean="0"/>
              <a:t>11</a:t>
            </a:fld>
            <a:endParaRPr lang="en-US"/>
          </a:p>
        </p:txBody>
      </p:sp>
    </p:spTree>
    <p:extLst>
      <p:ext uri="{BB962C8B-B14F-4D97-AF65-F5344CB8AC3E}">
        <p14:creationId xmlns:p14="http://schemas.microsoft.com/office/powerpoint/2010/main" val="164523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no announcement times between 8:00 p.m. and 9:00 a.m. Once we saw nothing on the evening of the 25</a:t>
            </a:r>
            <a:r>
              <a:rPr lang="en-US" baseline="30000" dirty="0"/>
              <a:t>th</a:t>
            </a:r>
            <a:r>
              <a:rPr lang="en-US" dirty="0"/>
              <a:t> we were committed to nothing until the afternoon of the 26</a:t>
            </a:r>
            <a:r>
              <a:rPr lang="en-US" baseline="30000" dirty="0"/>
              <a:t>th</a:t>
            </a:r>
            <a:r>
              <a:rPr lang="en-US" dirty="0"/>
              <a:t>. High tide at 7:23 a.m. started with 18.5 hour set and 14 hour drift openings.</a:t>
            </a:r>
          </a:p>
          <a:p>
            <a:endParaRPr lang="en-US" dirty="0"/>
          </a:p>
        </p:txBody>
      </p:sp>
      <p:sp>
        <p:nvSpPr>
          <p:cNvPr id="4" name="Slide Number Placeholder 3"/>
          <p:cNvSpPr>
            <a:spLocks noGrp="1"/>
          </p:cNvSpPr>
          <p:nvPr>
            <p:ph type="sldNum" sz="quarter" idx="10"/>
          </p:nvPr>
        </p:nvSpPr>
        <p:spPr/>
        <p:txBody>
          <a:bodyPr/>
          <a:lstStyle/>
          <a:p>
            <a:fld id="{33AE6858-0259-4E1C-8578-83C4F0826E67}" type="slidenum">
              <a:rPr lang="en-US" smtClean="0"/>
              <a:t>12</a:t>
            </a:fld>
            <a:endParaRPr lang="en-US"/>
          </a:p>
        </p:txBody>
      </p:sp>
    </p:spTree>
    <p:extLst>
      <p:ext uri="{BB962C8B-B14F-4D97-AF65-F5344CB8AC3E}">
        <p14:creationId xmlns:p14="http://schemas.microsoft.com/office/powerpoint/2010/main" val="1441184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30000" dirty="0"/>
              <a:t>th</a:t>
            </a:r>
            <a:r>
              <a:rPr lang="en-US" dirty="0"/>
              <a:t> best harvest by number ever probably 8</a:t>
            </a:r>
            <a:r>
              <a:rPr lang="en-US" baseline="30000" dirty="0"/>
              <a:t>th</a:t>
            </a:r>
            <a:r>
              <a:rPr lang="en-US" dirty="0"/>
              <a:t> best by poundage. 6</a:t>
            </a:r>
            <a:r>
              <a:rPr lang="en-US" baseline="30000" dirty="0"/>
              <a:t>th</a:t>
            </a:r>
            <a:r>
              <a:rPr lang="en-US" dirty="0"/>
              <a:t> best in last 8 years.</a:t>
            </a:r>
          </a:p>
        </p:txBody>
      </p:sp>
      <p:sp>
        <p:nvSpPr>
          <p:cNvPr id="4" name="Slide Number Placeholder 3"/>
          <p:cNvSpPr>
            <a:spLocks noGrp="1"/>
          </p:cNvSpPr>
          <p:nvPr>
            <p:ph type="sldNum" sz="quarter" idx="5"/>
          </p:nvPr>
        </p:nvSpPr>
        <p:spPr/>
        <p:txBody>
          <a:bodyPr/>
          <a:lstStyle/>
          <a:p>
            <a:fld id="{33AE6858-0259-4E1C-8578-83C4F0826E67}" type="slidenum">
              <a:rPr lang="en-US" smtClean="0"/>
              <a:t>15</a:t>
            </a:fld>
            <a:endParaRPr lang="en-US"/>
          </a:p>
        </p:txBody>
      </p:sp>
    </p:spTree>
    <p:extLst>
      <p:ext uri="{BB962C8B-B14F-4D97-AF65-F5344CB8AC3E}">
        <p14:creationId xmlns:p14="http://schemas.microsoft.com/office/powerpoint/2010/main" val="117818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E6858-0259-4E1C-8578-83C4F0826E67}" type="slidenum">
              <a:rPr lang="en-US" smtClean="0"/>
              <a:t>18</a:t>
            </a:fld>
            <a:endParaRPr lang="en-US"/>
          </a:p>
        </p:txBody>
      </p:sp>
    </p:spTree>
    <p:extLst>
      <p:ext uri="{BB962C8B-B14F-4D97-AF65-F5344CB8AC3E}">
        <p14:creationId xmlns:p14="http://schemas.microsoft.com/office/powerpoint/2010/main" val="847118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E6858-0259-4E1C-8578-83C4F0826E67}" type="slidenum">
              <a:rPr lang="en-US" smtClean="0"/>
              <a:t>19</a:t>
            </a:fld>
            <a:endParaRPr lang="en-US"/>
          </a:p>
        </p:txBody>
      </p:sp>
    </p:spTree>
    <p:extLst>
      <p:ext uri="{BB962C8B-B14F-4D97-AF65-F5344CB8AC3E}">
        <p14:creationId xmlns:p14="http://schemas.microsoft.com/office/powerpoint/2010/main" val="81695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me the most important decision of the season usually seems like the first one. When do we start fishing. This is especially true now that we have the king salmon stock of concern plan. I’m going to run through day by day the things we looked at and thought to give you a view through my eyes of how things developed in 2024.</a:t>
            </a:r>
          </a:p>
        </p:txBody>
      </p:sp>
      <p:sp>
        <p:nvSpPr>
          <p:cNvPr id="4" name="Slide Number Placeholder 3"/>
          <p:cNvSpPr>
            <a:spLocks noGrp="1"/>
          </p:cNvSpPr>
          <p:nvPr>
            <p:ph type="sldNum" sz="quarter" idx="10"/>
          </p:nvPr>
        </p:nvSpPr>
        <p:spPr/>
        <p:txBody>
          <a:bodyPr/>
          <a:lstStyle/>
          <a:p>
            <a:fld id="{33AE6858-0259-4E1C-8578-83C4F0826E67}" type="slidenum">
              <a:rPr lang="en-US" smtClean="0"/>
              <a:t>3</a:t>
            </a:fld>
            <a:endParaRPr lang="en-US"/>
          </a:p>
        </p:txBody>
      </p:sp>
    </p:spTree>
    <p:extLst>
      <p:ext uri="{BB962C8B-B14F-4D97-AF65-F5344CB8AC3E}">
        <p14:creationId xmlns:p14="http://schemas.microsoft.com/office/powerpoint/2010/main" val="169333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Counts are through the previous day. I get my first count from sonar at 0730. Then Wood at 0740. These are the counts through midnight. We would also get counts between midnight and 0600, but for the sonar those are unapportioned.</a:t>
            </a:r>
          </a:p>
        </p:txBody>
      </p:sp>
      <p:sp>
        <p:nvSpPr>
          <p:cNvPr id="4" name="Slide Number Placeholder 3"/>
          <p:cNvSpPr>
            <a:spLocks noGrp="1"/>
          </p:cNvSpPr>
          <p:nvPr>
            <p:ph type="sldNum" sz="quarter" idx="10"/>
          </p:nvPr>
        </p:nvSpPr>
        <p:spPr/>
        <p:txBody>
          <a:bodyPr/>
          <a:lstStyle/>
          <a:p>
            <a:fld id="{33AE6858-0259-4E1C-8578-83C4F0826E67}" type="slidenum">
              <a:rPr lang="en-US" smtClean="0"/>
              <a:t>4</a:t>
            </a:fld>
            <a:endParaRPr lang="en-US"/>
          </a:p>
        </p:txBody>
      </p:sp>
    </p:spTree>
    <p:extLst>
      <p:ext uri="{BB962C8B-B14F-4D97-AF65-F5344CB8AC3E}">
        <p14:creationId xmlns:p14="http://schemas.microsoft.com/office/powerpoint/2010/main" val="25271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to see some increase in escapement from the wind on the 18</a:t>
            </a:r>
            <a:r>
              <a:rPr lang="en-US" baseline="30000" dirty="0"/>
              <a:t>th</a:t>
            </a:r>
            <a:r>
              <a:rPr lang="en-US" dirty="0"/>
              <a:t>.</a:t>
            </a:r>
          </a:p>
        </p:txBody>
      </p:sp>
      <p:sp>
        <p:nvSpPr>
          <p:cNvPr id="4" name="Slide Number Placeholder 3"/>
          <p:cNvSpPr>
            <a:spLocks noGrp="1"/>
          </p:cNvSpPr>
          <p:nvPr>
            <p:ph type="sldNum" sz="quarter" idx="10"/>
          </p:nvPr>
        </p:nvSpPr>
        <p:spPr/>
        <p:txBody>
          <a:bodyPr/>
          <a:lstStyle/>
          <a:p>
            <a:fld id="{33AE6858-0259-4E1C-8578-83C4F0826E67}" type="slidenum">
              <a:rPr lang="en-US" smtClean="0"/>
              <a:t>5</a:t>
            </a:fld>
            <a:endParaRPr lang="en-US"/>
          </a:p>
        </p:txBody>
      </p:sp>
    </p:spTree>
    <p:extLst>
      <p:ext uri="{BB962C8B-B14F-4D97-AF65-F5344CB8AC3E}">
        <p14:creationId xmlns:p14="http://schemas.microsoft.com/office/powerpoint/2010/main" val="27054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E6858-0259-4E1C-8578-83C4F0826E67}" type="slidenum">
              <a:rPr lang="en-US" smtClean="0"/>
              <a:t>6</a:t>
            </a:fld>
            <a:endParaRPr lang="en-US"/>
          </a:p>
        </p:txBody>
      </p:sp>
    </p:spTree>
    <p:extLst>
      <p:ext uri="{BB962C8B-B14F-4D97-AF65-F5344CB8AC3E}">
        <p14:creationId xmlns:p14="http://schemas.microsoft.com/office/powerpoint/2010/main" val="288781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2023, when escapement was slow early then built steadily for the most part, 2024 had an early pulse then slowed more and more each day. The count today was half the previous day for the Wood and 75% for the Nushagak.</a:t>
            </a:r>
          </a:p>
        </p:txBody>
      </p:sp>
      <p:sp>
        <p:nvSpPr>
          <p:cNvPr id="4" name="Slide Number Placeholder 3"/>
          <p:cNvSpPr>
            <a:spLocks noGrp="1"/>
          </p:cNvSpPr>
          <p:nvPr>
            <p:ph type="sldNum" sz="quarter" idx="10"/>
          </p:nvPr>
        </p:nvSpPr>
        <p:spPr/>
        <p:txBody>
          <a:bodyPr/>
          <a:lstStyle/>
          <a:p>
            <a:fld id="{33AE6858-0259-4E1C-8578-83C4F0826E67}" type="slidenum">
              <a:rPr lang="en-US" smtClean="0"/>
              <a:t>7</a:t>
            </a:fld>
            <a:endParaRPr lang="en-US"/>
          </a:p>
        </p:txBody>
      </p:sp>
    </p:spTree>
    <p:extLst>
      <p:ext uri="{BB962C8B-B14F-4D97-AF65-F5344CB8AC3E}">
        <p14:creationId xmlns:p14="http://schemas.microsoft.com/office/powerpoint/2010/main" val="14221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shared this in an email on the 22</a:t>
            </a:r>
            <a:r>
              <a:rPr lang="en-US" baseline="30000" dirty="0"/>
              <a:t>nd</a:t>
            </a:r>
            <a:r>
              <a:rPr lang="en-US" dirty="0"/>
              <a:t>. Trying to give folks an idea of how I thought the next few days would play out.</a:t>
            </a:r>
          </a:p>
        </p:txBody>
      </p:sp>
      <p:sp>
        <p:nvSpPr>
          <p:cNvPr id="4" name="Slide Number Placeholder 3"/>
          <p:cNvSpPr>
            <a:spLocks noGrp="1"/>
          </p:cNvSpPr>
          <p:nvPr>
            <p:ph type="sldNum" sz="quarter" idx="10"/>
          </p:nvPr>
        </p:nvSpPr>
        <p:spPr/>
        <p:txBody>
          <a:bodyPr/>
          <a:lstStyle/>
          <a:p>
            <a:fld id="{33AE6858-0259-4E1C-8578-83C4F0826E67}" type="slidenum">
              <a:rPr lang="en-US" smtClean="0"/>
              <a:t>8</a:t>
            </a:fld>
            <a:endParaRPr lang="en-US"/>
          </a:p>
        </p:txBody>
      </p:sp>
    </p:spTree>
    <p:extLst>
      <p:ext uri="{BB962C8B-B14F-4D97-AF65-F5344CB8AC3E}">
        <p14:creationId xmlns:p14="http://schemas.microsoft.com/office/powerpoint/2010/main" val="325593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E6858-0259-4E1C-8578-83C4F0826E67}" type="slidenum">
              <a:rPr lang="en-US" smtClean="0"/>
              <a:t>9</a:t>
            </a:fld>
            <a:endParaRPr lang="en-US"/>
          </a:p>
        </p:txBody>
      </p:sp>
    </p:spTree>
    <p:extLst>
      <p:ext uri="{BB962C8B-B14F-4D97-AF65-F5344CB8AC3E}">
        <p14:creationId xmlns:p14="http://schemas.microsoft.com/office/powerpoint/2010/main" val="364051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E6858-0259-4E1C-8578-83C4F0826E67}" type="slidenum">
              <a:rPr lang="en-US" smtClean="0"/>
              <a:t>10</a:t>
            </a:fld>
            <a:endParaRPr lang="en-US"/>
          </a:p>
        </p:txBody>
      </p:sp>
    </p:spTree>
    <p:extLst>
      <p:ext uri="{BB962C8B-B14F-4D97-AF65-F5344CB8AC3E}">
        <p14:creationId xmlns:p14="http://schemas.microsoft.com/office/powerpoint/2010/main" val="234584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26FECD-EEE7-4E8D-BA2E-2ADD41294A67}" type="datetime1">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22412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FFAEB-A58E-4C1C-AF7B-6E60A4C355EB}" type="datetime1">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201726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A4D8-99B4-49FF-ACF7-E1D9C35B3450}" type="datetime1">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180098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CB733-1AB3-405A-8C7D-263E14D84740}" type="datetime1">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268306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FB8A98-7732-4974-8BED-4AE5E856DCD1}" type="datetime1">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33949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E927BA-B8B9-43D8-8CE5-DB1C82775DC1}" type="datetime1">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26364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F1AC7C-413F-45D7-926F-2CE9E88D4350}" type="datetime1">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371422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AF15B7-D221-4665-8F02-D99F2111FEA5}" type="datetime1">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325236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80A2C-548E-4C6C-851D-ADBD824DFD10}" type="datetime1">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52744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1399DC-1F35-4FC6-9E20-393A13055743}" type="datetime1">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16276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E9A8A6-782C-47C3-9929-2BD3879F4F00}" type="datetime1">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829D8-C289-48D3-8AD6-4136D5D75144}" type="slidenum">
              <a:rPr lang="en-US" smtClean="0"/>
              <a:t>‹#›</a:t>
            </a:fld>
            <a:endParaRPr lang="en-US"/>
          </a:p>
        </p:txBody>
      </p:sp>
    </p:spTree>
    <p:extLst>
      <p:ext uri="{BB962C8B-B14F-4D97-AF65-F5344CB8AC3E}">
        <p14:creationId xmlns:p14="http://schemas.microsoft.com/office/powerpoint/2010/main" val="15175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E6CE4-A6CB-4396-BF41-6F877B2CE42A}" type="datetime1">
              <a:rPr lang="en-US" smtClean="0"/>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829D8-C289-48D3-8AD6-4136D5D75144}" type="slidenum">
              <a:rPr lang="en-US" smtClean="0"/>
              <a:t>‹#›</a:t>
            </a:fld>
            <a:endParaRPr lang="en-US"/>
          </a:p>
        </p:txBody>
      </p:sp>
    </p:spTree>
    <p:extLst>
      <p:ext uri="{BB962C8B-B14F-4D97-AF65-F5344CB8AC3E}">
        <p14:creationId xmlns:p14="http://schemas.microsoft.com/office/powerpoint/2010/main" val="391900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924" y="-33667"/>
            <a:ext cx="8016875" cy="3310267"/>
          </a:xfrm>
        </p:spPr>
        <p:txBody>
          <a:bodyPr>
            <a:noAutofit/>
          </a:bodyPr>
          <a:lstStyle/>
          <a:p>
            <a:r>
              <a:rPr lang="en-US" sz="8000" b="1" dirty="0">
                <a:solidFill>
                  <a:srgbClr val="FFFF00"/>
                </a:solidFill>
              </a:rPr>
              <a:t>2024 Post Season</a:t>
            </a:r>
            <a:br>
              <a:rPr lang="en-US" sz="8000" b="1" dirty="0">
                <a:solidFill>
                  <a:srgbClr val="FFFF00"/>
                </a:solidFill>
              </a:rPr>
            </a:br>
            <a:r>
              <a:rPr lang="en-US" sz="8000" b="1" u="sng" dirty="0">
                <a:solidFill>
                  <a:srgbClr val="FFFF00"/>
                </a:solidFill>
              </a:rPr>
              <a:t>Lunch and Learn</a:t>
            </a:r>
          </a:p>
        </p:txBody>
      </p:sp>
      <p:sp>
        <p:nvSpPr>
          <p:cNvPr id="6" name="Slide Number Placeholder 5">
            <a:extLst>
              <a:ext uri="{FF2B5EF4-FFF2-40B4-BE49-F238E27FC236}">
                <a16:creationId xmlns:a16="http://schemas.microsoft.com/office/drawing/2014/main" id="{D0BDF1D8-F6A7-4088-A809-F359B02160B6}"/>
              </a:ext>
            </a:extLst>
          </p:cNvPr>
          <p:cNvSpPr>
            <a:spLocks noGrp="1"/>
          </p:cNvSpPr>
          <p:nvPr>
            <p:ph type="sldNum" sz="quarter" idx="12"/>
          </p:nvPr>
        </p:nvSpPr>
        <p:spPr/>
        <p:txBody>
          <a:bodyPr/>
          <a:lstStyle/>
          <a:p>
            <a:fld id="{903829D8-C289-48D3-8AD6-4136D5D75144}" type="slidenum">
              <a:rPr lang="en-US" smtClean="0"/>
              <a:t>1</a:t>
            </a:fld>
            <a:endParaRPr lang="en-US"/>
          </a:p>
        </p:txBody>
      </p:sp>
      <p:pic>
        <p:nvPicPr>
          <p:cNvPr id="8" name="Picture 7" descr="Logo&#10;&#10;Description automatically generated">
            <a:extLst>
              <a:ext uri="{FF2B5EF4-FFF2-40B4-BE49-F238E27FC236}">
                <a16:creationId xmlns:a16="http://schemas.microsoft.com/office/drawing/2014/main" id="{41F615B8-23B5-44D3-87A2-44C445BD303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00" b="98000" l="3667" r="98000">
                        <a14:foregroundMark x1="78667" y1="17667" x2="52667" y2="9000"/>
                        <a14:foregroundMark x1="52667" y1="9000" x2="28000" y2="17667"/>
                        <a14:foregroundMark x1="57667" y1="9000" x2="30000" y2="11667"/>
                        <a14:foregroundMark x1="30000" y1="11667" x2="9333" y2="28333"/>
                        <a14:foregroundMark x1="9333" y1="28333" x2="3667" y2="56000"/>
                        <a14:foregroundMark x1="3667" y1="56000" x2="11000" y2="78000"/>
                        <a14:foregroundMark x1="5667" y1="52667" x2="7667" y2="52667"/>
                        <a14:foregroundMark x1="8333" y1="62000" x2="11000" y2="69333"/>
                        <a14:foregroundMark x1="11000" y1="71000" x2="27667" y2="92667"/>
                        <a14:foregroundMark x1="27667" y1="92667" x2="9000" y2="48333"/>
                        <a14:foregroundMark x1="27667" y1="87667" x2="50667" y2="93333"/>
                        <a14:foregroundMark x1="58333" y1="94667" x2="30333" y2="93000"/>
                        <a14:foregroundMark x1="30333" y1="93000" x2="41000" y2="94333"/>
                        <a14:foregroundMark x1="42333" y1="96000" x2="60333" y2="98000"/>
                        <a14:foregroundMark x1="59333" y1="96333" x2="71000" y2="91000"/>
                        <a14:foregroundMark x1="72333" y1="87000" x2="88667" y2="69333"/>
                        <a14:foregroundMark x1="75667" y1="90667" x2="90667" y2="68667"/>
                        <a14:foregroundMark x1="90667" y1="68667" x2="95333" y2="53000"/>
                        <a14:foregroundMark x1="79667" y1="16000" x2="93667" y2="41667"/>
                        <a14:foregroundMark x1="93667" y1="41667" x2="84667" y2="16667"/>
                        <a14:foregroundMark x1="84667" y1="16667" x2="83333" y2="15667"/>
                        <a14:foregroundMark x1="98333" y1="52667" x2="98333" y2="57667"/>
                        <a14:foregroundMark x1="98333" y1="57667" x2="98333" y2="57667"/>
                        <a14:foregroundMark x1="71333" y1="9000" x2="44000" y2="6333"/>
                        <a14:foregroundMark x1="44000" y1="6333" x2="32333" y2="11333"/>
                        <a14:foregroundMark x1="63000" y1="5667" x2="41000" y2="2000"/>
                        <a14:foregroundMark x1="52000" y1="19333" x2="48000" y2="25000"/>
                        <a14:foregroundMark x1="47000" y1="19667" x2="53000" y2="15000"/>
                        <a14:foregroundMark x1="55333" y1="17667" x2="46333" y2="30667"/>
                        <a14:foregroundMark x1="59000" y1="47333" x2="62000" y2="48333"/>
                        <a14:foregroundMark x1="57667" y1="45333" x2="60000" y2="52667"/>
                        <a14:foregroundMark x1="61000" y1="52667" x2="57667" y2="49333"/>
                        <a14:foregroundMark x1="54667" y1="51667" x2="66000" y2="52667"/>
                        <a14:foregroundMark x1="66000" y1="72000" x2="40667" y2="77333"/>
                        <a14:foregroundMark x1="40667" y1="77333" x2="41667" y2="80667"/>
                        <a14:foregroundMark x1="58333" y1="76000" x2="53000" y2="77000"/>
                        <a14:backgroundMark x1="88667" y1="10000" x2="88667" y2="10000"/>
                      </a14:backgroundRemoval>
                    </a14:imgEffect>
                  </a14:imgLayer>
                </a14:imgProps>
              </a:ext>
              <a:ext uri="{28A0092B-C50C-407E-A947-70E740481C1C}">
                <a14:useLocalDpi xmlns:a14="http://schemas.microsoft.com/office/drawing/2010/main" val="0"/>
              </a:ext>
            </a:extLst>
          </a:blip>
          <a:stretch>
            <a:fillRect/>
          </a:stretch>
        </p:blipFill>
        <p:spPr>
          <a:xfrm>
            <a:off x="7620000" y="5334000"/>
            <a:ext cx="1428750" cy="1428750"/>
          </a:xfrm>
          <a:prstGeom prst="rect">
            <a:avLst/>
          </a:prstGeom>
        </p:spPr>
      </p:pic>
    </p:spTree>
    <p:extLst>
      <p:ext uri="{BB962C8B-B14F-4D97-AF65-F5344CB8AC3E}">
        <p14:creationId xmlns:p14="http://schemas.microsoft.com/office/powerpoint/2010/main" val="409316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10</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24</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Escapement dropped again</a:t>
            </a:r>
          </a:p>
          <a:p>
            <a:r>
              <a:rPr lang="en-US" dirty="0"/>
              <a:t>Wood River count 11,568 total 153,684</a:t>
            </a:r>
          </a:p>
          <a:p>
            <a:r>
              <a:rPr lang="en-US" dirty="0"/>
              <a:t>Nushagak sockeye count 4,042 total 92,389</a:t>
            </a:r>
          </a:p>
          <a:p>
            <a:r>
              <a:rPr lang="en-US" dirty="0"/>
              <a:t>Short notice announcement</a:t>
            </a:r>
          </a:p>
          <a:p>
            <a:r>
              <a:rPr lang="en-US" dirty="0"/>
              <a:t>Reports of fish moving through the district during the day</a:t>
            </a:r>
          </a:p>
          <a:p>
            <a:r>
              <a:rPr lang="en-US" dirty="0"/>
              <a:t>Aerial survey of district shows very little</a:t>
            </a:r>
          </a:p>
        </p:txBody>
      </p:sp>
    </p:spTree>
    <p:extLst>
      <p:ext uri="{BB962C8B-B14F-4D97-AF65-F5344CB8AC3E}">
        <p14:creationId xmlns:p14="http://schemas.microsoft.com/office/powerpoint/2010/main" val="395742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11</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25</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Escapement dropped again</a:t>
            </a:r>
          </a:p>
          <a:p>
            <a:r>
              <a:rPr lang="en-US" dirty="0"/>
              <a:t>Wood River count 3,168 total 156,852</a:t>
            </a:r>
          </a:p>
          <a:p>
            <a:r>
              <a:rPr lang="en-US" dirty="0"/>
              <a:t>Nushagak sockeye count 760 total 93,149</a:t>
            </a:r>
          </a:p>
          <a:p>
            <a:r>
              <a:rPr lang="en-US" dirty="0"/>
              <a:t>Test boats out early two south of district, one north; slow fishing</a:t>
            </a:r>
          </a:p>
          <a:p>
            <a:r>
              <a:rPr lang="en-US" dirty="0"/>
              <a:t>Aerial survey in evening bad weather, poor visibility no fish visible</a:t>
            </a:r>
          </a:p>
        </p:txBody>
      </p:sp>
    </p:spTree>
    <p:extLst>
      <p:ext uri="{BB962C8B-B14F-4D97-AF65-F5344CB8AC3E}">
        <p14:creationId xmlns:p14="http://schemas.microsoft.com/office/powerpoint/2010/main" val="139161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12</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26</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Wood River count 33,750 total 156,852</a:t>
            </a:r>
          </a:p>
          <a:p>
            <a:r>
              <a:rPr lang="en-US" dirty="0"/>
              <a:t>Nushagak sockeye count 7,375 total 100,524</a:t>
            </a:r>
          </a:p>
          <a:p>
            <a:r>
              <a:rPr lang="en-US" dirty="0"/>
              <a:t>Escapement up on the 25</a:t>
            </a:r>
            <a:r>
              <a:rPr lang="en-US" baseline="30000" dirty="0"/>
              <a:t>th</a:t>
            </a:r>
            <a:r>
              <a:rPr lang="en-US" dirty="0"/>
              <a:t> a little</a:t>
            </a:r>
          </a:p>
          <a:p>
            <a:r>
              <a:rPr lang="en-US" dirty="0"/>
              <a:t>Morning counts show fish are moving</a:t>
            </a:r>
          </a:p>
          <a:p>
            <a:r>
              <a:rPr lang="en-US" dirty="0"/>
              <a:t>Make 0900 announcement for set</a:t>
            </a:r>
          </a:p>
          <a:p>
            <a:r>
              <a:rPr lang="en-US" dirty="0"/>
              <a:t>Make noon announcement for drift</a:t>
            </a:r>
          </a:p>
        </p:txBody>
      </p:sp>
    </p:spTree>
    <p:extLst>
      <p:ext uri="{BB962C8B-B14F-4D97-AF65-F5344CB8AC3E}">
        <p14:creationId xmlns:p14="http://schemas.microsoft.com/office/powerpoint/2010/main" val="78285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32E7C-D482-D451-5DC3-27CC9E101BA2}"/>
              </a:ext>
            </a:extLst>
          </p:cNvPr>
          <p:cNvSpPr>
            <a:spLocks noGrp="1"/>
          </p:cNvSpPr>
          <p:nvPr>
            <p:ph type="sldNum" sz="quarter" idx="12"/>
          </p:nvPr>
        </p:nvSpPr>
        <p:spPr/>
        <p:txBody>
          <a:bodyPr/>
          <a:lstStyle/>
          <a:p>
            <a:fld id="{903829D8-C289-48D3-8AD6-4136D5D75144}" type="slidenum">
              <a:rPr lang="en-US" smtClean="0"/>
              <a:t>13</a:t>
            </a:fld>
            <a:endParaRPr lang="en-US"/>
          </a:p>
        </p:txBody>
      </p:sp>
      <p:pic>
        <p:nvPicPr>
          <p:cNvPr id="6" name="Picture 5">
            <a:extLst>
              <a:ext uri="{FF2B5EF4-FFF2-40B4-BE49-F238E27FC236}">
                <a16:creationId xmlns:a16="http://schemas.microsoft.com/office/drawing/2014/main" id="{7EA8CB9E-340E-E0CB-9DD8-48B6A7540780}"/>
              </a:ext>
            </a:extLst>
          </p:cNvPr>
          <p:cNvPicPr>
            <a:picLocks noChangeAspect="1"/>
          </p:cNvPicPr>
          <p:nvPr/>
        </p:nvPicPr>
        <p:blipFill>
          <a:blip r:embed="rId2"/>
          <a:stretch>
            <a:fillRect/>
          </a:stretch>
        </p:blipFill>
        <p:spPr>
          <a:xfrm>
            <a:off x="790956" y="0"/>
            <a:ext cx="7562088" cy="6858000"/>
          </a:xfrm>
          <a:prstGeom prst="rect">
            <a:avLst/>
          </a:prstGeom>
        </p:spPr>
      </p:pic>
    </p:spTree>
    <p:extLst>
      <p:ext uri="{BB962C8B-B14F-4D97-AF65-F5344CB8AC3E}">
        <p14:creationId xmlns:p14="http://schemas.microsoft.com/office/powerpoint/2010/main" val="314863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5DD8-E503-73E9-3260-AA5FC6F24320}"/>
              </a:ext>
            </a:extLst>
          </p:cNvPr>
          <p:cNvSpPr>
            <a:spLocks noGrp="1"/>
          </p:cNvSpPr>
          <p:nvPr>
            <p:ph type="title"/>
          </p:nvPr>
        </p:nvSpPr>
        <p:spPr/>
        <p:txBody>
          <a:bodyPr/>
          <a:lstStyle/>
          <a:p>
            <a:r>
              <a:rPr lang="en-US" dirty="0"/>
              <a:t>Allocation</a:t>
            </a:r>
          </a:p>
        </p:txBody>
      </p:sp>
      <p:sp>
        <p:nvSpPr>
          <p:cNvPr id="4" name="Slide Number Placeholder 3">
            <a:extLst>
              <a:ext uri="{FF2B5EF4-FFF2-40B4-BE49-F238E27FC236}">
                <a16:creationId xmlns:a16="http://schemas.microsoft.com/office/drawing/2014/main" id="{1B0C0D39-01F0-58AE-2178-8404538EC4D3}"/>
              </a:ext>
            </a:extLst>
          </p:cNvPr>
          <p:cNvSpPr>
            <a:spLocks noGrp="1"/>
          </p:cNvSpPr>
          <p:nvPr>
            <p:ph type="sldNum" sz="quarter" idx="12"/>
          </p:nvPr>
        </p:nvSpPr>
        <p:spPr/>
        <p:txBody>
          <a:bodyPr/>
          <a:lstStyle/>
          <a:p>
            <a:fld id="{903829D8-C289-48D3-8AD6-4136D5D75144}" type="slidenum">
              <a:rPr lang="en-US" smtClean="0"/>
              <a:t>14</a:t>
            </a:fld>
            <a:endParaRPr lang="en-US"/>
          </a:p>
        </p:txBody>
      </p:sp>
      <p:pic>
        <p:nvPicPr>
          <p:cNvPr id="7" name="Content Placeholder 6">
            <a:extLst>
              <a:ext uri="{FF2B5EF4-FFF2-40B4-BE49-F238E27FC236}">
                <a16:creationId xmlns:a16="http://schemas.microsoft.com/office/drawing/2014/main" id="{8AA6AB56-C0E9-0962-C403-5046C8E66CFA}"/>
              </a:ext>
            </a:extLst>
          </p:cNvPr>
          <p:cNvPicPr>
            <a:picLocks noGrp="1" noChangeAspect="1"/>
          </p:cNvPicPr>
          <p:nvPr>
            <p:ph idx="1"/>
          </p:nvPr>
        </p:nvPicPr>
        <p:blipFill>
          <a:blip r:embed="rId2"/>
          <a:stretch>
            <a:fillRect/>
          </a:stretch>
        </p:blipFill>
        <p:spPr>
          <a:xfrm>
            <a:off x="156200" y="1828800"/>
            <a:ext cx="8898054" cy="4038600"/>
          </a:xfrm>
          <a:prstGeom prst="rect">
            <a:avLst/>
          </a:prstGeom>
        </p:spPr>
      </p:pic>
    </p:spTree>
    <p:extLst>
      <p:ext uri="{BB962C8B-B14F-4D97-AF65-F5344CB8AC3E}">
        <p14:creationId xmlns:p14="http://schemas.microsoft.com/office/powerpoint/2010/main" val="7893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82FBA-BD76-05E4-10D1-BA7145865AD1}"/>
              </a:ext>
            </a:extLst>
          </p:cNvPr>
          <p:cNvPicPr>
            <a:picLocks noChangeAspect="1"/>
          </p:cNvPicPr>
          <p:nvPr/>
        </p:nvPicPr>
        <p:blipFill>
          <a:blip r:embed="rId3"/>
          <a:stretch>
            <a:fillRect/>
          </a:stretch>
        </p:blipFill>
        <p:spPr>
          <a:xfrm>
            <a:off x="228600" y="112004"/>
            <a:ext cx="8899523" cy="6102530"/>
          </a:xfrm>
          <a:prstGeom prst="rect">
            <a:avLst/>
          </a:prstGeom>
        </p:spPr>
      </p:pic>
      <p:sp>
        <p:nvSpPr>
          <p:cNvPr id="4" name="Slide Number Placeholder 3">
            <a:extLst>
              <a:ext uri="{FF2B5EF4-FFF2-40B4-BE49-F238E27FC236}">
                <a16:creationId xmlns:a16="http://schemas.microsoft.com/office/drawing/2014/main" id="{2FA725B2-D8C0-D2D0-3804-DA09147DBA8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903829D8-C289-48D3-8AD6-4136D5D75144}" type="slidenum">
              <a:rPr lang="en-US" smtClean="0"/>
              <a:pPr>
                <a:spcAft>
                  <a:spcPts val="600"/>
                </a:spcAft>
              </a:pPr>
              <a:t>15</a:t>
            </a:fld>
            <a:endParaRPr lang="en-US"/>
          </a:p>
        </p:txBody>
      </p:sp>
    </p:spTree>
    <p:extLst>
      <p:ext uri="{BB962C8B-B14F-4D97-AF65-F5344CB8AC3E}">
        <p14:creationId xmlns:p14="http://schemas.microsoft.com/office/powerpoint/2010/main" val="16386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7BBD-F78A-6410-3560-3EBB0DDB109D}"/>
              </a:ext>
            </a:extLst>
          </p:cNvPr>
          <p:cNvSpPr>
            <a:spLocks noGrp="1"/>
          </p:cNvSpPr>
          <p:nvPr>
            <p:ph type="title"/>
          </p:nvPr>
        </p:nvSpPr>
        <p:spPr/>
        <p:txBody>
          <a:bodyPr/>
          <a:lstStyle/>
          <a:p>
            <a:r>
              <a:rPr lang="en-US" dirty="0"/>
              <a:t>Fishing Time</a:t>
            </a:r>
          </a:p>
        </p:txBody>
      </p:sp>
      <p:sp>
        <p:nvSpPr>
          <p:cNvPr id="3" name="Content Placeholder 2">
            <a:extLst>
              <a:ext uri="{FF2B5EF4-FFF2-40B4-BE49-F238E27FC236}">
                <a16:creationId xmlns:a16="http://schemas.microsoft.com/office/drawing/2014/main" id="{7A27D22D-9B0F-AE2D-8643-8B5CBCD8A10B}"/>
              </a:ext>
            </a:extLst>
          </p:cNvPr>
          <p:cNvSpPr>
            <a:spLocks noGrp="1"/>
          </p:cNvSpPr>
          <p:nvPr>
            <p:ph idx="1"/>
          </p:nvPr>
        </p:nvSpPr>
        <p:spPr/>
        <p:txBody>
          <a:bodyPr/>
          <a:lstStyle/>
          <a:p>
            <a:r>
              <a:rPr lang="en-US" dirty="0"/>
              <a:t>2023/2024 Drift 	428.5/416</a:t>
            </a:r>
          </a:p>
          <a:p>
            <a:r>
              <a:rPr lang="en-US" dirty="0"/>
              <a:t>2023/2024 Set	486/464</a:t>
            </a:r>
          </a:p>
          <a:p>
            <a:r>
              <a:rPr lang="en-US" dirty="0"/>
              <a:t>Smallest fish size ever</a:t>
            </a:r>
          </a:p>
          <a:p>
            <a:r>
              <a:rPr lang="en-US" dirty="0"/>
              <a:t>80% 1.2’s in Nushagak District</a:t>
            </a:r>
          </a:p>
          <a:p>
            <a:pPr marL="0" indent="0">
              <a:buNone/>
            </a:pPr>
            <a:endParaRPr lang="en-US" dirty="0"/>
          </a:p>
        </p:txBody>
      </p:sp>
      <p:sp>
        <p:nvSpPr>
          <p:cNvPr id="4" name="Slide Number Placeholder 3">
            <a:extLst>
              <a:ext uri="{FF2B5EF4-FFF2-40B4-BE49-F238E27FC236}">
                <a16:creationId xmlns:a16="http://schemas.microsoft.com/office/drawing/2014/main" id="{B7375415-F6DB-7764-FA16-BBE0721812AF}"/>
              </a:ext>
            </a:extLst>
          </p:cNvPr>
          <p:cNvSpPr>
            <a:spLocks noGrp="1"/>
          </p:cNvSpPr>
          <p:nvPr>
            <p:ph type="sldNum" sz="quarter" idx="12"/>
          </p:nvPr>
        </p:nvSpPr>
        <p:spPr/>
        <p:txBody>
          <a:bodyPr/>
          <a:lstStyle/>
          <a:p>
            <a:fld id="{903829D8-C289-48D3-8AD6-4136D5D75144}" type="slidenum">
              <a:rPr lang="en-US" smtClean="0"/>
              <a:t>16</a:t>
            </a:fld>
            <a:endParaRPr lang="en-US"/>
          </a:p>
        </p:txBody>
      </p:sp>
    </p:spTree>
    <p:extLst>
      <p:ext uri="{BB962C8B-B14F-4D97-AF65-F5344CB8AC3E}">
        <p14:creationId xmlns:p14="http://schemas.microsoft.com/office/powerpoint/2010/main" val="116083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0A91-2EE5-1CDC-C46C-6BFEE0F189BA}"/>
              </a:ext>
            </a:extLst>
          </p:cNvPr>
          <p:cNvSpPr>
            <a:spLocks noGrp="1"/>
          </p:cNvSpPr>
          <p:nvPr>
            <p:ph type="title"/>
          </p:nvPr>
        </p:nvSpPr>
        <p:spPr/>
        <p:txBody>
          <a:bodyPr/>
          <a:lstStyle/>
          <a:p>
            <a:r>
              <a:rPr lang="en-US"/>
              <a:t>Expoitation</a:t>
            </a:r>
          </a:p>
        </p:txBody>
      </p:sp>
      <p:sp>
        <p:nvSpPr>
          <p:cNvPr id="4" name="Slide Number Placeholder 3">
            <a:extLst>
              <a:ext uri="{FF2B5EF4-FFF2-40B4-BE49-F238E27FC236}">
                <a16:creationId xmlns:a16="http://schemas.microsoft.com/office/drawing/2014/main" id="{19FF5BCF-EF09-3221-6714-5C63FD715637}"/>
              </a:ext>
            </a:extLst>
          </p:cNvPr>
          <p:cNvSpPr>
            <a:spLocks noGrp="1"/>
          </p:cNvSpPr>
          <p:nvPr>
            <p:ph type="sldNum" sz="quarter" idx="12"/>
          </p:nvPr>
        </p:nvSpPr>
        <p:spPr/>
        <p:txBody>
          <a:bodyPr/>
          <a:lstStyle/>
          <a:p>
            <a:fld id="{903829D8-C289-48D3-8AD6-4136D5D75144}" type="slidenum">
              <a:rPr lang="en-US" smtClean="0"/>
              <a:t>17</a:t>
            </a:fld>
            <a:endParaRPr lang="en-US"/>
          </a:p>
        </p:txBody>
      </p:sp>
      <p:graphicFrame>
        <p:nvGraphicFramePr>
          <p:cNvPr id="7" name="Content Placeholder 6">
            <a:extLst>
              <a:ext uri="{FF2B5EF4-FFF2-40B4-BE49-F238E27FC236}">
                <a16:creationId xmlns:a16="http://schemas.microsoft.com/office/drawing/2014/main" id="{A0AF852E-9D19-1F1B-C792-CEFB4B42E8A9}"/>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258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18</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highlight>
                  <a:srgbClr val="FFFF00"/>
                </a:highlight>
              </a:rPr>
              <a:t>Mesh Selectivity</a:t>
            </a:r>
          </a:p>
        </p:txBody>
      </p:sp>
      <p:pic>
        <p:nvPicPr>
          <p:cNvPr id="7" name="Content Placeholder 6">
            <a:extLst>
              <a:ext uri="{FF2B5EF4-FFF2-40B4-BE49-F238E27FC236}">
                <a16:creationId xmlns:a16="http://schemas.microsoft.com/office/drawing/2014/main" id="{480CC393-4473-A6A0-DFFB-74BDBFD982E8}"/>
              </a:ext>
            </a:extLst>
          </p:cNvPr>
          <p:cNvPicPr>
            <a:picLocks noGrp="1" noChangeAspect="1"/>
          </p:cNvPicPr>
          <p:nvPr>
            <p:ph idx="1"/>
          </p:nvPr>
        </p:nvPicPr>
        <p:blipFill>
          <a:blip r:embed="rId4"/>
          <a:stretch>
            <a:fillRect/>
          </a:stretch>
        </p:blipFill>
        <p:spPr>
          <a:xfrm>
            <a:off x="609600" y="366188"/>
            <a:ext cx="7772400" cy="5759975"/>
          </a:xfrm>
        </p:spPr>
      </p:pic>
      <p:sp>
        <p:nvSpPr>
          <p:cNvPr id="8" name="TextBox 7">
            <a:extLst>
              <a:ext uri="{FF2B5EF4-FFF2-40B4-BE49-F238E27FC236}">
                <a16:creationId xmlns:a16="http://schemas.microsoft.com/office/drawing/2014/main" id="{9812524F-37DD-ECB9-E0D2-FC04F26AC42B}"/>
              </a:ext>
            </a:extLst>
          </p:cNvPr>
          <p:cNvSpPr txBox="1"/>
          <p:nvPr/>
        </p:nvSpPr>
        <p:spPr>
          <a:xfrm>
            <a:off x="1905000" y="685800"/>
            <a:ext cx="1981200" cy="369332"/>
          </a:xfrm>
          <a:prstGeom prst="rect">
            <a:avLst/>
          </a:prstGeom>
          <a:noFill/>
        </p:spPr>
        <p:txBody>
          <a:bodyPr wrap="square" rtlCol="0">
            <a:spAutoFit/>
          </a:bodyPr>
          <a:lstStyle/>
          <a:p>
            <a:r>
              <a:rPr lang="en-US" dirty="0"/>
              <a:t>Courtesy BBSRI</a:t>
            </a:r>
          </a:p>
        </p:txBody>
      </p:sp>
    </p:spTree>
    <p:extLst>
      <p:ext uri="{BB962C8B-B14F-4D97-AF65-F5344CB8AC3E}">
        <p14:creationId xmlns:p14="http://schemas.microsoft.com/office/powerpoint/2010/main" val="390635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19</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highlight>
                  <a:srgbClr val="FFFF00"/>
                </a:highlight>
              </a:rPr>
              <a:t>Mesh Selectivity</a:t>
            </a:r>
          </a:p>
        </p:txBody>
      </p:sp>
      <p:pic>
        <p:nvPicPr>
          <p:cNvPr id="3" name="Content Placeholder 2">
            <a:extLst>
              <a:ext uri="{FF2B5EF4-FFF2-40B4-BE49-F238E27FC236}">
                <a16:creationId xmlns:a16="http://schemas.microsoft.com/office/drawing/2014/main" id="{C2C49D76-6B37-51FA-E2D8-260FB2B41A4A}"/>
              </a:ext>
            </a:extLst>
          </p:cNvPr>
          <p:cNvPicPr>
            <a:picLocks noGrp="1" noChangeAspect="1"/>
          </p:cNvPicPr>
          <p:nvPr>
            <p:ph idx="1"/>
          </p:nvPr>
        </p:nvPicPr>
        <p:blipFill>
          <a:blip r:embed="rId4"/>
          <a:stretch>
            <a:fillRect/>
          </a:stretch>
        </p:blipFill>
        <p:spPr>
          <a:xfrm>
            <a:off x="-42654" y="2590800"/>
            <a:ext cx="9339054" cy="3185148"/>
          </a:xfrm>
        </p:spPr>
      </p:pic>
    </p:spTree>
    <p:extLst>
      <p:ext uri="{BB962C8B-B14F-4D97-AF65-F5344CB8AC3E}">
        <p14:creationId xmlns:p14="http://schemas.microsoft.com/office/powerpoint/2010/main" val="392264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3EDB-767A-87D3-0D07-5D98F72C41AE}"/>
              </a:ext>
            </a:extLst>
          </p:cNvPr>
          <p:cNvSpPr>
            <a:spLocks noGrp="1"/>
          </p:cNvSpPr>
          <p:nvPr>
            <p:ph type="title"/>
          </p:nvPr>
        </p:nvSpPr>
        <p:spPr/>
        <p:txBody>
          <a:bodyPr/>
          <a:lstStyle/>
          <a:p>
            <a:r>
              <a:rPr lang="en-US" dirty="0"/>
              <a:t>Togiak</a:t>
            </a:r>
          </a:p>
        </p:txBody>
      </p:sp>
      <p:sp>
        <p:nvSpPr>
          <p:cNvPr id="3" name="Content Placeholder 2">
            <a:extLst>
              <a:ext uri="{FF2B5EF4-FFF2-40B4-BE49-F238E27FC236}">
                <a16:creationId xmlns:a16="http://schemas.microsoft.com/office/drawing/2014/main" id="{4866A23B-EB71-D923-70BF-0A2833548477}"/>
              </a:ext>
            </a:extLst>
          </p:cNvPr>
          <p:cNvSpPr>
            <a:spLocks noGrp="1"/>
          </p:cNvSpPr>
          <p:nvPr>
            <p:ph idx="1"/>
          </p:nvPr>
        </p:nvSpPr>
        <p:spPr/>
        <p:txBody>
          <a:bodyPr/>
          <a:lstStyle/>
          <a:p>
            <a:r>
              <a:rPr lang="en-US" dirty="0"/>
              <a:t>Togiak transfer waived July 25</a:t>
            </a:r>
          </a:p>
          <a:p>
            <a:r>
              <a:rPr lang="en-US" dirty="0"/>
              <a:t>22 Drift registration by July 16</a:t>
            </a:r>
          </a:p>
          <a:p>
            <a:r>
              <a:rPr lang="en-US" dirty="0"/>
              <a:t>Used to be 40+ Through 2020</a:t>
            </a:r>
          </a:p>
          <a:p>
            <a:r>
              <a:rPr lang="en-US" dirty="0"/>
              <a:t>Maximum extensions Starting first week in July</a:t>
            </a:r>
          </a:p>
          <a:p>
            <a:r>
              <a:rPr lang="en-US" dirty="0"/>
              <a:t>361,578 escapement 565,314 harvest</a:t>
            </a:r>
          </a:p>
        </p:txBody>
      </p:sp>
      <p:sp>
        <p:nvSpPr>
          <p:cNvPr id="4" name="Slide Number Placeholder 3">
            <a:extLst>
              <a:ext uri="{FF2B5EF4-FFF2-40B4-BE49-F238E27FC236}">
                <a16:creationId xmlns:a16="http://schemas.microsoft.com/office/drawing/2014/main" id="{D87F9EB8-9870-5048-9FC0-0D5E914B9998}"/>
              </a:ext>
            </a:extLst>
          </p:cNvPr>
          <p:cNvSpPr>
            <a:spLocks noGrp="1"/>
          </p:cNvSpPr>
          <p:nvPr>
            <p:ph type="sldNum" sz="quarter" idx="12"/>
          </p:nvPr>
        </p:nvSpPr>
        <p:spPr/>
        <p:txBody>
          <a:bodyPr/>
          <a:lstStyle/>
          <a:p>
            <a:fld id="{903829D8-C289-48D3-8AD6-4136D5D75144}" type="slidenum">
              <a:rPr lang="en-US" smtClean="0"/>
              <a:t>2</a:t>
            </a:fld>
            <a:endParaRPr lang="en-US"/>
          </a:p>
        </p:txBody>
      </p:sp>
    </p:spTree>
    <p:extLst>
      <p:ext uri="{BB962C8B-B14F-4D97-AF65-F5344CB8AC3E}">
        <p14:creationId xmlns:p14="http://schemas.microsoft.com/office/powerpoint/2010/main" val="311236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3</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18</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Wood River First Day counts 606</a:t>
            </a:r>
          </a:p>
          <a:p>
            <a:r>
              <a:rPr lang="en-US" dirty="0"/>
              <a:t>Nushagak sockeye count 1,792 total 4,571</a:t>
            </a:r>
          </a:p>
          <a:p>
            <a:r>
              <a:rPr lang="en-US" dirty="0"/>
              <a:t>Nushagak trigger 210,00 sockeye</a:t>
            </a:r>
          </a:p>
          <a:p>
            <a:r>
              <a:rPr lang="en-US" dirty="0"/>
              <a:t>Wood River trigger 800,000 sockeye</a:t>
            </a:r>
          </a:p>
          <a:p>
            <a:r>
              <a:rPr lang="en-US" dirty="0"/>
              <a:t>June 28 </a:t>
            </a:r>
          </a:p>
          <a:p>
            <a:endParaRPr lang="en-US" dirty="0"/>
          </a:p>
        </p:txBody>
      </p:sp>
    </p:spTree>
    <p:extLst>
      <p:ext uri="{BB962C8B-B14F-4D97-AF65-F5344CB8AC3E}">
        <p14:creationId xmlns:p14="http://schemas.microsoft.com/office/powerpoint/2010/main" val="83084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4</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19</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Remember counts are through previous day</a:t>
            </a:r>
          </a:p>
          <a:p>
            <a:r>
              <a:rPr lang="en-US" dirty="0"/>
              <a:t>Wood River count 2,400 total 3,006</a:t>
            </a:r>
          </a:p>
          <a:p>
            <a:r>
              <a:rPr lang="en-US" dirty="0"/>
              <a:t>Nushagak sockeye count 3,605 total 8,176</a:t>
            </a:r>
          </a:p>
          <a:p>
            <a:r>
              <a:rPr lang="en-US" dirty="0"/>
              <a:t>June 18 was windy; Subsistence catches reported to be good</a:t>
            </a:r>
          </a:p>
          <a:p>
            <a:endParaRPr lang="en-US" dirty="0"/>
          </a:p>
        </p:txBody>
      </p:sp>
    </p:spTree>
    <p:extLst>
      <p:ext uri="{BB962C8B-B14F-4D97-AF65-F5344CB8AC3E}">
        <p14:creationId xmlns:p14="http://schemas.microsoft.com/office/powerpoint/2010/main" val="165644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5</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20</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Wood River count 22,584 total 25,590</a:t>
            </a:r>
          </a:p>
          <a:p>
            <a:r>
              <a:rPr lang="en-US" dirty="0"/>
              <a:t>Nushagak sockeye count 15,937 total 24,113</a:t>
            </a:r>
          </a:p>
          <a:p>
            <a:r>
              <a:rPr lang="en-US" dirty="0"/>
              <a:t>Nushagak king count 1,779 total 4,424</a:t>
            </a:r>
          </a:p>
          <a:p>
            <a:r>
              <a:rPr lang="en-US" dirty="0"/>
              <a:t>Escapement increased because of wind on 18</a:t>
            </a:r>
            <a:r>
              <a:rPr lang="en-US" baseline="30000" dirty="0"/>
              <a:t>th</a:t>
            </a:r>
            <a:endParaRPr lang="en-US" dirty="0"/>
          </a:p>
        </p:txBody>
      </p:sp>
    </p:spTree>
    <p:extLst>
      <p:ext uri="{BB962C8B-B14F-4D97-AF65-F5344CB8AC3E}">
        <p14:creationId xmlns:p14="http://schemas.microsoft.com/office/powerpoint/2010/main" val="47794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6</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21</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Wood River count 63,300 total 88,890</a:t>
            </a:r>
          </a:p>
          <a:p>
            <a:r>
              <a:rPr lang="en-US" dirty="0"/>
              <a:t>Nushagak sockeye count 27,057 total 51,170</a:t>
            </a:r>
          </a:p>
          <a:p>
            <a:r>
              <a:rPr lang="en-US" dirty="0"/>
              <a:t>Nushagak king count 2,785 total 7,209</a:t>
            </a:r>
          </a:p>
          <a:p>
            <a:r>
              <a:rPr lang="en-US" dirty="0"/>
              <a:t>Escapement still strong because of wind on 18</a:t>
            </a:r>
            <a:r>
              <a:rPr lang="en-US" baseline="30000" dirty="0"/>
              <a:t>th</a:t>
            </a:r>
          </a:p>
          <a:p>
            <a:r>
              <a:rPr lang="en-US" dirty="0"/>
              <a:t>Old rules would have allowed fishing to start today</a:t>
            </a:r>
          </a:p>
        </p:txBody>
      </p:sp>
    </p:spTree>
    <p:extLst>
      <p:ext uri="{BB962C8B-B14F-4D97-AF65-F5344CB8AC3E}">
        <p14:creationId xmlns:p14="http://schemas.microsoft.com/office/powerpoint/2010/main" val="331497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7</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22</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Wood River count 33,330 total 122,220</a:t>
            </a:r>
          </a:p>
          <a:p>
            <a:r>
              <a:rPr lang="en-US" dirty="0"/>
              <a:t>Nushagak sockeye count 21,334 total 72,514</a:t>
            </a:r>
          </a:p>
          <a:p>
            <a:r>
              <a:rPr lang="en-US" dirty="0"/>
              <a:t>Nushagak king count 1,655 total 8,864</a:t>
            </a:r>
          </a:p>
          <a:p>
            <a:r>
              <a:rPr lang="en-US" dirty="0"/>
              <a:t>Test boats start today</a:t>
            </a:r>
          </a:p>
          <a:p>
            <a:r>
              <a:rPr lang="en-US" dirty="0"/>
              <a:t>Forecast shows wind late on June 25 –June 27</a:t>
            </a:r>
          </a:p>
        </p:txBody>
      </p:sp>
    </p:spTree>
    <p:extLst>
      <p:ext uri="{BB962C8B-B14F-4D97-AF65-F5344CB8AC3E}">
        <p14:creationId xmlns:p14="http://schemas.microsoft.com/office/powerpoint/2010/main" val="227903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8</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22 Tim’s Thoughts</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Port Moller index and genetics similar to 2023 for Nushagak</a:t>
            </a:r>
          </a:p>
          <a:p>
            <a:r>
              <a:rPr lang="en-US" dirty="0"/>
              <a:t>Project short notice announcement Monday June 24</a:t>
            </a:r>
          </a:p>
          <a:p>
            <a:r>
              <a:rPr lang="en-US" dirty="0"/>
              <a:t>Be ready to fish Tuesday evening the 25th</a:t>
            </a:r>
          </a:p>
          <a:p>
            <a:r>
              <a:rPr lang="en-US" dirty="0"/>
              <a:t>Wait as long as possible to let kings move through on the wind</a:t>
            </a:r>
          </a:p>
          <a:p>
            <a:endParaRPr lang="en-US" dirty="0"/>
          </a:p>
          <a:p>
            <a:endParaRPr lang="en-US" dirty="0"/>
          </a:p>
        </p:txBody>
      </p:sp>
    </p:spTree>
    <p:extLst>
      <p:ext uri="{BB962C8B-B14F-4D97-AF65-F5344CB8AC3E}">
        <p14:creationId xmlns:p14="http://schemas.microsoft.com/office/powerpoint/2010/main" val="43878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C4CDE5-CC43-40FF-A73B-4EAB71CE8EB8}"/>
              </a:ext>
            </a:extLst>
          </p:cNvPr>
          <p:cNvGrpSpPr/>
          <p:nvPr/>
        </p:nvGrpSpPr>
        <p:grpSpPr>
          <a:xfrm>
            <a:off x="138112" y="6103937"/>
            <a:ext cx="9005888" cy="685800"/>
            <a:chOff x="138112" y="6103937"/>
            <a:chExt cx="9005888" cy="685800"/>
          </a:xfrm>
        </p:grpSpPr>
        <p:sp>
          <p:nvSpPr>
            <p:cNvPr id="11" name="Rectangle 10">
              <a:extLst>
                <a:ext uri="{FF2B5EF4-FFF2-40B4-BE49-F238E27FC236}">
                  <a16:creationId xmlns:a16="http://schemas.microsoft.com/office/drawing/2014/main" id="{812D5C15-FC0D-4918-BED2-6EEAC6259924}"/>
                </a:ext>
              </a:extLst>
            </p:cNvPr>
            <p:cNvSpPr/>
            <p:nvPr/>
          </p:nvSpPr>
          <p:spPr>
            <a:xfrm>
              <a:off x="609600" y="6264275"/>
              <a:ext cx="8534400" cy="45719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29064295-2742-4BE7-BE5F-59A41E5B5C54}"/>
                </a:ext>
              </a:extLst>
            </p:cNvPr>
            <p:cNvPicPr>
              <a:picLocks noChangeAspect="1"/>
            </p:cNvPicPr>
            <p:nvPr/>
          </p:nvPicPr>
          <p:blipFill>
            <a:blip r:embed="rId3"/>
            <a:stretch>
              <a:fillRect/>
            </a:stretch>
          </p:blipFill>
          <p:spPr>
            <a:xfrm>
              <a:off x="138112" y="6103937"/>
              <a:ext cx="685800" cy="685800"/>
            </a:xfrm>
            <a:prstGeom prst="rect">
              <a:avLst/>
            </a:prstGeom>
          </p:spPr>
        </p:pic>
        <p:sp>
          <p:nvSpPr>
            <p:cNvPr id="12" name="Rectangle 11">
              <a:extLst>
                <a:ext uri="{FF2B5EF4-FFF2-40B4-BE49-F238E27FC236}">
                  <a16:creationId xmlns:a16="http://schemas.microsoft.com/office/drawing/2014/main" id="{500ED76C-F298-4D2D-99AC-A2D7AC0E5DE9}"/>
                </a:ext>
              </a:extLst>
            </p:cNvPr>
            <p:cNvSpPr/>
            <p:nvPr/>
          </p:nvSpPr>
          <p:spPr>
            <a:xfrm>
              <a:off x="783014" y="6477000"/>
              <a:ext cx="2270172" cy="253916"/>
            </a:xfrm>
            <a:prstGeom prst="rect">
              <a:avLst/>
            </a:prstGeom>
            <a:noFill/>
            <a:ln>
              <a:noFill/>
            </a:ln>
          </p:spPr>
          <p:txBody>
            <a:bodyPr wrap="none" lIns="91440" tIns="45720" rIns="91440" bIns="45720">
              <a:spAutoFit/>
            </a:bodyPr>
            <a:lstStyle/>
            <a:p>
              <a:pPr algn="ctr"/>
              <a:r>
                <a:rPr lang="en-US" sz="1050" b="1" i="1" dirty="0">
                  <a:ln w="9525" cmpd="sng">
                    <a:noFill/>
                    <a:prstDash val="solid"/>
                  </a:ln>
                  <a:solidFill>
                    <a:srgbClr val="70AD47">
                      <a:tint val="1000"/>
                    </a:srgbClr>
                  </a:solidFill>
                  <a:effectLst>
                    <a:glow rad="38100">
                      <a:schemeClr val="accent1">
                        <a:alpha val="40000"/>
                      </a:schemeClr>
                    </a:glow>
                  </a:effectLst>
                </a:rPr>
                <a:t>DIVISION OF COMMERCIAL FISHERIES</a:t>
              </a:r>
              <a:endParaRPr lang="en-US" sz="1050" b="1" i="1" cap="none" dirty="0">
                <a:ln w="9525" cmpd="sng">
                  <a:noFill/>
                  <a:prstDash val="solid"/>
                </a:ln>
                <a:solidFill>
                  <a:srgbClr val="70AD47">
                    <a:tint val="1000"/>
                  </a:srgbClr>
                </a:solidFill>
                <a:effectLst>
                  <a:glow rad="38100">
                    <a:schemeClr val="accent1">
                      <a:alpha val="40000"/>
                    </a:schemeClr>
                  </a:glow>
                </a:effectLst>
              </a:endParaRPr>
            </a:p>
          </p:txBody>
        </p:sp>
      </p:grpSp>
      <p:sp>
        <p:nvSpPr>
          <p:cNvPr id="4" name="Slide Number Placeholder 3">
            <a:extLst>
              <a:ext uri="{FF2B5EF4-FFF2-40B4-BE49-F238E27FC236}">
                <a16:creationId xmlns:a16="http://schemas.microsoft.com/office/drawing/2014/main" id="{7C25469D-93A3-49B1-B63B-93064E2C5043}"/>
              </a:ext>
            </a:extLst>
          </p:cNvPr>
          <p:cNvSpPr>
            <a:spLocks noGrp="1"/>
          </p:cNvSpPr>
          <p:nvPr>
            <p:ph type="sldNum" sz="quarter" idx="12"/>
          </p:nvPr>
        </p:nvSpPr>
        <p:spPr>
          <a:xfrm>
            <a:off x="6553200" y="6340475"/>
            <a:ext cx="2133600" cy="365125"/>
          </a:xfrm>
        </p:spPr>
        <p:txBody>
          <a:bodyPr/>
          <a:lstStyle/>
          <a:p>
            <a:fld id="{903829D8-C289-48D3-8AD6-4136D5D75144}" type="slidenum">
              <a:rPr lang="en-US" sz="1600" b="1" smtClean="0">
                <a:solidFill>
                  <a:schemeClr val="bg1"/>
                </a:solidFill>
              </a:rPr>
              <a:pPr/>
              <a:t>9</a:t>
            </a:fld>
            <a:endParaRPr lang="en-US" sz="1600" b="1" dirty="0">
              <a:solidFill>
                <a:schemeClr val="bg1"/>
              </a:solidFill>
            </a:endParaRPr>
          </a:p>
        </p:txBody>
      </p:sp>
      <p:sp>
        <p:nvSpPr>
          <p:cNvPr id="9" name="Title 1">
            <a:extLst>
              <a:ext uri="{FF2B5EF4-FFF2-40B4-BE49-F238E27FC236}">
                <a16:creationId xmlns:a16="http://schemas.microsoft.com/office/drawing/2014/main" id="{939AFB04-FAEA-48CC-9DF6-922F016E558F}"/>
              </a:ext>
            </a:extLst>
          </p:cNvPr>
          <p:cNvSpPr>
            <a:spLocks noGrp="1"/>
          </p:cNvSpPr>
          <p:nvPr>
            <p:ph type="title"/>
          </p:nvPr>
        </p:nvSpPr>
        <p:spPr>
          <a:xfrm>
            <a:off x="457200" y="274638"/>
            <a:ext cx="8229600" cy="1143000"/>
          </a:xfrm>
        </p:spPr>
        <p:txBody>
          <a:bodyPr/>
          <a:lstStyle/>
          <a:p>
            <a:r>
              <a:rPr lang="en-US" dirty="0"/>
              <a:t>June 23</a:t>
            </a:r>
          </a:p>
        </p:txBody>
      </p:sp>
      <p:sp>
        <p:nvSpPr>
          <p:cNvPr id="14" name="Content Placeholder 2">
            <a:extLst>
              <a:ext uri="{FF2B5EF4-FFF2-40B4-BE49-F238E27FC236}">
                <a16:creationId xmlns:a16="http://schemas.microsoft.com/office/drawing/2014/main" id="{491FDBCA-671E-47ED-A9F2-778E2ED943A9}"/>
              </a:ext>
            </a:extLst>
          </p:cNvPr>
          <p:cNvSpPr>
            <a:spLocks noGrp="1"/>
          </p:cNvSpPr>
          <p:nvPr>
            <p:ph idx="1"/>
          </p:nvPr>
        </p:nvSpPr>
        <p:spPr>
          <a:xfrm>
            <a:off x="457200" y="1600200"/>
            <a:ext cx="8229600" cy="4525963"/>
          </a:xfrm>
        </p:spPr>
        <p:txBody>
          <a:bodyPr/>
          <a:lstStyle/>
          <a:p>
            <a:r>
              <a:rPr lang="en-US" dirty="0"/>
              <a:t>Escapement dropped again</a:t>
            </a:r>
          </a:p>
          <a:p>
            <a:r>
              <a:rPr lang="en-US" dirty="0"/>
              <a:t>Wood River count 19,896 total 142,116</a:t>
            </a:r>
          </a:p>
          <a:p>
            <a:r>
              <a:rPr lang="en-US" dirty="0"/>
              <a:t>Nushagak sockeye count 15,833 total 88,347</a:t>
            </a:r>
          </a:p>
          <a:p>
            <a:r>
              <a:rPr lang="en-US" dirty="0"/>
              <a:t>Test boats report fish in the district but milling</a:t>
            </a:r>
          </a:p>
          <a:p>
            <a:r>
              <a:rPr lang="en-US" dirty="0"/>
              <a:t>Subsistence fishing is slow</a:t>
            </a:r>
          </a:p>
        </p:txBody>
      </p:sp>
    </p:spTree>
    <p:extLst>
      <p:ext uri="{BB962C8B-B14F-4D97-AF65-F5344CB8AC3E}">
        <p14:creationId xmlns:p14="http://schemas.microsoft.com/office/powerpoint/2010/main" val="2658148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12700"/>
      </a:spPr>
      <a:bodyPr rtlCol="0" anchor="ctr"/>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10802</TotalTime>
  <Words>781</Words>
  <Application>Microsoft Office PowerPoint</Application>
  <PresentationFormat>On-screen Show (4:3)</PresentationFormat>
  <Paragraphs>130</Paragraphs>
  <Slides>19</Slides>
  <Notes>14</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2024 Post Season Lunch and Learn</vt:lpstr>
      <vt:lpstr>Togiak</vt:lpstr>
      <vt:lpstr>June 18</vt:lpstr>
      <vt:lpstr>June 19</vt:lpstr>
      <vt:lpstr>June 20</vt:lpstr>
      <vt:lpstr>June 21</vt:lpstr>
      <vt:lpstr>June 22</vt:lpstr>
      <vt:lpstr>June 22 Tim’s Thoughts</vt:lpstr>
      <vt:lpstr>June 23</vt:lpstr>
      <vt:lpstr>June 24</vt:lpstr>
      <vt:lpstr>June 25</vt:lpstr>
      <vt:lpstr>June 26</vt:lpstr>
      <vt:lpstr>PowerPoint Presentation</vt:lpstr>
      <vt:lpstr>Allocation</vt:lpstr>
      <vt:lpstr>PowerPoint Presentation</vt:lpstr>
      <vt:lpstr>Fishing Time</vt:lpstr>
      <vt:lpstr>Expoitation</vt:lpstr>
      <vt:lpstr>Mesh Selectivity</vt:lpstr>
      <vt:lpstr>Mesh Selectivity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Nushagak Chinook Salmon Run Reconstruction Model</dc:title>
  <dc:creator>Head, Jordan M (DFG)</dc:creator>
  <cp:lastModifiedBy>Sands, Tim M (DFG)</cp:lastModifiedBy>
  <cp:revision>77</cp:revision>
  <cp:lastPrinted>2021-11-08T20:37:27Z</cp:lastPrinted>
  <dcterms:created xsi:type="dcterms:W3CDTF">2020-11-18T06:43:31Z</dcterms:created>
  <dcterms:modified xsi:type="dcterms:W3CDTF">2024-09-17T17:54:34Z</dcterms:modified>
</cp:coreProperties>
</file>