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57" r:id="rId4"/>
    <p:sldId id="258" r:id="rId5"/>
    <p:sldId id="272" r:id="rId6"/>
    <p:sldId id="268" r:id="rId7"/>
    <p:sldId id="269" r:id="rId8"/>
    <p:sldId id="264" r:id="rId9"/>
    <p:sldId id="276" r:id="rId10"/>
    <p:sldId id="274" r:id="rId11"/>
    <p:sldId id="275" r:id="rId12"/>
    <p:sldId id="271" r:id="rId13"/>
    <p:sldId id="270" r:id="rId14"/>
    <p:sldId id="267" r:id="rId15"/>
    <p:sldId id="277" r:id="rId16"/>
    <p:sldId id="278" r:id="rId17"/>
  </p:sldIdLst>
  <p:sldSz cx="12192000" cy="6858000"/>
  <p:notesSz cx="12192000" cy="68580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Default Section" id="{8C949AE5-FECF-4758-A483-2FB0A0783405}">
          <p14:sldIdLst>
            <p14:sldId id="256"/>
          </p14:sldIdLst>
        </p14:section>
        <p14:section name="Untitled Section" id="{521CE4DB-2FCA-4CBB-8000-AA1839BCA3DD}">
          <p14:sldIdLst>
            <p14:sldId id="279"/>
            <p14:sldId id="257"/>
            <p14:sldId id="258"/>
            <p14:sldId id="272"/>
            <p14:sldId id="268"/>
            <p14:sldId id="269"/>
            <p14:sldId id="264"/>
            <p14:sldId id="276"/>
            <p14:sldId id="274"/>
            <p14:sldId id="275"/>
            <p14:sldId id="271"/>
            <p14:sldId id="270"/>
            <p14:sldId id="267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FD5"/>
    <a:srgbClr val="DFB003"/>
    <a:srgbClr val="FEEFBA"/>
    <a:srgbClr val="0288D1"/>
    <a:srgbClr val="3F78A7"/>
    <a:srgbClr val="253B64"/>
    <a:srgbClr val="1A237E"/>
    <a:srgbClr val="558B2F"/>
    <a:srgbClr val="FBC02D"/>
    <a:srgbClr val="9C2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49" autoAdjust="0"/>
  </p:normalViewPr>
  <p:slideViewPr>
    <p:cSldViewPr>
      <p:cViewPr varScale="1">
        <p:scale>
          <a:sx n="75" d="100"/>
          <a:sy n="75" d="100"/>
        </p:scale>
        <p:origin x="946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50068-7B83-47AC-ABA6-C936260A284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D5537-7D9C-410F-80A8-65F53CEA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7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1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05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54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4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0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1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3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0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1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8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1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7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67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D5537-7D9C-410F-80A8-65F53CEA3C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0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7F5F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7F5F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7F5F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7F5F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860035"/>
            <a:ext cx="12192000" cy="411480"/>
          </a:xfrm>
          <a:custGeom>
            <a:avLst/>
            <a:gdLst/>
            <a:ahLst/>
            <a:cxnLst/>
            <a:rect l="l" t="t" r="r" b="b"/>
            <a:pathLst>
              <a:path w="12192000" h="411479">
                <a:moveTo>
                  <a:pt x="12192000" y="0"/>
                </a:moveTo>
                <a:lnTo>
                  <a:pt x="0" y="0"/>
                </a:lnTo>
                <a:lnTo>
                  <a:pt x="0" y="411479"/>
                </a:lnTo>
                <a:lnTo>
                  <a:pt x="12192000" y="4114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7F5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43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43259" y="5586984"/>
            <a:ext cx="967727" cy="966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760698"/>
            <a:ext cx="332168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7F5F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7702" y="1272981"/>
            <a:ext cx="5998209" cy="3026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0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y.inovejas@alaska.gov" TargetMode="External"/><Relationship Id="rId5" Type="http://schemas.openxmlformats.org/officeDocument/2006/relationships/hyperlink" Target="mailto:laura.eldred@alaska.gov" TargetMode="Externa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9D2BBD-A58D-5B9C-F70A-96A5F1FCC68F}"/>
              </a:ext>
            </a:extLst>
          </p:cNvPr>
          <p:cNvSpPr/>
          <p:nvPr/>
        </p:nvSpPr>
        <p:spPr>
          <a:xfrm>
            <a:off x="12970" y="4845251"/>
            <a:ext cx="12192000" cy="412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685800" y="3438304"/>
            <a:ext cx="10439400" cy="177484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2621280">
              <a:spcBef>
                <a:spcPts val="640"/>
              </a:spcBef>
            </a:pPr>
            <a:r>
              <a:rPr lang="en-US" sz="4000" b="1" spc="-195" dirty="0">
                <a:solidFill>
                  <a:srgbClr val="F7F5F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Dillingham</a:t>
            </a:r>
            <a:r>
              <a:rPr lang="en-US" sz="4000" b="1" spc="-315" dirty="0">
                <a:solidFill>
                  <a:srgbClr val="F7F5F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spc="-235" dirty="0">
                <a:solidFill>
                  <a:srgbClr val="F7F5F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Pathogens</a:t>
            </a:r>
            <a:r>
              <a:rPr lang="en-US" sz="4000" b="1" spc="-215" dirty="0">
                <a:solidFill>
                  <a:srgbClr val="F7F5F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2700" marR="2621280">
              <a:spcBef>
                <a:spcPts val="640"/>
              </a:spcBef>
            </a:pPr>
            <a:r>
              <a:rPr lang="en-US" sz="4000" b="1" spc="-215" dirty="0">
                <a:solidFill>
                  <a:srgbClr val="F7F5F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Quality Monitoring Project</a:t>
            </a:r>
          </a:p>
          <a:p>
            <a:pPr marL="12700" marR="2621280">
              <a:spcBef>
                <a:spcPts val="640"/>
              </a:spcBef>
            </a:pPr>
            <a:r>
              <a:rPr lang="en-US" sz="2000" spc="-155" dirty="0">
                <a:solidFill>
                  <a:srgbClr val="243A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2022-</a:t>
            </a:r>
            <a:r>
              <a:rPr lang="en-US" sz="2000" spc="-190" dirty="0">
                <a:solidFill>
                  <a:srgbClr val="243A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  <a:r>
              <a:rPr lang="en-US" sz="2000" spc="-110" dirty="0">
                <a:solidFill>
                  <a:srgbClr val="243A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38761" y="4152038"/>
            <a:ext cx="1543639" cy="154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F0F5D7-298D-2606-3626-05551EA4CB53}"/>
              </a:ext>
            </a:extLst>
          </p:cNvPr>
          <p:cNvSpPr txBox="1"/>
          <p:nvPr/>
        </p:nvSpPr>
        <p:spPr>
          <a:xfrm>
            <a:off x="4106694" y="5282625"/>
            <a:ext cx="6104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Alaska Department of Environmental Conservation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data support from Alaska Water Laboratories, LLC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24A8E-BF9E-012A-BDF1-C1D89B869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0" y="1099793"/>
            <a:ext cx="5661721" cy="419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00C3FD-FF66-B695-05BB-7871BD54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567" y="1090632"/>
            <a:ext cx="5674213" cy="419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EA580-4313-6DAD-18E8-9BF6BA8FEB95}"/>
              </a:ext>
            </a:extLst>
          </p:cNvPr>
          <p:cNvSpPr txBox="1"/>
          <p:nvPr/>
        </p:nvSpPr>
        <p:spPr>
          <a:xfrm>
            <a:off x="193189" y="5321597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from 2022 fecal coliform analyses, all sites.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D7022-7A14-1B77-E483-FBE25BDC3CC2}"/>
              </a:ext>
            </a:extLst>
          </p:cNvPr>
          <p:cNvSpPr txBox="1"/>
          <p:nvPr/>
        </p:nvSpPr>
        <p:spPr>
          <a:xfrm>
            <a:off x="6287567" y="5323218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from 2023 fecal coliform analyses, all sites.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55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5FA5E-479B-3AE9-2293-F362495C2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33400"/>
            <a:ext cx="7467600" cy="5229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37BAA-3EDE-620F-0789-74A374E644F6}"/>
              </a:ext>
            </a:extLst>
          </p:cNvPr>
          <p:cNvSpPr txBox="1"/>
          <p:nvPr/>
        </p:nvSpPr>
        <p:spPr>
          <a:xfrm>
            <a:off x="2362200" y="5867400"/>
            <a:ext cx="655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and 2023 geometric mean results for fecal coliform, all sites.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98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C5C977-7352-4C59-50B9-4923A57C530A}"/>
              </a:ext>
            </a:extLst>
          </p:cNvPr>
          <p:cNvSpPr/>
          <p:nvPr/>
        </p:nvSpPr>
        <p:spPr>
          <a:xfrm>
            <a:off x="1480" y="433558"/>
            <a:ext cx="12192000" cy="78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A75D5A4-8556-6B0E-C617-60E944A2EADD}"/>
              </a:ext>
            </a:extLst>
          </p:cNvPr>
          <p:cNvSpPr txBox="1">
            <a:spLocks/>
          </p:cNvSpPr>
          <p:nvPr/>
        </p:nvSpPr>
        <p:spPr>
          <a:xfrm>
            <a:off x="1143000" y="685800"/>
            <a:ext cx="10744200" cy="43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0">
                <a:solidFill>
                  <a:srgbClr val="F7F5F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lang="en-US" sz="3600" b="1" spc="-40" dirty="0">
                <a:solidFill>
                  <a:srgbClr val="DFB0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  <a:r>
              <a:rPr lang="en-US" sz="3600" b="1" spc="-40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Microbial Source Tracking (MST) Results</a:t>
            </a:r>
            <a:endParaRPr lang="en-US" sz="3600" b="1" spc="-10" dirty="0">
              <a:solidFill>
                <a:srgbClr val="253B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E3BE7-7342-EB44-1C50-B202314D8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10137610" cy="34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C5C977-7352-4C59-50B9-4923A57C530A}"/>
              </a:ext>
            </a:extLst>
          </p:cNvPr>
          <p:cNvSpPr/>
          <p:nvPr/>
        </p:nvSpPr>
        <p:spPr>
          <a:xfrm>
            <a:off x="1480" y="433558"/>
            <a:ext cx="12192000" cy="78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A75D5A4-8556-6B0E-C617-60E944A2EADD}"/>
              </a:ext>
            </a:extLst>
          </p:cNvPr>
          <p:cNvSpPr txBox="1">
            <a:spLocks/>
          </p:cNvSpPr>
          <p:nvPr/>
        </p:nvSpPr>
        <p:spPr>
          <a:xfrm>
            <a:off x="1143000" y="685800"/>
            <a:ext cx="10744200" cy="43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0">
                <a:solidFill>
                  <a:srgbClr val="F7F5F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lang="en-US" sz="3600" b="1" spc="-40" dirty="0">
                <a:solidFill>
                  <a:srgbClr val="3F78A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  <a:r>
              <a:rPr lang="en-US" sz="3600" b="1" spc="-40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Microbial Source Tracking (MST) Results</a:t>
            </a:r>
            <a:endParaRPr lang="en-US" sz="3600" b="1" spc="-10" dirty="0">
              <a:solidFill>
                <a:srgbClr val="253B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FD5BF-89AF-9E66-CF1A-A3FC5DDA9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74" y="1905000"/>
            <a:ext cx="99701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0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93C8CB-58EA-F1C0-BB7F-09304C66056E}"/>
              </a:ext>
            </a:extLst>
          </p:cNvPr>
          <p:cNvSpPr/>
          <p:nvPr/>
        </p:nvSpPr>
        <p:spPr>
          <a:xfrm>
            <a:off x="1480" y="433558"/>
            <a:ext cx="12192000" cy="78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0D2159D-0749-EABE-49F2-DE209A0A51DB}"/>
              </a:ext>
            </a:extLst>
          </p:cNvPr>
          <p:cNvSpPr txBox="1">
            <a:spLocks/>
          </p:cNvSpPr>
          <p:nvPr/>
        </p:nvSpPr>
        <p:spPr>
          <a:xfrm>
            <a:off x="1143000" y="685800"/>
            <a:ext cx="6381009" cy="43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0">
                <a:solidFill>
                  <a:srgbClr val="F7F5F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lang="en-US" sz="3600" b="1" spc="-40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  <a:endParaRPr lang="en-US" sz="3600" b="1" spc="-10" dirty="0">
              <a:solidFill>
                <a:srgbClr val="253B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96D5E3-B725-3AC4-36B3-AD777C0F575F}"/>
              </a:ext>
            </a:extLst>
          </p:cNvPr>
          <p:cNvSpPr txBox="1"/>
          <p:nvPr/>
        </p:nvSpPr>
        <p:spPr>
          <a:xfrm>
            <a:off x="800100" y="1752600"/>
            <a:ext cx="929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final results indicate varying bacteria levels during both years, with no persistent human-caused bacteria pollution. The primary suspected source is naturally occurring from gulls.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5D9A6-C1DD-0BE3-8BBB-8984BF6C1532}"/>
              </a:ext>
            </a:extLst>
          </p:cNvPr>
          <p:cNvSpPr txBox="1"/>
          <p:nvPr/>
        </p:nvSpPr>
        <p:spPr>
          <a:xfrm>
            <a:off x="800100" y="3886200"/>
            <a:ext cx="1059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Please follow safe food handling recommendations and cook seafood to a minimum internal temperature of 145 degrees Fahrenheit to destroy any bacteria. Note that freezing alone does not kill pathogens.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7698-F31A-F6DD-3366-424394F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219"/>
            <a:ext cx="7998461" cy="553998"/>
          </a:xfrm>
        </p:spPr>
        <p:txBody>
          <a:bodyPr/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information on….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C4CEF-C293-A5B4-BF97-BA6DFF0F1BEB}"/>
              </a:ext>
            </a:extLst>
          </p:cNvPr>
          <p:cNvSpPr txBox="1"/>
          <p:nvPr/>
        </p:nvSpPr>
        <p:spPr>
          <a:xfrm>
            <a:off x="2602269" y="3984724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State of Alaska Water Quality Standards, visit:</a:t>
            </a:r>
          </a:p>
          <a:p>
            <a:r>
              <a:rPr lang="en-US" i="1" dirty="0">
                <a:solidFill>
                  <a:schemeClr val="bg1"/>
                </a:solidFill>
                <a:latin typeface="+mn-lt"/>
              </a:rPr>
              <a:t>https://dec.alaska.gov/water/water-quality/standards/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8D16D-8763-C877-F0B3-1341838B113E}"/>
              </a:ext>
            </a:extLst>
          </p:cNvPr>
          <p:cNvSpPr txBox="1"/>
          <p:nvPr/>
        </p:nvSpPr>
        <p:spPr>
          <a:xfrm>
            <a:off x="2602269" y="2738893"/>
            <a:ext cx="8839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n-lt"/>
              </a:rPr>
              <a:t>2022-2023 Dillingham Pathogens Monitoring Final Report, visit:</a:t>
            </a:r>
          </a:p>
          <a:p>
            <a:r>
              <a:rPr lang="en-US" i="1" dirty="0">
                <a:solidFill>
                  <a:schemeClr val="bg1"/>
                </a:solidFill>
                <a:latin typeface="+mn-lt"/>
              </a:rPr>
              <a:t>https://dec.alaska.gov/water/water-quality/nonpoint-source-control/water-quality-resources/reports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A0F91-7D17-3B55-B7B2-16F74F11757C}"/>
              </a:ext>
            </a:extLst>
          </p:cNvPr>
          <p:cNvSpPr txBox="1"/>
          <p:nvPr/>
        </p:nvSpPr>
        <p:spPr>
          <a:xfrm>
            <a:off x="2590800" y="5083271"/>
            <a:ext cx="80155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Food safety and sanitation, visit:</a:t>
            </a:r>
          </a:p>
          <a:p>
            <a:r>
              <a:rPr lang="en-US" i="1" dirty="0">
                <a:solidFill>
                  <a:schemeClr val="bg1"/>
                </a:solidFill>
                <a:latin typeface="+mn-lt"/>
              </a:rPr>
              <a:t>https://dec.alaska.gov/eh/fss/resources-printable/</a:t>
            </a:r>
          </a:p>
        </p:txBody>
      </p:sp>
      <p:pic>
        <p:nvPicPr>
          <p:cNvPr id="10" name="Graphic 9" descr="Closed book outline">
            <a:extLst>
              <a:ext uri="{FF2B5EF4-FFF2-40B4-BE49-F238E27FC236}">
                <a16:creationId xmlns:a16="http://schemas.microsoft.com/office/drawing/2014/main" id="{7F9420CB-17C1-22FC-0BAF-973F54076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6151" y="4051403"/>
            <a:ext cx="614016" cy="614016"/>
          </a:xfrm>
          <a:prstGeom prst="rect">
            <a:avLst/>
          </a:prstGeom>
        </p:spPr>
      </p:pic>
      <p:pic>
        <p:nvPicPr>
          <p:cNvPr id="12" name="Graphic 11" descr="Bar chart outline">
            <a:extLst>
              <a:ext uri="{FF2B5EF4-FFF2-40B4-BE49-F238E27FC236}">
                <a16:creationId xmlns:a16="http://schemas.microsoft.com/office/drawing/2014/main" id="{5F1FD5BF-C0A8-B436-3F44-827D9D64E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9045" y="2793236"/>
            <a:ext cx="614016" cy="614016"/>
          </a:xfrm>
          <a:prstGeom prst="rect">
            <a:avLst/>
          </a:prstGeom>
        </p:spPr>
      </p:pic>
      <p:pic>
        <p:nvPicPr>
          <p:cNvPr id="14" name="Graphic 13" descr="Fork and knife outline">
            <a:extLst>
              <a:ext uri="{FF2B5EF4-FFF2-40B4-BE49-F238E27FC236}">
                <a16:creationId xmlns:a16="http://schemas.microsoft.com/office/drawing/2014/main" id="{42591151-6F34-8C37-B37C-52515E634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7577" y="5132226"/>
            <a:ext cx="614015" cy="614015"/>
          </a:xfrm>
          <a:prstGeom prst="rect">
            <a:avLst/>
          </a:prstGeom>
        </p:spPr>
      </p:pic>
      <p:pic>
        <p:nvPicPr>
          <p:cNvPr id="6" name="Graphic 5" descr="Newspaper outline">
            <a:extLst>
              <a:ext uri="{FF2B5EF4-FFF2-40B4-BE49-F238E27FC236}">
                <a16:creationId xmlns:a16="http://schemas.microsoft.com/office/drawing/2014/main" id="{A4DE08C4-4FBD-95E3-9A28-54EF0F9EDE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7576" y="1748184"/>
            <a:ext cx="614016" cy="614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67F72D-B5DD-7263-576F-EC140E37940D}"/>
              </a:ext>
            </a:extLst>
          </p:cNvPr>
          <p:cNvSpPr txBox="1"/>
          <p:nvPr/>
        </p:nvSpPr>
        <p:spPr>
          <a:xfrm>
            <a:off x="2590800" y="1676400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Dillingham Pathogen Monitoring Project Highlights, visit:</a:t>
            </a:r>
          </a:p>
          <a:p>
            <a:r>
              <a:rPr lang="en-US" i="1" dirty="0">
                <a:solidFill>
                  <a:schemeClr val="bg1"/>
                </a:solidFill>
                <a:latin typeface="+mn-lt"/>
              </a:rPr>
              <a:t>https://dec.alaska.gov/water/water-quality/project-highlights-newsletters</a:t>
            </a:r>
          </a:p>
        </p:txBody>
      </p:sp>
    </p:spTree>
    <p:extLst>
      <p:ext uri="{BB962C8B-B14F-4D97-AF65-F5344CB8AC3E}">
        <p14:creationId xmlns:p14="http://schemas.microsoft.com/office/powerpoint/2010/main" val="180233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825EC-0B4A-90F8-06B8-FDDFE52F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0" y="2740104"/>
            <a:ext cx="4495800" cy="1377791"/>
          </a:xfrm>
        </p:spPr>
        <p:txBody>
          <a:bodyPr/>
          <a:lstStyle/>
          <a:p>
            <a:r>
              <a:rPr lang="en-US" sz="7200" b="1" dirty="0">
                <a:latin typeface="+mn-lt"/>
              </a:rPr>
              <a:t>Thank you!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3955A-3B54-4D4B-D326-1472B9F3AB0A}"/>
              </a:ext>
            </a:extLst>
          </p:cNvPr>
          <p:cNvSpPr txBox="1"/>
          <p:nvPr/>
        </p:nvSpPr>
        <p:spPr>
          <a:xfrm>
            <a:off x="4267200" y="381000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3978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C2C4FDF-D2FB-8E3E-30F5-BDF7867C8D26}"/>
              </a:ext>
            </a:extLst>
          </p:cNvPr>
          <p:cNvSpPr/>
          <p:nvPr/>
        </p:nvSpPr>
        <p:spPr>
          <a:xfrm>
            <a:off x="1480" y="433558"/>
            <a:ext cx="12192000" cy="78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327" y="682856"/>
            <a:ext cx="6381009" cy="43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lang="en-US" sz="3600" b="1" spc="-40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Introductions</a:t>
            </a:r>
            <a:endParaRPr sz="3600" b="1" spc="-10" dirty="0">
              <a:solidFill>
                <a:srgbClr val="253B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015F58-1BCA-8E62-2CA1-0F5AA9DC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319886"/>
            <a:ext cx="2362200" cy="845881"/>
          </a:xfrm>
          <a:prstGeom prst="rect">
            <a:avLst/>
          </a:prstGeom>
          <a:solidFill>
            <a:schemeClr val="bg1"/>
          </a:solidFill>
          <a:ln w="28575">
            <a:solidFill>
              <a:srgbClr val="DFB003"/>
            </a:solidFill>
          </a:ln>
        </p:spPr>
      </p:pic>
      <p:pic>
        <p:nvPicPr>
          <p:cNvPr id="4" name="Picture 3" descr="A person sitting in a car with two dogs&#10;&#10;Description automatically generated">
            <a:extLst>
              <a:ext uri="{FF2B5EF4-FFF2-40B4-BE49-F238E27FC236}">
                <a16:creationId xmlns:a16="http://schemas.microsoft.com/office/drawing/2014/main" id="{464A96CD-8DBA-4B7B-B996-6EE919202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76099"/>
            <a:ext cx="3096602" cy="2322452"/>
          </a:xfrm>
          <a:prstGeom prst="rect">
            <a:avLst/>
          </a:prstGeom>
          <a:ln w="28575">
            <a:solidFill>
              <a:srgbClr val="8FAFD5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8AAF9-2629-4314-50BA-28E6923D4EF2}"/>
              </a:ext>
            </a:extLst>
          </p:cNvPr>
          <p:cNvSpPr txBox="1"/>
          <p:nvPr/>
        </p:nvSpPr>
        <p:spPr>
          <a:xfrm>
            <a:off x="633901" y="4562952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+mn-lt"/>
              </a:rPr>
              <a:t>Laura Eldred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Section Manager, Nonpoint Source Water Quality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Alaska Department of Environmental Conservation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Phone: (907) 376-1855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Email: </a:t>
            </a:r>
            <a:r>
              <a:rPr lang="en-US" sz="1200" b="0" dirty="0">
                <a:solidFill>
                  <a:schemeClr val="bg1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laura.eldred@alaska.gov</a:t>
            </a:r>
            <a:endParaRPr lang="en-US" sz="1200" b="0" dirty="0">
              <a:solidFill>
                <a:schemeClr val="bg1"/>
              </a:solidFill>
              <a:effectLst/>
              <a:latin typeface="+mn-lt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FD2E-D2C8-AB9F-6CF7-366539969F86}"/>
              </a:ext>
            </a:extLst>
          </p:cNvPr>
          <p:cNvSpPr txBox="1"/>
          <p:nvPr/>
        </p:nvSpPr>
        <p:spPr>
          <a:xfrm>
            <a:off x="4685108" y="4571117"/>
            <a:ext cx="297179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chemeClr val="bg1"/>
                </a:solidFill>
                <a:effectLst/>
                <a:latin typeface="+mn-lt"/>
              </a:rPr>
              <a:t>Mary Inovejas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Environmental Program Specialist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Alaska Dept. of Environmental Conservation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Nonpoint Source Water Quality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bg1"/>
                </a:solidFill>
                <a:effectLst/>
                <a:latin typeface="+mn-lt"/>
              </a:rPr>
              <a:t>Phone: (907) 269-7518 Email: </a:t>
            </a:r>
            <a:r>
              <a:rPr lang="en-US" sz="1200" b="0" dirty="0">
                <a:solidFill>
                  <a:schemeClr val="bg1"/>
                </a:solidFill>
                <a:effectLst/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mary.inovejas@alaska.gov</a:t>
            </a:r>
            <a:endParaRPr lang="en-US" sz="1200" b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40666-EBC0-4E5D-A887-C48F4B279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307" y="2081179"/>
            <a:ext cx="2436016" cy="2325559"/>
          </a:xfrm>
          <a:prstGeom prst="rect">
            <a:avLst/>
          </a:prstGeom>
          <a:ln w="28575">
            <a:solidFill>
              <a:srgbClr val="8FAFD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5B6FA-9FA9-55C3-BEB0-A3353423EEC0}"/>
              </a:ext>
            </a:extLst>
          </p:cNvPr>
          <p:cNvSpPr txBox="1"/>
          <p:nvPr/>
        </p:nvSpPr>
        <p:spPr>
          <a:xfrm>
            <a:off x="8483414" y="3352408"/>
            <a:ext cx="3175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chemeClr val="bg1"/>
                </a:solidFill>
                <a:effectLst/>
                <a:latin typeface="+mn-lt"/>
              </a:rPr>
              <a:t>Mary Curry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Lab Director and Manager</a:t>
            </a:r>
            <a:endParaRPr lang="en-US" sz="1400" i="0" dirty="0">
              <a:solidFill>
                <a:schemeClr val="bg1"/>
              </a:solidFill>
              <a:effectLst/>
              <a:latin typeface="+mn-lt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1"/>
                </a:solidFill>
                <a:effectLst/>
                <a:latin typeface="+mn-lt"/>
              </a:rPr>
              <a:t>Alaska Water Laboratories, LLC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Wasilla, AK</a:t>
            </a:r>
            <a:endParaRPr lang="en-US" sz="1400" b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30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243A63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2C4FDF-D2FB-8E3E-30F5-BDF7867C8D26}"/>
              </a:ext>
            </a:extLst>
          </p:cNvPr>
          <p:cNvSpPr/>
          <p:nvPr/>
        </p:nvSpPr>
        <p:spPr>
          <a:xfrm>
            <a:off x="1480" y="433558"/>
            <a:ext cx="12192000" cy="78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327" y="682856"/>
            <a:ext cx="6381009" cy="43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lang="en-US" sz="3600" b="1" spc="-40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Background &amp; Goals</a:t>
            </a:r>
            <a:endParaRPr sz="3600" b="1" spc="-10" dirty="0">
              <a:solidFill>
                <a:srgbClr val="253B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327" y="4416714"/>
            <a:ext cx="196140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0" dirty="0">
                <a:solidFill>
                  <a:srgbClr val="F7F5F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Objectives:</a:t>
            </a:r>
            <a:endParaRPr sz="28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903" y="4764890"/>
            <a:ext cx="4839441" cy="1788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1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endParaRPr lang="en-US" sz="1600" spc="-20" dirty="0">
              <a:solidFill>
                <a:srgbClr val="F7F5F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27685" indent="-514984">
              <a:lnSpc>
                <a:spcPct val="100000"/>
              </a:lnSpc>
              <a:spcBef>
                <a:spcPts val="105"/>
              </a:spcBef>
              <a:buFont typeface="+mj-lt"/>
              <a:buAutoNum type="arabicParenR"/>
              <a:tabLst>
                <a:tab pos="527685" algn="l"/>
              </a:tabLst>
            </a:pPr>
            <a:r>
              <a:rPr sz="1600" spc="-2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Monitor</a:t>
            </a:r>
            <a:r>
              <a:rPr sz="1600" spc="-10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spc="-4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recreational beaches </a:t>
            </a:r>
            <a:r>
              <a:rPr sz="1600" spc="-3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sz="1600" spc="-85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spc="-1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fecal</a:t>
            </a:r>
            <a:r>
              <a:rPr lang="en-US" sz="1600" spc="-1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indicator bacteria </a:t>
            </a:r>
          </a:p>
          <a:p>
            <a:pPr marL="469901" indent="-457200">
              <a:lnSpc>
                <a:spcPct val="100000"/>
              </a:lnSpc>
              <a:spcBef>
                <a:spcPts val="105"/>
              </a:spcBef>
              <a:buFont typeface="+mj-lt"/>
              <a:buAutoNum type="arabicParenR"/>
              <a:tabLst>
                <a:tab pos="527685" algn="l"/>
              </a:tabLst>
            </a:pPr>
            <a:endParaRPr lang="en-US" sz="1600" spc="-10" dirty="0">
              <a:solidFill>
                <a:srgbClr val="F7F5F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27685" indent="-514984">
              <a:lnSpc>
                <a:spcPct val="100000"/>
              </a:lnSpc>
              <a:spcBef>
                <a:spcPts val="105"/>
              </a:spcBef>
              <a:buFont typeface="+mj-lt"/>
              <a:buAutoNum type="arabicParenR"/>
              <a:tabLst>
                <a:tab pos="527685" algn="l"/>
              </a:tabLst>
            </a:pPr>
            <a:r>
              <a:rPr lang="en-US" sz="1600" spc="-45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sz="1600" spc="-45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dentify</a:t>
            </a:r>
            <a:r>
              <a:rPr sz="1600" spc="-11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spc="-1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possible</a:t>
            </a:r>
            <a:r>
              <a:rPr lang="en-US" sz="1600" spc="-10" dirty="0">
                <a:solidFill>
                  <a:srgbClr val="F7F5F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bacteria sources through Microbial Source Tracking (MST) – a type of DNA speciation</a:t>
            </a:r>
          </a:p>
          <a:p>
            <a:pPr marL="469901" indent="-457200">
              <a:lnSpc>
                <a:spcPct val="100000"/>
              </a:lnSpc>
              <a:spcBef>
                <a:spcPts val="105"/>
              </a:spcBef>
              <a:buFont typeface="+mj-lt"/>
              <a:buAutoNum type="arabicParenR"/>
              <a:tabLst>
                <a:tab pos="527685" algn="l"/>
              </a:tabLst>
            </a:pPr>
            <a:endParaRPr lang="en-US" sz="16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hand holding a clipboard with a white bottle and a piece of paper">
            <a:extLst>
              <a:ext uri="{FF2B5EF4-FFF2-40B4-BE49-F238E27FC236}">
                <a16:creationId xmlns:a16="http://schemas.microsoft.com/office/drawing/2014/main" id="{2AF6FACF-42D9-404E-ECCF-ACFF8221E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576558"/>
            <a:ext cx="3200399" cy="2400300"/>
          </a:xfrm>
          <a:prstGeom prst="rect">
            <a:avLst/>
          </a:prstGeom>
        </p:spPr>
      </p:pic>
      <p:pic>
        <p:nvPicPr>
          <p:cNvPr id="8" name="Picture 7" descr="A hand holding a test tube&#10;&#10;Description automatically generated">
            <a:extLst>
              <a:ext uri="{FF2B5EF4-FFF2-40B4-BE49-F238E27FC236}">
                <a16:creationId xmlns:a16="http://schemas.microsoft.com/office/drawing/2014/main" id="{3CC29BF5-3F6D-626E-8E92-04DE3BE3A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7268" y="3868468"/>
            <a:ext cx="3155351" cy="2366513"/>
          </a:xfrm>
          <a:prstGeom prst="rect">
            <a:avLst/>
          </a:prstGeom>
        </p:spPr>
      </p:pic>
      <p:pic>
        <p:nvPicPr>
          <p:cNvPr id="14" name="Picture 13" descr="A rocky beach with grass and water&#10;&#10;Description automatically generated with medium confidence">
            <a:extLst>
              <a:ext uri="{FF2B5EF4-FFF2-40B4-BE49-F238E27FC236}">
                <a16:creationId xmlns:a16="http://schemas.microsoft.com/office/drawing/2014/main" id="{2F103C22-ABDF-2270-2452-AA29FDB76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152900"/>
            <a:ext cx="3200400" cy="2400300"/>
          </a:xfrm>
          <a:prstGeom prst="rect">
            <a:avLst/>
          </a:prstGeom>
        </p:spPr>
      </p:pic>
      <p:pic>
        <p:nvPicPr>
          <p:cNvPr id="16" name="Picture 15" descr="A rocky shore with boats in the water&#10;&#10;Description automatically generated">
            <a:extLst>
              <a:ext uri="{FF2B5EF4-FFF2-40B4-BE49-F238E27FC236}">
                <a16:creationId xmlns:a16="http://schemas.microsoft.com/office/drawing/2014/main" id="{A2F408EB-17F2-7EAD-65F8-CF51D176A0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b="20904"/>
          <a:stretch/>
        </p:blipFill>
        <p:spPr>
          <a:xfrm>
            <a:off x="6091687" y="1572637"/>
            <a:ext cx="2366513" cy="1643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33F6FC-778C-791D-B84D-3941EFFD1825}"/>
              </a:ext>
            </a:extLst>
          </p:cNvPr>
          <p:cNvSpPr txBox="1"/>
          <p:nvPr/>
        </p:nvSpPr>
        <p:spPr>
          <a:xfrm>
            <a:off x="452903" y="1664038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Background: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3B495-F07A-3D11-0C89-D595EB5B1D7E}"/>
              </a:ext>
            </a:extLst>
          </p:cNvPr>
          <p:cNvSpPr txBox="1"/>
          <p:nvPr/>
        </p:nvSpPr>
        <p:spPr>
          <a:xfrm>
            <a:off x="454383" y="2108390"/>
            <a:ext cx="4574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Sample collection occurred between May and August during the summers of 2022 and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Alaska Water Laboratories collected near-shore water samples from 3 Dillingham beaches</a:t>
            </a:r>
          </a:p>
          <a:p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Pathogen monitoring was conducted in Dillingham in 2006, 2008, 2009, and 2010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F9B7CC-70B3-FBD6-C5A3-3165F7ACA7AC}"/>
              </a:ext>
            </a:extLst>
          </p:cNvPr>
          <p:cNvSpPr/>
          <p:nvPr/>
        </p:nvSpPr>
        <p:spPr>
          <a:xfrm>
            <a:off x="1480" y="433558"/>
            <a:ext cx="12192000" cy="78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0A02541-9A6A-B590-B5F5-965C48BBF3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7084673" cy="43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lang="en-US" sz="3600" b="1" spc="-40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we monitoring for?</a:t>
            </a:r>
            <a:endParaRPr sz="3600" b="1" spc="-10" dirty="0">
              <a:solidFill>
                <a:srgbClr val="253B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close up of purple ovals&#10;&#10;Description automatically generated">
            <a:extLst>
              <a:ext uri="{FF2B5EF4-FFF2-40B4-BE49-F238E27FC236}">
                <a16:creationId xmlns:a16="http://schemas.microsoft.com/office/drawing/2014/main" id="{985CC77D-E26F-60CA-0086-683DCBA6B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9714" y="1738625"/>
            <a:ext cx="3026299" cy="2013865"/>
          </a:xfrm>
          <a:prstGeom prst="rect">
            <a:avLst/>
          </a:prstGeom>
        </p:spPr>
      </p:pic>
      <p:pic>
        <p:nvPicPr>
          <p:cNvPr id="6" name="Picture 5" descr="A close-up of a green bacteria&#10;&#10;Description automatically generated">
            <a:extLst>
              <a:ext uri="{FF2B5EF4-FFF2-40B4-BE49-F238E27FC236}">
                <a16:creationId xmlns:a16="http://schemas.microsoft.com/office/drawing/2014/main" id="{5FED9315-DC04-A64D-F148-6054D944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80870"/>
            <a:ext cx="3048000" cy="2205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71E36-84B4-3940-F4A6-C2FCD8CD251C}"/>
              </a:ext>
            </a:extLst>
          </p:cNvPr>
          <p:cNvSpPr txBox="1"/>
          <p:nvPr/>
        </p:nvSpPr>
        <p:spPr>
          <a:xfrm>
            <a:off x="5334000" y="1716629"/>
            <a:ext cx="495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Although these pathogens are generally not harmful themselves, they indicate the possible presence of disease-causing bacteria, viruses, and protozoans that also live in the digestive systems of humans and other warm-blooded animals.</a:t>
            </a: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The presence of fecal coliform and enterococci in a waterbody suggests that harmful bacteria might also be present, posing a health risk.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F0A9C9-17C6-4E4C-EEA2-FDC78B6D5C16}"/>
              </a:ext>
            </a:extLst>
          </p:cNvPr>
          <p:cNvSpPr txBox="1"/>
          <p:nvPr/>
        </p:nvSpPr>
        <p:spPr>
          <a:xfrm>
            <a:off x="1909714" y="1371600"/>
            <a:ext cx="2078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Enterococci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EDB-F5F1-7E68-9901-127A2188520C}"/>
              </a:ext>
            </a:extLst>
          </p:cNvPr>
          <p:cNvSpPr txBox="1"/>
          <p:nvPr/>
        </p:nvSpPr>
        <p:spPr>
          <a:xfrm>
            <a:off x="1905000" y="40872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Fecal coliform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F9B7CC-70B3-FBD6-C5A3-3165F7ACA7AC}"/>
              </a:ext>
            </a:extLst>
          </p:cNvPr>
          <p:cNvSpPr/>
          <p:nvPr/>
        </p:nvSpPr>
        <p:spPr>
          <a:xfrm>
            <a:off x="1480" y="433558"/>
            <a:ext cx="12192000" cy="78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0A02541-9A6A-B590-B5F5-965C48BBF3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7084673" cy="43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lang="en-US" sz="3600" b="1" spc="-40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Quality Criteria</a:t>
            </a:r>
            <a:endParaRPr sz="3600" b="1" spc="-10" dirty="0">
              <a:solidFill>
                <a:srgbClr val="253B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0EE91B-F887-EBEC-43F4-6E61D4E0B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65243"/>
              </p:ext>
            </p:extLst>
          </p:nvPr>
        </p:nvGraphicFramePr>
        <p:xfrm>
          <a:off x="838200" y="1828800"/>
          <a:ext cx="41148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6042970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dirty="0"/>
                        <a:t>Recreation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0" dirty="0"/>
                        <a:t>(Primary Contact)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71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20680"/>
                  </a:ext>
                </a:extLst>
              </a:tr>
              <a:tr h="1195557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i="0" u="none" strike="noStrik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a 30-day period, the geometric mean of samples may not exceed 35 enterococci CFU/100 ml 	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927316"/>
                  </a:ext>
                </a:extLst>
              </a:tr>
              <a:tr h="1531881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i="0" u="none" strike="noStrik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more than 10% of the samples may exceed a statistical threshold value (</a:t>
                      </a:r>
                      <a:r>
                        <a:rPr lang="en-US" sz="1800" b="0" i="0" u="none" strike="noStrike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STV</a:t>
                      </a: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of 130 enterococci CFU/100 ml. 	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22644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A9DD23-0552-66D0-9461-69E6BE6A5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884894"/>
              </p:ext>
            </p:extLst>
          </p:nvPr>
        </p:nvGraphicFramePr>
        <p:xfrm>
          <a:off x="6156489" y="1830371"/>
          <a:ext cx="4359111" cy="4065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9111">
                  <a:extLst>
                    <a:ext uri="{9D8B030D-6E8A-4147-A177-3AD203B41FA5}">
                      <a16:colId xmlns:a16="http://schemas.microsoft.com/office/drawing/2014/main" val="360429705"/>
                    </a:ext>
                  </a:extLst>
                </a:gridCol>
              </a:tblGrid>
              <a:tr h="116966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Harvesting Raw Mollusks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or Other Raw Aquatic Live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for Consumption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0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20680"/>
                  </a:ext>
                </a:extLst>
              </a:tr>
              <a:tr h="1439581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i="0" u="none" strike="noStrik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geometric mean of samples may not exceed 14 fecal coliform/100 ml 		</a:t>
                      </a:r>
                    </a:p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27316"/>
                  </a:ext>
                </a:extLst>
              </a:tr>
              <a:tr h="1414119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i="0" u="none" strike="noStrik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more than 10% of the samples may exceed 31 CFU per 100 ml for a membrane filtration test </a:t>
                      </a:r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226444"/>
                  </a:ext>
                </a:extLst>
              </a:tr>
            </a:tbl>
          </a:graphicData>
        </a:graphic>
      </p:graphicFrame>
      <p:pic>
        <p:nvPicPr>
          <p:cNvPr id="6" name="Graphic 5" descr="Swimming outline">
            <a:extLst>
              <a:ext uri="{FF2B5EF4-FFF2-40B4-BE49-F238E27FC236}">
                <a16:creationId xmlns:a16="http://schemas.microsoft.com/office/drawing/2014/main" id="{F177496F-7194-8EBE-1D40-50F1E94CF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4789" y="1828800"/>
            <a:ext cx="815811" cy="815811"/>
          </a:xfrm>
          <a:prstGeom prst="rect">
            <a:avLst/>
          </a:prstGeom>
        </p:spPr>
      </p:pic>
      <p:pic>
        <p:nvPicPr>
          <p:cNvPr id="10" name="Graphic 9" descr="Fork and knife outline">
            <a:extLst>
              <a:ext uri="{FF2B5EF4-FFF2-40B4-BE49-F238E27FC236}">
                <a16:creationId xmlns:a16="http://schemas.microsoft.com/office/drawing/2014/main" id="{7223C2FD-3115-E330-18DF-BDB4C93A7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48800" y="19050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8BEA8C-3998-C919-F819-F55C6CAF4400}"/>
              </a:ext>
            </a:extLst>
          </p:cNvPr>
          <p:cNvSpPr txBox="1"/>
          <p:nvPr/>
        </p:nvSpPr>
        <p:spPr>
          <a:xfrm>
            <a:off x="3984789" y="623977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j-lt"/>
              </a:rPr>
              <a:t>*18 </a:t>
            </a:r>
            <a:r>
              <a:rPr lang="en-US" i="1" dirty="0" err="1">
                <a:solidFill>
                  <a:schemeClr val="bg1"/>
                </a:solidFill>
                <a:latin typeface="+mj-lt"/>
              </a:rPr>
              <a:t>AAC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 70 WATER QUALITY STANDARDS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EC2C5-8AAB-48E5-19C3-7E03DE27EA2F}"/>
              </a:ext>
            </a:extLst>
          </p:cNvPr>
          <p:cNvSpPr txBox="1"/>
          <p:nvPr/>
        </p:nvSpPr>
        <p:spPr>
          <a:xfrm>
            <a:off x="5257800" y="3505200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80640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ap compass outline">
            <a:extLst>
              <a:ext uri="{FF2B5EF4-FFF2-40B4-BE49-F238E27FC236}">
                <a16:creationId xmlns:a16="http://schemas.microsoft.com/office/drawing/2014/main" id="{874C1A0E-90F5-8D2F-2B58-DAAF09BCB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1600" y="51816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D3550-72A0-E785-EA13-2D44DDB52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567759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80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A0A7A4-CFEE-14E9-1408-003970571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" t="8465" r="-407" b="13711"/>
          <a:stretch/>
        </p:blipFill>
        <p:spPr>
          <a:xfrm>
            <a:off x="2010433" y="1591188"/>
            <a:ext cx="2029811" cy="2109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13723-D67F-A7AE-D1F5-BECA761A2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59"/>
          <a:stretch/>
        </p:blipFill>
        <p:spPr>
          <a:xfrm>
            <a:off x="2000387" y="3961898"/>
            <a:ext cx="2039858" cy="1986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DDAB-7A69-ADC2-8885-9E04BB209F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0" t="21212" r="2214"/>
          <a:stretch/>
        </p:blipFill>
        <p:spPr>
          <a:xfrm>
            <a:off x="4267200" y="1591188"/>
            <a:ext cx="3347281" cy="2109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E1F61-98A7-2AE5-F7AC-3A34524F7D96}"/>
              </a:ext>
            </a:extLst>
          </p:cNvPr>
          <p:cNvSpPr txBox="1"/>
          <p:nvPr/>
        </p:nvSpPr>
        <p:spPr>
          <a:xfrm>
            <a:off x="4941455" y="1078468"/>
            <a:ext cx="237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Scandinavian Beach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18B98-92E0-7C13-5143-F81520F3AF7A}"/>
              </a:ext>
            </a:extLst>
          </p:cNvPr>
          <p:cNvSpPr txBox="1"/>
          <p:nvPr/>
        </p:nvSpPr>
        <p:spPr>
          <a:xfrm>
            <a:off x="2429164" y="1078468"/>
            <a:ext cx="145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Snag Point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112CE3-4B93-7CC1-E8C5-B81CBC6B87FA}"/>
              </a:ext>
            </a:extLst>
          </p:cNvPr>
          <p:cNvSpPr txBox="1"/>
          <p:nvPr/>
        </p:nvSpPr>
        <p:spPr>
          <a:xfrm>
            <a:off x="981644" y="2423405"/>
            <a:ext cx="86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3F78A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C4FC6-FF38-0A81-0C97-2AC1DEA37014}"/>
              </a:ext>
            </a:extLst>
          </p:cNvPr>
          <p:cNvSpPr txBox="1"/>
          <p:nvPr/>
        </p:nvSpPr>
        <p:spPr>
          <a:xfrm>
            <a:off x="981644" y="4647291"/>
            <a:ext cx="101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3F78A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2D76D-F93D-63B9-3998-259CFA42013B}"/>
              </a:ext>
            </a:extLst>
          </p:cNvPr>
          <p:cNvSpPr txBox="1"/>
          <p:nvPr/>
        </p:nvSpPr>
        <p:spPr>
          <a:xfrm>
            <a:off x="8319338" y="1078468"/>
            <a:ext cx="227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Kanakanak</a:t>
            </a:r>
            <a:r>
              <a:rPr lang="en-US" dirty="0">
                <a:solidFill>
                  <a:srgbClr val="253B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E213C-1D78-EE3F-0258-AF42C84464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9" b="5510"/>
          <a:stretch/>
        </p:blipFill>
        <p:spPr>
          <a:xfrm>
            <a:off x="7867044" y="3963761"/>
            <a:ext cx="2800956" cy="2044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5AA4D-DA5D-AB72-DF36-035D666F6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7044" y="1608099"/>
            <a:ext cx="2800956" cy="2092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4D4EF-5222-73C9-06BE-C9637DE26B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976"/>
          <a:stretch/>
        </p:blipFill>
        <p:spPr>
          <a:xfrm>
            <a:off x="4267200" y="3955163"/>
            <a:ext cx="3347280" cy="2034092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02BAA38-1179-E3EF-32E1-13EDDFDB8A0E}"/>
              </a:ext>
            </a:extLst>
          </p:cNvPr>
          <p:cNvSpPr/>
          <p:nvPr/>
        </p:nvSpPr>
        <p:spPr>
          <a:xfrm>
            <a:off x="8001000" y="1169884"/>
            <a:ext cx="228600" cy="201716"/>
          </a:xfrm>
          <a:prstGeom prst="triangle">
            <a:avLst/>
          </a:prstGeom>
          <a:solidFill>
            <a:srgbClr val="DFB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1A51B4-F30A-78D5-F58B-08F55C045EC3}"/>
              </a:ext>
            </a:extLst>
          </p:cNvPr>
          <p:cNvSpPr/>
          <p:nvPr/>
        </p:nvSpPr>
        <p:spPr>
          <a:xfrm>
            <a:off x="4663249" y="1143000"/>
            <a:ext cx="228600" cy="228600"/>
          </a:xfrm>
          <a:prstGeom prst="ellipse">
            <a:avLst/>
          </a:prstGeom>
          <a:solidFill>
            <a:srgbClr val="DFB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8ACC2-273C-81EC-40D8-50924592AA67}"/>
              </a:ext>
            </a:extLst>
          </p:cNvPr>
          <p:cNvSpPr/>
          <p:nvPr/>
        </p:nvSpPr>
        <p:spPr>
          <a:xfrm>
            <a:off x="2156374" y="1169884"/>
            <a:ext cx="205826" cy="201716"/>
          </a:xfrm>
          <a:prstGeom prst="rect">
            <a:avLst/>
          </a:prstGeom>
          <a:solidFill>
            <a:srgbClr val="DFB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374B4-7323-59AA-C9AD-B4D0A7C45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2" y="1210940"/>
            <a:ext cx="5900048" cy="3742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3BFC8-F074-F98A-1BC6-FF2BD7668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191405"/>
            <a:ext cx="5562600" cy="3761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EE8A1C-B743-34C4-CD25-7B8EF7A80BA7}"/>
              </a:ext>
            </a:extLst>
          </p:cNvPr>
          <p:cNvSpPr txBox="1"/>
          <p:nvPr/>
        </p:nvSpPr>
        <p:spPr>
          <a:xfrm>
            <a:off x="195952" y="50292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from 2022 enterococci analyses, all sites.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45CBE-3473-8EDE-5175-5145446DEBDF}"/>
              </a:ext>
            </a:extLst>
          </p:cNvPr>
          <p:cNvSpPr txBox="1"/>
          <p:nvPr/>
        </p:nvSpPr>
        <p:spPr>
          <a:xfrm>
            <a:off x="6324600" y="5029200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from 2023 enterococci analyses, all sites.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7BC8A-FE55-24D3-C00A-D23D673E6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447" y="685800"/>
            <a:ext cx="7663105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0D7190-BCBC-1875-DFF8-B5AA4BEDE097}"/>
              </a:ext>
            </a:extLst>
          </p:cNvPr>
          <p:cNvSpPr txBox="1"/>
          <p:nvPr/>
        </p:nvSpPr>
        <p:spPr>
          <a:xfrm>
            <a:off x="2228778" y="5849034"/>
            <a:ext cx="7524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and 2023 geometric mean results for enterococci, all sites.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39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</TotalTime>
  <Words>611</Words>
  <Application>Microsoft Office PowerPoint</Application>
  <PresentationFormat>Widescreen</PresentationFormat>
  <Paragraphs>94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Lucida Sans</vt:lpstr>
      <vt:lpstr>Open Sans</vt:lpstr>
      <vt:lpstr>Open Sans Light</vt:lpstr>
      <vt:lpstr>Office Theme</vt:lpstr>
      <vt:lpstr>PowerPoint Presentation</vt:lpstr>
      <vt:lpstr>Introductions</vt:lpstr>
      <vt:lpstr>Project Background &amp; Goals</vt:lpstr>
      <vt:lpstr>What are we monitoring for?</vt:lpstr>
      <vt:lpstr>Water Quality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 on….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Rawalt, Kelly C (DEC)</dc:creator>
  <cp:lastModifiedBy>Inovejas, Mary E (DEC)</cp:lastModifiedBy>
  <cp:revision>74</cp:revision>
  <dcterms:created xsi:type="dcterms:W3CDTF">2024-02-01T17:23:04Z</dcterms:created>
  <dcterms:modified xsi:type="dcterms:W3CDTF">2024-09-19T19:18:29Z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0x01010001F013DE8622C54FA6A6EA60C62AEE48</vt:lpwstr>
  </property>
  <property fmtid="{D5CDD505-2E9C-101B-9397-08002B2CF9AE}" pid="3" name="Created">
    <vt:filetime>2024-01-29T00:00:00Z</vt:filetime>
  </property>
  <property fmtid="{D5CDD505-2E9C-101B-9397-08002B2CF9AE}" pid="4" name="Creator">
    <vt:lpwstr>Acrobat PDFMaker 23 for PowerPoint</vt:lpwstr>
  </property>
  <property fmtid="{D5CDD505-2E9C-101B-9397-08002B2CF9AE}" pid="5" name="LastSaved">
    <vt:filetime>2024-02-01T00:00:00Z</vt:filetime>
  </property>
  <property fmtid="{D5CDD505-2E9C-101B-9397-08002B2CF9AE}" pid="6" name="Producer">
    <vt:lpwstr>Adobe PDF Library 23.8.246</vt:lpwstr>
  </property>
</Properties>
</file>