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332" r:id="rId3"/>
    <p:sldId id="346" r:id="rId4"/>
    <p:sldId id="302" r:id="rId5"/>
    <p:sldId id="361" r:id="rId6"/>
    <p:sldId id="317" r:id="rId7"/>
    <p:sldId id="308" r:id="rId8"/>
    <p:sldId id="319" r:id="rId9"/>
    <p:sldId id="325" r:id="rId10"/>
    <p:sldId id="347" r:id="rId11"/>
    <p:sldId id="326" r:id="rId12"/>
    <p:sldId id="304" r:id="rId13"/>
    <p:sldId id="312" r:id="rId14"/>
    <p:sldId id="313" r:id="rId15"/>
    <p:sldId id="315" r:id="rId16"/>
    <p:sldId id="316" r:id="rId17"/>
    <p:sldId id="305" r:id="rId18"/>
    <p:sldId id="306" r:id="rId19"/>
    <p:sldId id="307" r:id="rId20"/>
    <p:sldId id="330" r:id="rId21"/>
    <p:sldId id="353" r:id="rId22"/>
    <p:sldId id="362" r:id="rId23"/>
    <p:sldId id="352" r:id="rId24"/>
    <p:sldId id="310" r:id="rId25"/>
    <p:sldId id="329" r:id="rId26"/>
    <p:sldId id="331" r:id="rId27"/>
    <p:sldId id="320" r:id="rId28"/>
    <p:sldId id="289" r:id="rId29"/>
    <p:sldId id="288" r:id="rId30"/>
    <p:sldId id="351" r:id="rId31"/>
    <p:sldId id="350" r:id="rId32"/>
    <p:sldId id="333" r:id="rId33"/>
    <p:sldId id="334" r:id="rId34"/>
    <p:sldId id="360" r:id="rId35"/>
    <p:sldId id="343" r:id="rId36"/>
    <p:sldId id="340" r:id="rId37"/>
    <p:sldId id="342" r:id="rId38"/>
    <p:sldId id="344" r:id="rId39"/>
    <p:sldId id="345" r:id="rId40"/>
    <p:sldId id="339" r:id="rId41"/>
    <p:sldId id="341" r:id="rId42"/>
    <p:sldId id="338" r:id="rId43"/>
    <p:sldId id="356" r:id="rId44"/>
    <p:sldId id="355" r:id="rId45"/>
    <p:sldId id="357" r:id="rId46"/>
    <p:sldId id="294" r:id="rId47"/>
    <p:sldId id="282" r:id="rId4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4692"/>
    <a:srgbClr val="C7C9C7"/>
    <a:srgbClr val="9EA9B0"/>
    <a:srgbClr val="AEAFAE"/>
    <a:srgbClr val="14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73" autoAdjust="0"/>
    <p:restoredTop sz="64009" autoAdjust="0"/>
  </p:normalViewPr>
  <p:slideViewPr>
    <p:cSldViewPr snapToGrid="0" snapToObjects="1">
      <p:cViewPr varScale="1">
        <p:scale>
          <a:sx n="59" d="100"/>
          <a:sy n="59" d="100"/>
        </p:scale>
        <p:origin x="-19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3" d="100"/>
          <a:sy n="43" d="100"/>
        </p:scale>
        <p:origin x="-2434" y="-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70621971988493E-2"/>
          <c:y val="3.6287624967214001E-2"/>
          <c:w val="0.88587248886159498"/>
          <c:h val="0.787279678906908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Invention disclosures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5</c:v>
                </c:pt>
                <c:pt idx="7">
                  <c:v>9</c:v>
                </c:pt>
                <c:pt idx="8">
                  <c:v>7</c:v>
                </c:pt>
                <c:pt idx="9">
                  <c:v>8</c:v>
                </c:pt>
                <c:pt idx="10">
                  <c:v>4</c:v>
                </c:pt>
                <c:pt idx="11">
                  <c:v>32</c:v>
                </c:pt>
                <c:pt idx="12">
                  <c:v>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marker>
            <c:spPr>
              <a:solidFill>
                <a:srgbClr val="92D050"/>
              </a:solidFill>
            </c:spPr>
          </c:marker>
          <c:dPt>
            <c:idx val="12"/>
            <c:marker>
              <c:symbol val="diamond"/>
              <c:size val="20"/>
            </c:marker>
            <c:bubble3D val="0"/>
            <c:spPr>
              <a:ln>
                <a:solidFill>
                  <a:srgbClr val="00B0F0"/>
                </a:solidFill>
                <a:prstDash val="sysDash"/>
              </a:ln>
            </c:spPr>
          </c:dPt>
          <c:cat>
            <c:numRef>
              <c:f>Sheet1!$A$2:$A$15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marker>
            <c:spPr>
              <a:solidFill>
                <a:schemeClr val="accent6"/>
              </a:solidFill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868672"/>
        <c:axId val="163870592"/>
      </c:lineChart>
      <c:dateAx>
        <c:axId val="16386867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 rot="-3000000"/>
          <a:lstStyle/>
          <a:p>
            <a:pPr>
              <a:defRPr sz="1600"/>
            </a:pPr>
            <a:endParaRPr lang="en-US"/>
          </a:p>
        </c:txPr>
        <c:crossAx val="163870592"/>
        <c:crosses val="autoZero"/>
        <c:auto val="0"/>
        <c:lblOffset val="100"/>
        <c:baseTimeUnit val="days"/>
      </c:dateAx>
      <c:valAx>
        <c:axId val="16387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868672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noFill/>
    <a:ln>
      <a:solidFill>
        <a:schemeClr val="tx2"/>
      </a:solidFill>
    </a:ln>
  </c:spPr>
  <c:txPr>
    <a:bodyPr/>
    <a:lstStyle/>
    <a:p>
      <a:pPr>
        <a:defRPr sz="1800">
          <a:solidFill>
            <a:srgbClr val="236192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1959A8-9E49-49C6-BCA8-86DB16A30EEA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8E0667-94EC-4A6F-826D-62722F16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6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5DE4DC-380A-3540-A5B4-9CD140B81EB9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FDC237-F1FF-DC4D-9541-50C4991C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9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25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9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5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0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01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02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53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66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12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3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9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55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55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489" indent="-342489">
              <a:lnSpc>
                <a:spcPct val="80000"/>
              </a:lnSpc>
              <a:spcBef>
                <a:spcPct val="0"/>
              </a:spcBef>
              <a:buFont typeface="Symbol" pitchFamily="18" charset="2"/>
              <a:buChar char=""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spcBef>
                <a:spcPct val="0"/>
              </a:spcBef>
              <a:buFont typeface="Symbol" pitchFamily="18" charset="2"/>
              <a:buNone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489" indent="-342489">
              <a:lnSpc>
                <a:spcPct val="80000"/>
              </a:lnSpc>
              <a:spcBef>
                <a:spcPct val="0"/>
              </a:spcBef>
              <a:buFont typeface="Symbol" pitchFamily="18" charset="2"/>
              <a:buChar char=""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4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4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4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4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6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91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6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9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237-F1FF-DC4D-9541-50C4991C3E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2492"/>
            <a:ext cx="7772400" cy="1336386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1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86000"/>
            <a:ext cx="40767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40767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479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28ED5-8265-C842-8712-DAA74FFD445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45C7BE-D853-AF41-AED7-AEEE7525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w/bullets, 1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114800" cy="452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28ED5-8265-C842-8712-DAA74FFD445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45C7BE-D853-AF41-AED7-AEEE752506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800600" y="1600199"/>
            <a:ext cx="3886200" cy="452326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00200"/>
            <a:ext cx="8229600" cy="452325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4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03188" y="88900"/>
            <a:ext cx="8958262" cy="61309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28ED5-8265-C842-8712-DAA74FFD445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45C7BE-D853-AF41-AED7-AEEE75250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4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4005072" cy="45232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81728" y="1600200"/>
            <a:ext cx="4005072" cy="45232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11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11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0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9" r:id="rId4"/>
    <p:sldLayoutId id="2147483670" r:id="rId5"/>
    <p:sldLayoutId id="2147483666" r:id="rId6"/>
    <p:sldLayoutId id="2147483671" r:id="rId7"/>
    <p:sldLayoutId id="2147483667" r:id="rId8"/>
    <p:sldLayoutId id="2147483668" r:id="rId9"/>
    <p:sldLayoutId id="2147483672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3619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3619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3619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3619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3619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UAFbudge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2492"/>
            <a:ext cx="7772400" cy="1483708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Graduating students </a:t>
            </a:r>
            <a:r>
              <a:rPr lang="en-US" sz="4800" dirty="0" smtClean="0"/>
              <a:t>&amp;</a:t>
            </a:r>
            <a:br>
              <a:rPr lang="en-US" sz="4800" dirty="0" smtClean="0"/>
            </a:br>
            <a:r>
              <a:rPr lang="en-US" sz="4800" dirty="0" smtClean="0"/>
              <a:t>serving </a:t>
            </a:r>
            <a:r>
              <a:rPr lang="en-US" sz="4800" dirty="0" smtClean="0"/>
              <a:t>our communities</a:t>
            </a:r>
            <a:endParaRPr lang="en-US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FY15 Operating &amp; Capital </a:t>
            </a:r>
            <a:br>
              <a:rPr lang="en-US" dirty="0" smtClean="0"/>
            </a:br>
            <a:r>
              <a:rPr lang="en-US" dirty="0" smtClean="0"/>
              <a:t>Budget requests</a:t>
            </a:r>
          </a:p>
          <a:p>
            <a:r>
              <a:rPr lang="en-US" dirty="0" smtClean="0"/>
              <a:t>August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5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UAF research leads to 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0942"/>
            <a:ext cx="9144001" cy="1648496"/>
          </a:xfrm>
        </p:spPr>
        <p:txBody>
          <a:bodyPr>
            <a:noAutofit/>
          </a:bodyPr>
          <a:lstStyle/>
          <a:p>
            <a:r>
              <a:rPr lang="en-US" sz="2100" dirty="0" smtClean="0"/>
              <a:t>OIPC’s efforts began in 2011; in FY12 32 invention disclosures resulted in six patents filed by UAF</a:t>
            </a:r>
          </a:p>
          <a:p>
            <a:r>
              <a:rPr lang="en-US" sz="2100" dirty="0" smtClean="0"/>
              <a:t>In FY13, the number more than doubled, as part of the vigorous IP &amp; commercialization identification efforts, putting UAF in line with peers</a:t>
            </a:r>
            <a:endParaRPr lang="en-US" sz="2100" dirty="0"/>
          </a:p>
        </p:txBody>
      </p:sp>
      <p:graphicFrame>
        <p:nvGraphicFramePr>
          <p:cNvPr id="5" name="Chart 4" descr="The chart represents the number of inventions disclosed within calendar year. There are 14 inventions disclosed since June of 2011 to December 2011." title="Invention Disclosures Chart"/>
          <p:cNvGraphicFramePr/>
          <p:nvPr>
            <p:extLst>
              <p:ext uri="{D42A27DB-BD31-4B8C-83A1-F6EECF244321}">
                <p14:modId xmlns:p14="http://schemas.microsoft.com/office/powerpoint/2010/main" val="864892045"/>
              </p:ext>
            </p:extLst>
          </p:nvPr>
        </p:nvGraphicFramePr>
        <p:xfrm>
          <a:off x="1004553" y="927279"/>
          <a:ext cx="7225047" cy="386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60620" y="1519707"/>
            <a:ext cx="31810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Invention Disclosures by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335" y="274638"/>
            <a:ext cx="8590209" cy="910218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directions: raising the bar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43190"/>
            <a:ext cx="9144000" cy="53318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R&amp;D for Alaska’s </a:t>
            </a:r>
            <a:r>
              <a:rPr lang="en-US" dirty="0" smtClean="0"/>
              <a:t>communities</a:t>
            </a:r>
            <a:endParaRPr lang="en-US" dirty="0" smtClean="0"/>
          </a:p>
          <a:p>
            <a:pPr lvl="1"/>
            <a:r>
              <a:rPr lang="en-US" dirty="0" err="1" smtClean="0"/>
              <a:t>Nanook</a:t>
            </a:r>
            <a:r>
              <a:rPr lang="en-US" dirty="0" smtClean="0"/>
              <a:t> Innovation Corporation (non-profit)</a:t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 err="1" smtClean="0"/>
              <a:t>Nanook</a:t>
            </a:r>
            <a:r>
              <a:rPr lang="en-US" dirty="0" smtClean="0"/>
              <a:t> Tech Ventures (for-profit subsidiary)</a:t>
            </a:r>
          </a:p>
          <a:p>
            <a:pPr lvl="2"/>
            <a:r>
              <a:rPr lang="en-US" dirty="0" smtClean="0"/>
              <a:t>Infrasound microphone </a:t>
            </a:r>
            <a:r>
              <a:rPr lang="en-US" dirty="0"/>
              <a:t>(</a:t>
            </a:r>
            <a:r>
              <a:rPr lang="en-US" dirty="0" smtClean="0"/>
              <a:t>defense &amp; surveillance - Northrup Grumman)</a:t>
            </a:r>
          </a:p>
          <a:p>
            <a:pPr lvl="1"/>
            <a:r>
              <a:rPr lang="en-US" dirty="0" smtClean="0"/>
              <a:t>Alaska Center for Unmanned Aircraft Systems Integration</a:t>
            </a:r>
          </a:p>
          <a:p>
            <a:pPr lvl="2"/>
            <a:r>
              <a:rPr lang="en-US" dirty="0" smtClean="0"/>
              <a:t>One of six centers, also partnered with Oregon &amp; Hawaii</a:t>
            </a:r>
          </a:p>
          <a:p>
            <a:pPr lvl="1"/>
            <a:r>
              <a:rPr lang="en-US" dirty="0" smtClean="0"/>
              <a:t>Alaska Satellite Facility dish</a:t>
            </a:r>
          </a:p>
          <a:p>
            <a:pPr lvl="1"/>
            <a:r>
              <a:rPr lang="en-US" dirty="0" smtClean="0"/>
              <a:t>Alaska </a:t>
            </a:r>
            <a:r>
              <a:rPr lang="en-US" dirty="0" err="1" smtClean="0"/>
              <a:t>EPSCoR</a:t>
            </a:r>
            <a:endParaRPr lang="en-US" dirty="0" smtClean="0"/>
          </a:p>
          <a:p>
            <a:pPr lvl="1"/>
            <a:r>
              <a:rPr lang="en-US" dirty="0" smtClean="0"/>
              <a:t>Center for Alaska Native Health Research (CANHR)</a:t>
            </a:r>
          </a:p>
          <a:p>
            <a:pPr lvl="2"/>
            <a:r>
              <a:rPr lang="en-US" dirty="0" smtClean="0"/>
              <a:t>$5.3M grant for researching Alaska Native Health disparities</a:t>
            </a:r>
          </a:p>
          <a:p>
            <a:pPr lvl="2"/>
            <a:r>
              <a:rPr lang="en-US" dirty="0" smtClean="0"/>
              <a:t>12 pilot projects for </a:t>
            </a:r>
            <a:r>
              <a:rPr lang="en-US" dirty="0"/>
              <a:t>UAF junior </a:t>
            </a:r>
            <a:r>
              <a:rPr lang="en-US" dirty="0" smtClean="0"/>
              <a:t>scientists &amp; researchers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972" y="274638"/>
            <a:ext cx="8500056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directions: raising the bar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Accountability to the people of Alaska</a:t>
            </a:r>
          </a:p>
          <a:p>
            <a:pPr lvl="1"/>
            <a:r>
              <a:rPr lang="en-US" dirty="0" smtClean="0"/>
              <a:t>Process improvement </a:t>
            </a:r>
            <a:r>
              <a:rPr lang="en-US" dirty="0"/>
              <a:t>&amp; </a:t>
            </a:r>
            <a:r>
              <a:rPr lang="en-US" dirty="0" smtClean="0"/>
              <a:t>efficiency</a:t>
            </a:r>
            <a:endParaRPr lang="en-US" dirty="0"/>
          </a:p>
          <a:p>
            <a:pPr lvl="2"/>
            <a:r>
              <a:rPr lang="en-US" dirty="0" smtClean="0"/>
              <a:t>Employee pre-recruitment (HIRED)</a:t>
            </a:r>
          </a:p>
          <a:p>
            <a:pPr lvl="2"/>
            <a:r>
              <a:rPr lang="en-US" dirty="0" smtClean="0"/>
              <a:t>Award set-up (GPS)</a:t>
            </a:r>
          </a:p>
          <a:p>
            <a:pPr lvl="2"/>
            <a:r>
              <a:rPr lang="en-US" dirty="0" smtClean="0"/>
              <a:t>Procurement (SUPER)</a:t>
            </a:r>
          </a:p>
          <a:p>
            <a:pPr lvl="2"/>
            <a:r>
              <a:rPr lang="en-US" dirty="0" smtClean="0"/>
              <a:t>Travel (TRIP)</a:t>
            </a:r>
          </a:p>
          <a:p>
            <a:pPr lvl="2"/>
            <a:r>
              <a:rPr lang="en-US" dirty="0"/>
              <a:t>Student </a:t>
            </a:r>
            <a:r>
              <a:rPr lang="en-US" dirty="0" smtClean="0"/>
              <a:t>business processes</a:t>
            </a:r>
          </a:p>
          <a:p>
            <a:pPr lvl="2"/>
            <a:r>
              <a:rPr lang="en-US" dirty="0" smtClean="0"/>
              <a:t>Marketing &amp; Communications intake &amp; workflow</a:t>
            </a:r>
          </a:p>
          <a:p>
            <a:pPr lvl="1"/>
            <a:r>
              <a:rPr lang="en-US" dirty="0" smtClean="0"/>
              <a:t>Ongoing assessment – support programs</a:t>
            </a:r>
          </a:p>
          <a:p>
            <a:pPr lvl="1"/>
            <a:r>
              <a:rPr lang="en-US" dirty="0" smtClean="0"/>
              <a:t>Academic and research program review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800131"/>
              </p:ext>
            </p:extLst>
          </p:nvPr>
        </p:nvGraphicFramePr>
        <p:xfrm>
          <a:off x="1118935" y="1102596"/>
          <a:ext cx="7363330" cy="487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333"/>
                <a:gridCol w="736333"/>
                <a:gridCol w="736333"/>
                <a:gridCol w="736333"/>
                <a:gridCol w="736333"/>
                <a:gridCol w="736333"/>
                <a:gridCol w="736333"/>
                <a:gridCol w="736333"/>
                <a:gridCol w="736333"/>
                <a:gridCol w="736333"/>
              </a:tblGrid>
              <a:tr h="666046">
                <a:tc gridSpan="10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34692"/>
                          </a:solidFill>
                          <a:latin typeface="+mj-lt"/>
                        </a:rPr>
                        <a:t>Baccalaureate</a:t>
                      </a:r>
                      <a:r>
                        <a:rPr lang="en-US" sz="2400" baseline="0" dirty="0" smtClean="0">
                          <a:solidFill>
                            <a:srgbClr val="234692"/>
                          </a:solidFill>
                          <a:latin typeface="+mj-lt"/>
                        </a:rPr>
                        <a:t> FTFTF1-year retention (%)</a:t>
                      </a:r>
                      <a:endParaRPr lang="en-US" sz="2400" dirty="0">
                        <a:solidFill>
                          <a:srgbClr val="234692"/>
                        </a:solidFill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67000">
                          <a:schemeClr val="bg1"/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33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76.5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14467A"/>
                          </a:solidFill>
                        </a:rPr>
                        <a:t>79.3</a:t>
                      </a:r>
                      <a:endParaRPr lang="en-US" sz="2000" dirty="0">
                        <a:solidFill>
                          <a:srgbClr val="14467A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4467A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82.8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</a:tr>
              <a:tr h="736037">
                <a:tc gridSpan="10"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rgbClr val="234692"/>
                          </a:solidFill>
                          <a:latin typeface="+mn-lt"/>
                          <a:ea typeface="+mn-ea"/>
                          <a:cs typeface="+mn-cs"/>
                        </a:rPr>
                        <a:t>Baccalaureate</a:t>
                      </a:r>
                      <a:r>
                        <a:rPr lang="en-US" sz="2400" b="1" kern="1200" baseline="0" dirty="0" smtClean="0">
                          <a:solidFill>
                            <a:srgbClr val="234692"/>
                          </a:solidFill>
                          <a:latin typeface="+mn-lt"/>
                          <a:ea typeface="+mn-ea"/>
                          <a:cs typeface="+mn-cs"/>
                        </a:rPr>
                        <a:t> FTFTF 6-year graduation rate (%)</a:t>
                      </a:r>
                      <a:endParaRPr lang="en-US" sz="2400" b="1" kern="1200" dirty="0">
                        <a:solidFill>
                          <a:srgbClr val="2346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0" anchor="b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67000">
                          <a:schemeClr val="bg1"/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440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32.6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4467A"/>
                          </a:solidFill>
                        </a:rPr>
                        <a:t>38.2</a:t>
                      </a:r>
                      <a:endParaRPr lang="en-US" sz="1800" dirty="0">
                        <a:solidFill>
                          <a:srgbClr val="14467A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95179">
                <a:tc gridSpan="10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14467A"/>
                          </a:solidFill>
                        </a:rPr>
                        <a:t>Associate-level</a:t>
                      </a:r>
                      <a:r>
                        <a:rPr lang="en-US" sz="2400" b="1" baseline="0" dirty="0" smtClean="0">
                          <a:solidFill>
                            <a:srgbClr val="14467A"/>
                          </a:solidFill>
                        </a:rPr>
                        <a:t> FTFTF 1-year retention (%)</a:t>
                      </a:r>
                      <a:endParaRPr lang="en-US" sz="2400" b="1" dirty="0">
                        <a:solidFill>
                          <a:srgbClr val="14467A"/>
                        </a:solidFill>
                      </a:endParaRPr>
                    </a:p>
                  </a:txBody>
                  <a:tcPr marT="182880" anchor="b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67000">
                          <a:schemeClr val="bg1"/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</a:tr>
              <a:tr h="5333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47.0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14467A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4467A"/>
                          </a:solidFill>
                        </a:rPr>
                        <a:t>53.7</a:t>
                      </a:r>
                      <a:endParaRPr lang="en-US" dirty="0">
                        <a:solidFill>
                          <a:srgbClr val="14467A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36015">
                <a:tc gridSpan="10"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14467A"/>
                          </a:solidFill>
                        </a:rPr>
                        <a:t>Associate-level</a:t>
                      </a:r>
                      <a:r>
                        <a:rPr lang="en-US" sz="2400" b="1" baseline="0" dirty="0" smtClean="0">
                          <a:solidFill>
                            <a:srgbClr val="14467A"/>
                          </a:solidFill>
                        </a:rPr>
                        <a:t> FTFTF 3-year graduation rate (%)</a:t>
                      </a:r>
                      <a:endParaRPr lang="en-US" sz="2400" b="1" dirty="0">
                        <a:solidFill>
                          <a:srgbClr val="14467A"/>
                        </a:solidFill>
                      </a:endParaRPr>
                    </a:p>
                  </a:txBody>
                  <a:tcPr marT="182880" anchor="b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67000">
                          <a:schemeClr val="bg1"/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14467A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3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4467A"/>
                          </a:solidFill>
                        </a:rPr>
                        <a:t>12.0</a:t>
                      </a:r>
                      <a:endParaRPr lang="en-US" dirty="0">
                        <a:solidFill>
                          <a:srgbClr val="14467A"/>
                        </a:solidFill>
                      </a:endParaRPr>
                    </a:p>
                  </a:txBody>
                  <a:tcPr marT="182880">
                    <a:lnL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14467A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23.0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Student achievement &amp; attainment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2631259">
            <a:off x="794077" y="5518882"/>
            <a:ext cx="376629" cy="384210"/>
          </a:xfrm>
          <a:prstGeom prst="corner">
            <a:avLst>
              <a:gd name="adj1" fmla="val 35825"/>
              <a:gd name="adj2" fmla="val 3618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/>
          <p:cNvSpPr/>
          <p:nvPr/>
        </p:nvSpPr>
        <p:spPr>
          <a:xfrm rot="13200430">
            <a:off x="8441374" y="4364018"/>
            <a:ext cx="376629" cy="384210"/>
          </a:xfrm>
          <a:prstGeom prst="corner">
            <a:avLst>
              <a:gd name="adj1" fmla="val 35825"/>
              <a:gd name="adj2" fmla="val 36189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 rot="13266599">
            <a:off x="8441827" y="3109135"/>
            <a:ext cx="376629" cy="384210"/>
          </a:xfrm>
          <a:prstGeom prst="corner">
            <a:avLst>
              <a:gd name="adj1" fmla="val 35825"/>
              <a:gd name="adj2" fmla="val 36189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206633" y="1768639"/>
            <a:ext cx="0" cy="5364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L-Shape 9"/>
          <p:cNvSpPr/>
          <p:nvPr/>
        </p:nvSpPr>
        <p:spPr>
          <a:xfrm rot="13200430">
            <a:off x="4750574" y="1844744"/>
            <a:ext cx="376629" cy="384210"/>
          </a:xfrm>
          <a:prstGeom prst="corner">
            <a:avLst>
              <a:gd name="adj1" fmla="val 35825"/>
              <a:gd name="adj2" fmla="val 3618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815268" y="5443564"/>
            <a:ext cx="0" cy="5364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3670" y="3033379"/>
            <a:ext cx="0" cy="5364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08489" y="4287913"/>
            <a:ext cx="0" cy="5364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043793"/>
              </p:ext>
            </p:extLst>
          </p:nvPr>
        </p:nvGraphicFramePr>
        <p:xfrm>
          <a:off x="1118935" y="1102596"/>
          <a:ext cx="7363330" cy="4909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333"/>
                <a:gridCol w="736333"/>
                <a:gridCol w="736333"/>
                <a:gridCol w="736333"/>
                <a:gridCol w="736333"/>
                <a:gridCol w="736333"/>
                <a:gridCol w="736333"/>
                <a:gridCol w="736333"/>
                <a:gridCol w="736333"/>
                <a:gridCol w="736333"/>
              </a:tblGrid>
              <a:tr h="690109">
                <a:tc gridSpan="10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34692"/>
                          </a:solidFill>
                          <a:latin typeface="+mj-lt"/>
                        </a:rPr>
                        <a:t>Baccalaureate Track-15</a:t>
                      </a:r>
                      <a:r>
                        <a:rPr lang="en-US" sz="2400" baseline="0" dirty="0" smtClean="0">
                          <a:solidFill>
                            <a:srgbClr val="234692"/>
                          </a:solidFill>
                          <a:latin typeface="+mj-lt"/>
                        </a:rPr>
                        <a:t> (%)</a:t>
                      </a:r>
                      <a:endParaRPr lang="en-US" sz="2400" dirty="0">
                        <a:solidFill>
                          <a:srgbClr val="234692"/>
                        </a:solidFill>
                        <a:latin typeface="+mj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67000">
                          <a:schemeClr val="bg1"/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33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29.7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 anchor="b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 anchor="b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 anchor="b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 anchor="b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4467A"/>
                        </a:solidFill>
                      </a:endParaRPr>
                    </a:p>
                  </a:txBody>
                  <a:tcPr marT="137160" anchor="b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 anchor="b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4467A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14467A"/>
                          </a:solidFill>
                        </a:rPr>
                        <a:t>32.2</a:t>
                      </a:r>
                      <a:endParaRPr lang="en-US" sz="2000" dirty="0">
                        <a:solidFill>
                          <a:srgbClr val="14467A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744564">
                <a:tc gridSpan="10"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234692"/>
                          </a:solidFill>
                          <a:latin typeface="+mn-lt"/>
                          <a:ea typeface="+mn-ea"/>
                          <a:cs typeface="+mn-cs"/>
                        </a:rPr>
                        <a:t>Associate</a:t>
                      </a:r>
                      <a:r>
                        <a:rPr lang="en-US" sz="2400" b="1" kern="1200" baseline="0" dirty="0" smtClean="0">
                          <a:solidFill>
                            <a:srgbClr val="234692"/>
                          </a:solidFill>
                          <a:latin typeface="+mn-lt"/>
                          <a:ea typeface="+mn-ea"/>
                          <a:cs typeface="+mn-cs"/>
                        </a:rPr>
                        <a:t> Track-15 (%)</a:t>
                      </a:r>
                      <a:endParaRPr lang="en-US" sz="2400" b="1" kern="1200" dirty="0">
                        <a:solidFill>
                          <a:srgbClr val="2346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0" anchor="b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67000">
                          <a:schemeClr val="bg1"/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440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10.5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14467A"/>
                          </a:solidFill>
                        </a:rPr>
                        <a:t>11.4</a:t>
                      </a:r>
                      <a:endParaRPr lang="en-US" sz="1800" dirty="0">
                        <a:solidFill>
                          <a:srgbClr val="14467A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15.7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</a:tr>
              <a:tr h="695179">
                <a:tc gridSpan="10"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14467A"/>
                          </a:solidFill>
                        </a:rPr>
                        <a:t>Student credit hours (thousands SCH)</a:t>
                      </a:r>
                      <a:endParaRPr lang="en-US" sz="2400" b="1" dirty="0">
                        <a:solidFill>
                          <a:srgbClr val="14467A"/>
                        </a:solidFill>
                      </a:endParaRPr>
                    </a:p>
                  </a:txBody>
                  <a:tcPr marT="182880" anchor="b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67000">
                          <a:schemeClr val="bg1"/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</a:tr>
              <a:tr h="5333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14467A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4467A"/>
                          </a:solidFill>
                        </a:rPr>
                        <a:t>188</a:t>
                      </a:r>
                      <a:endParaRPr lang="en-US" dirty="0">
                        <a:solidFill>
                          <a:srgbClr val="14467A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192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</a:tr>
              <a:tr h="636015">
                <a:tc gridSpan="10"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14467A"/>
                          </a:solidFill>
                        </a:rPr>
                        <a:t>eLearning student credit hours (thousands SCH)</a:t>
                      </a:r>
                      <a:endParaRPr lang="en-US" sz="2400" b="1" dirty="0">
                        <a:solidFill>
                          <a:srgbClr val="14467A"/>
                        </a:solidFill>
                      </a:endParaRPr>
                    </a:p>
                  </a:txBody>
                  <a:tcPr marT="182880" anchor="b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67000">
                          <a:schemeClr val="bg1"/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14467A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3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18.7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14467A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4467A"/>
                          </a:solidFill>
                        </a:rPr>
                        <a:t>25.9</a:t>
                      </a:r>
                      <a:endParaRPr lang="en-US" dirty="0">
                        <a:solidFill>
                          <a:srgbClr val="14467A"/>
                        </a:solidFill>
                      </a:endParaRPr>
                    </a:p>
                  </a:txBody>
                  <a:tcPr marT="1371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Student achievement &amp; attainment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7" name="L-Shape 6"/>
          <p:cNvSpPr/>
          <p:nvPr/>
        </p:nvSpPr>
        <p:spPr>
          <a:xfrm rot="13266599">
            <a:off x="3327501" y="3137085"/>
            <a:ext cx="376629" cy="384210"/>
          </a:xfrm>
          <a:prstGeom prst="corner">
            <a:avLst>
              <a:gd name="adj1" fmla="val 35825"/>
              <a:gd name="adj2" fmla="val 3618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197580" y="1778205"/>
            <a:ext cx="0" cy="5364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L-Shape 9"/>
          <p:cNvSpPr/>
          <p:nvPr/>
        </p:nvSpPr>
        <p:spPr>
          <a:xfrm rot="13200430">
            <a:off x="8440467" y="1883388"/>
            <a:ext cx="376629" cy="384210"/>
          </a:xfrm>
          <a:prstGeom prst="corner">
            <a:avLst>
              <a:gd name="adj1" fmla="val 35825"/>
              <a:gd name="adj2" fmla="val 36189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129340" y="5482709"/>
            <a:ext cx="0" cy="1341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36756" y="3068774"/>
            <a:ext cx="0" cy="5364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46172" y="4300598"/>
            <a:ext cx="0" cy="5364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L-Shape 27"/>
          <p:cNvSpPr/>
          <p:nvPr/>
        </p:nvSpPr>
        <p:spPr>
          <a:xfrm rot="2631259">
            <a:off x="5899848" y="4396098"/>
            <a:ext cx="376629" cy="384210"/>
          </a:xfrm>
          <a:prstGeom prst="corner">
            <a:avLst>
              <a:gd name="adj1" fmla="val 35825"/>
              <a:gd name="adj2" fmla="val 3618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-Shape 28"/>
          <p:cNvSpPr/>
          <p:nvPr/>
        </p:nvSpPr>
        <p:spPr>
          <a:xfrm rot="13200430">
            <a:off x="8440468" y="5552259"/>
            <a:ext cx="376629" cy="384210"/>
          </a:xfrm>
          <a:prstGeom prst="corner">
            <a:avLst>
              <a:gd name="adj1" fmla="val 35825"/>
              <a:gd name="adj2" fmla="val 36189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129340" y="5881155"/>
            <a:ext cx="0" cy="1341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040116"/>
              </p:ext>
            </p:extLst>
          </p:nvPr>
        </p:nvGraphicFramePr>
        <p:xfrm>
          <a:off x="625638" y="2092264"/>
          <a:ext cx="7736310" cy="3003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631"/>
                <a:gridCol w="773631"/>
                <a:gridCol w="773631"/>
                <a:gridCol w="773631"/>
                <a:gridCol w="773631"/>
                <a:gridCol w="773631"/>
                <a:gridCol w="773631"/>
                <a:gridCol w="773631"/>
                <a:gridCol w="773631"/>
                <a:gridCol w="773631"/>
              </a:tblGrid>
              <a:tr h="889061">
                <a:tc gridSpan="10"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34692"/>
                          </a:solidFill>
                          <a:latin typeface="+mj-lt"/>
                        </a:rPr>
                        <a:t>Research expenditures ($M)</a:t>
                      </a:r>
                      <a:endParaRPr lang="en-US" sz="3200" dirty="0">
                        <a:solidFill>
                          <a:srgbClr val="234692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67000">
                          <a:schemeClr val="bg1"/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015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$110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14467A"/>
                          </a:solidFill>
                        </a:rPr>
                        <a:t>$114</a:t>
                      </a:r>
                      <a:endParaRPr lang="en-US" sz="2000" dirty="0">
                        <a:solidFill>
                          <a:srgbClr val="14467A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4467A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$124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</a:tr>
              <a:tr h="830178">
                <a:tc gridSpan="10"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14467A"/>
                          </a:solidFill>
                          <a:latin typeface="+mj-lt"/>
                        </a:rPr>
                        <a:t>Ph.D. awards</a:t>
                      </a:r>
                      <a:endParaRPr lang="en-US" sz="3200" b="1" dirty="0">
                        <a:solidFill>
                          <a:srgbClr val="14467A"/>
                        </a:solidFill>
                        <a:latin typeface="+mj-lt"/>
                      </a:endParaRPr>
                    </a:p>
                  </a:txBody>
                  <a:tcPr marT="365760" anchor="b"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67000">
                          <a:schemeClr val="bg1"/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6136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9144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9144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9144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9144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9144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9144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9144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9144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9144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14467A"/>
                          </a:solidFill>
                        </a:rPr>
                        <a:t>52</a:t>
                      </a:r>
                      <a:endParaRPr lang="en-US" sz="2400" dirty="0">
                        <a:solidFill>
                          <a:srgbClr val="14467A"/>
                        </a:solidFill>
                      </a:endParaRPr>
                    </a:p>
                  </a:txBody>
                  <a:tcPr marT="91440" anchor="ctr"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Research &amp; development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2631259">
            <a:off x="2570630" y="3062195"/>
            <a:ext cx="376629" cy="384210"/>
          </a:xfrm>
          <a:prstGeom prst="corner">
            <a:avLst>
              <a:gd name="adj1" fmla="val 35825"/>
              <a:gd name="adj2" fmla="val 3618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/>
          <p:cNvSpPr/>
          <p:nvPr/>
        </p:nvSpPr>
        <p:spPr>
          <a:xfrm rot="13200430">
            <a:off x="8372670" y="4588322"/>
            <a:ext cx="376629" cy="384210"/>
          </a:xfrm>
          <a:prstGeom prst="corner">
            <a:avLst>
              <a:gd name="adj1" fmla="val 35825"/>
              <a:gd name="adj2" fmla="val 36189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610587" y="2985302"/>
            <a:ext cx="0" cy="6241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50537" y="4445409"/>
            <a:ext cx="0" cy="1997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950537" y="4979670"/>
            <a:ext cx="5348" cy="1775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1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Accountability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231033"/>
              </p:ext>
            </p:extLst>
          </p:nvPr>
        </p:nvGraphicFramePr>
        <p:xfrm>
          <a:off x="625638" y="1429668"/>
          <a:ext cx="7736310" cy="438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631"/>
                <a:gridCol w="773631"/>
                <a:gridCol w="773631"/>
                <a:gridCol w="773631"/>
                <a:gridCol w="773631"/>
                <a:gridCol w="773631"/>
                <a:gridCol w="773631"/>
                <a:gridCol w="773631"/>
                <a:gridCol w="773631"/>
                <a:gridCol w="773631"/>
              </a:tblGrid>
              <a:tr h="772207">
                <a:tc gridSpan="10"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34692"/>
                          </a:solidFill>
                          <a:latin typeface="+mj-lt"/>
                        </a:rPr>
                        <a:t>University generated revenue ($M)</a:t>
                      </a:r>
                      <a:endParaRPr lang="en-US" sz="3200" dirty="0">
                        <a:solidFill>
                          <a:srgbClr val="234692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67000">
                          <a:schemeClr val="bg1"/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015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$213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14467A"/>
                          </a:solidFill>
                        </a:rPr>
                        <a:t>237</a:t>
                      </a:r>
                      <a:endParaRPr lang="en-US" sz="2000" dirty="0">
                        <a:solidFill>
                          <a:srgbClr val="14467A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$244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137160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</a:tr>
              <a:tr h="830178">
                <a:tc gridSpan="10"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14467A"/>
                          </a:solidFill>
                          <a:latin typeface="+mj-lt"/>
                        </a:rPr>
                        <a:t>Tuition &amp; fee revenue ($M)</a:t>
                      </a:r>
                      <a:endParaRPr lang="en-US" sz="3200" b="1" dirty="0">
                        <a:solidFill>
                          <a:srgbClr val="14467A"/>
                        </a:solidFill>
                        <a:latin typeface="+mj-lt"/>
                      </a:endParaRPr>
                    </a:p>
                  </a:txBody>
                  <a:tcPr marT="365760" anchor="b"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67000">
                          <a:schemeClr val="bg1"/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61361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$35.7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4467A"/>
                          </a:solidFill>
                        </a:rPr>
                        <a:t>$47.3</a:t>
                      </a:r>
                      <a:endParaRPr lang="en-US" sz="1800" dirty="0">
                        <a:solidFill>
                          <a:srgbClr val="14467A"/>
                        </a:solidFill>
                      </a:endParaRPr>
                    </a:p>
                  </a:txBody>
                  <a:tcPr marT="18288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1579">
                <a:tc gridSpan="10"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14467A"/>
                          </a:solidFill>
                        </a:rPr>
                        <a:t>Instructional expenditure/SCH ($)</a:t>
                      </a:r>
                      <a:endParaRPr lang="en-US" sz="3200" b="1" dirty="0">
                        <a:solidFill>
                          <a:srgbClr val="14467A"/>
                        </a:solidFill>
                      </a:endParaRPr>
                    </a:p>
                  </a:txBody>
                  <a:tcPr marT="365760" anchor="b"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67000">
                          <a:schemeClr val="bg1"/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467A"/>
                    </a:solidFill>
                  </a:tcPr>
                </a:tc>
              </a:tr>
              <a:tr h="6015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$778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14467A"/>
                          </a:solidFill>
                        </a:rPr>
                        <a:t>$811</a:t>
                      </a:r>
                      <a:endParaRPr lang="en-US" dirty="0">
                        <a:solidFill>
                          <a:srgbClr val="14467A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$827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182880">
                    <a:lnL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44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67A"/>
                    </a:solidFill>
                  </a:tcPr>
                </a:tc>
              </a:tr>
            </a:tbl>
          </a:graphicData>
        </a:graphic>
      </p:graphicFrame>
      <p:sp>
        <p:nvSpPr>
          <p:cNvPr id="5" name="L-Shape 4"/>
          <p:cNvSpPr/>
          <p:nvPr/>
        </p:nvSpPr>
        <p:spPr>
          <a:xfrm rot="2631259">
            <a:off x="6535537" y="2313669"/>
            <a:ext cx="376629" cy="384210"/>
          </a:xfrm>
          <a:prstGeom prst="corner">
            <a:avLst>
              <a:gd name="adj1" fmla="val 35825"/>
              <a:gd name="adj2" fmla="val 3618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/>
          <p:cNvSpPr/>
          <p:nvPr/>
        </p:nvSpPr>
        <p:spPr>
          <a:xfrm rot="13200430">
            <a:off x="8375437" y="3786063"/>
            <a:ext cx="376629" cy="384210"/>
          </a:xfrm>
          <a:prstGeom prst="corner">
            <a:avLst>
              <a:gd name="adj1" fmla="val 35825"/>
              <a:gd name="adj2" fmla="val 3618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 rot="13266599">
            <a:off x="5998450" y="5324953"/>
            <a:ext cx="376629" cy="384210"/>
          </a:xfrm>
          <a:prstGeom prst="corner">
            <a:avLst>
              <a:gd name="adj1" fmla="val 35825"/>
              <a:gd name="adj2" fmla="val 3618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360265" y="3666069"/>
            <a:ext cx="1683" cy="6836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5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FY14: Strategic reductions</a:t>
            </a:r>
            <a:br>
              <a:rPr lang="en-US" dirty="0" smtClean="0"/>
            </a:b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enable </a:t>
            </a:r>
            <a:r>
              <a:rPr lang="en-US" dirty="0" smtClean="0"/>
              <a:t>investment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820" y="1600200"/>
            <a:ext cx="8822028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Balance the budget &amp; preserve quality programs</a:t>
            </a:r>
          </a:p>
          <a:p>
            <a:r>
              <a:rPr lang="en-US" dirty="0" smtClean="0"/>
              <a:t>Move programs out of leased space onto campus</a:t>
            </a:r>
          </a:p>
          <a:p>
            <a:r>
              <a:rPr lang="en-US" dirty="0" smtClean="0"/>
              <a:t>Energy conservation &amp; management</a:t>
            </a:r>
          </a:p>
          <a:p>
            <a:r>
              <a:rPr lang="en-US" dirty="0" smtClean="0"/>
              <a:t>Vacancy management</a:t>
            </a:r>
          </a:p>
          <a:p>
            <a:r>
              <a:rPr lang="en-US" dirty="0" smtClean="0"/>
              <a:t>Vice Chancellor plans in lieu of ATB pullback</a:t>
            </a:r>
          </a:p>
          <a:p>
            <a:r>
              <a:rPr lang="en-US" dirty="0" smtClean="0"/>
              <a:t>Campus &amp; community feedback opportunity for cost savings &amp; efficiencies</a:t>
            </a:r>
          </a:p>
          <a:p>
            <a:pPr lvl="1"/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://bit.ly/UAFbudget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sustainable change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4778"/>
            <a:ext cx="8229600" cy="48613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Administrative Services</a:t>
            </a:r>
          </a:p>
          <a:p>
            <a:pPr lvl="1"/>
            <a:r>
              <a:rPr lang="en-US" dirty="0" smtClean="0"/>
              <a:t>Reorganize Dining &amp; Polar Express with Bursar’s Office; eliminate vacant positions</a:t>
            </a:r>
          </a:p>
          <a:p>
            <a:r>
              <a:rPr lang="en-US" dirty="0" smtClean="0"/>
              <a:t>Office of Information Technology</a:t>
            </a:r>
          </a:p>
          <a:p>
            <a:pPr lvl="1"/>
            <a:r>
              <a:rPr lang="en-US" dirty="0" smtClean="0"/>
              <a:t>Explore service consolidation &amp; delivery</a:t>
            </a:r>
          </a:p>
          <a:p>
            <a:r>
              <a:rPr lang="en-US" dirty="0" smtClean="0"/>
              <a:t>University &amp; Student Advancement</a:t>
            </a:r>
          </a:p>
          <a:p>
            <a:pPr lvl="1"/>
            <a:r>
              <a:rPr lang="en-US" dirty="0" smtClean="0"/>
              <a:t>Downsize Career Services, reduce services &amp; create new long-term plan for student career support</a:t>
            </a:r>
          </a:p>
          <a:p>
            <a:pPr lvl="1"/>
            <a:r>
              <a:rPr lang="en-US" dirty="0" smtClean="0"/>
              <a:t>Eliminate Athletics administrative position through reorganization; reduce travel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sustainable change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3323"/>
            <a:ext cx="8229600" cy="48528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Provost’s Office &amp; academic programs</a:t>
            </a:r>
          </a:p>
          <a:p>
            <a:pPr lvl="1"/>
            <a:r>
              <a:rPr lang="en-US" dirty="0" smtClean="0"/>
              <a:t>Eliminate administrative, support &amp; faculty positions where vacancy exists or can be managed</a:t>
            </a:r>
          </a:p>
          <a:p>
            <a:pPr lvl="2"/>
            <a:r>
              <a:rPr lang="en-US" dirty="0" smtClean="0"/>
              <a:t>Two associate deans, eight faculty, eleven staff</a:t>
            </a:r>
          </a:p>
          <a:p>
            <a:pPr lvl="1"/>
            <a:r>
              <a:rPr lang="en-US" dirty="0" smtClean="0"/>
              <a:t>Reduction of eleven graduate assistantships at various schools/colleges</a:t>
            </a:r>
          </a:p>
          <a:p>
            <a:pPr lvl="1"/>
            <a:r>
              <a:rPr lang="en-US" dirty="0" smtClean="0"/>
              <a:t>Merger of SNRAS &amp; CES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Eliminate VCR administrative position</a:t>
            </a:r>
          </a:p>
          <a:p>
            <a:pPr lvl="1"/>
            <a:r>
              <a:rPr lang="en-US" dirty="0" smtClean="0"/>
              <a:t>Discontinue ARSC funding increase(s)</a:t>
            </a:r>
          </a:p>
        </p:txBody>
      </p:sp>
    </p:spTree>
    <p:extLst>
      <p:ext uri="{BB962C8B-B14F-4D97-AF65-F5344CB8AC3E}">
        <p14:creationId xmlns:p14="http://schemas.microsoft.com/office/powerpoint/2010/main" val="36486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9447"/>
          </a:xfrm>
        </p:spPr>
        <p:txBody>
          <a:bodyPr>
            <a:normAutofit/>
          </a:bodyPr>
          <a:lstStyle/>
          <a:p>
            <a:r>
              <a:rPr lang="en-US" dirty="0" smtClean="0"/>
              <a:t>Research &amp; teaching </a:t>
            </a:r>
            <a:r>
              <a:rPr lang="en-US" dirty="0"/>
              <a:t>e</a:t>
            </a:r>
            <a:r>
              <a:rPr lang="en-US" dirty="0" smtClean="0"/>
              <a:t>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3382"/>
            <a:ext cx="8229600" cy="67887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Margaret </a:t>
            </a:r>
            <a:r>
              <a:rPr lang="en-US" dirty="0" err="1" smtClean="0"/>
              <a:t>Murie</a:t>
            </a:r>
            <a:r>
              <a:rPr lang="en-US" dirty="0" smtClean="0"/>
              <a:t> Building</a:t>
            </a:r>
          </a:p>
          <a:p>
            <a:pPr lvl="1"/>
            <a:r>
              <a:rPr lang="en-US" dirty="0" smtClean="0"/>
              <a:t>Ribbon Cutting August 2013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4085"/>
            <a:ext cx="5104856" cy="4246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43" y="1202882"/>
            <a:ext cx="2224348" cy="42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61" y="394463"/>
            <a:ext cx="4717102" cy="471710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223164"/>
            <a:ext cx="8229600" cy="902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FY15 Operating Budget request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82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Fixed costs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1120463"/>
            <a:ext cx="8811297" cy="50742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Personal services</a:t>
            </a:r>
          </a:p>
          <a:p>
            <a:pPr lvl="1"/>
            <a:r>
              <a:rPr lang="en-US" dirty="0" smtClean="0"/>
              <a:t>Faculty/staff raises $3.4M GF / $3.4M NGF</a:t>
            </a:r>
          </a:p>
          <a:p>
            <a:pPr lvl="1"/>
            <a:r>
              <a:rPr lang="en-US" dirty="0" smtClean="0"/>
              <a:t>STEM faculty market adjustment $1.5M / $1.5M</a:t>
            </a:r>
          </a:p>
          <a:p>
            <a:r>
              <a:rPr lang="en-US" dirty="0" smtClean="0"/>
              <a:t>Non-personal services</a:t>
            </a:r>
          </a:p>
          <a:p>
            <a:pPr lvl="1"/>
            <a:r>
              <a:rPr lang="en-US" dirty="0" smtClean="0"/>
              <a:t>Smart </a:t>
            </a:r>
            <a:r>
              <a:rPr lang="en-US" dirty="0" smtClean="0"/>
              <a:t>classrooms, </a:t>
            </a:r>
            <a:r>
              <a:rPr lang="en-US" dirty="0" smtClean="0"/>
              <a:t>library $410k / $1.7M </a:t>
            </a:r>
          </a:p>
          <a:p>
            <a:pPr lvl="1"/>
            <a:r>
              <a:rPr lang="en-US" dirty="0" smtClean="0"/>
              <a:t>Coop. Extension NRF replace $400k / </a:t>
            </a:r>
            <a:r>
              <a:rPr lang="en-US" dirty="0" smtClean="0">
                <a:solidFill>
                  <a:srgbClr val="FF0000"/>
                </a:solidFill>
              </a:rPr>
              <a:t>($400k)</a:t>
            </a:r>
          </a:p>
          <a:p>
            <a:pPr lvl="1"/>
            <a:r>
              <a:rPr lang="en-US" dirty="0" smtClean="0"/>
              <a:t>Facilities M&amp;R $1.2M / $720k</a:t>
            </a:r>
          </a:p>
          <a:p>
            <a:pPr lvl="1"/>
            <a:r>
              <a:rPr lang="en-US" dirty="0" smtClean="0"/>
              <a:t>Utility costs $2.6M / $700k</a:t>
            </a:r>
          </a:p>
          <a:p>
            <a:pPr lvl="1"/>
            <a:r>
              <a:rPr lang="en-US" dirty="0" smtClean="0"/>
              <a:t>New facilities $400k /$65k</a:t>
            </a:r>
          </a:p>
          <a:p>
            <a:pPr lvl="1"/>
            <a:r>
              <a:rPr lang="en-US" dirty="0" smtClean="0"/>
              <a:t>P-3 housing $0 / $5M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FY15 Operating Budget increments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1820" y="1249252"/>
            <a:ext cx="4340180" cy="4874208"/>
          </a:xfrm>
        </p:spPr>
        <p:txBody>
          <a:bodyPr>
            <a:normAutofit/>
          </a:bodyPr>
          <a:lstStyle/>
          <a:p>
            <a:r>
              <a:rPr lang="en-US" dirty="0" smtClean="0"/>
              <a:t>Strategic direction requires strategic investment</a:t>
            </a:r>
          </a:p>
          <a:p>
            <a:r>
              <a:rPr lang="en-US" dirty="0" smtClean="0"/>
              <a:t>UA / UAF can help the state through budget challenges</a:t>
            </a:r>
          </a:p>
          <a:p>
            <a:r>
              <a:rPr lang="en-US" dirty="0" smtClean="0"/>
              <a:t>We need to make the case for strategic investment in higher education &amp; research</a:t>
            </a:r>
            <a:endParaRPr lang="en-US" dirty="0"/>
          </a:p>
        </p:txBody>
      </p:sp>
      <p:pic>
        <p:nvPicPr>
          <p:cNvPr id="7" name="Picture Placeholder 6" descr="TP-11-3091-082_adj_resized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21343" r="21343"/>
          <a:stretch>
            <a:fillRect/>
          </a:stretch>
        </p:blipFill>
        <p:spPr>
          <a:xfrm>
            <a:off x="4800600" y="1417638"/>
            <a:ext cx="3886200" cy="45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824"/>
          </a:xfrm>
        </p:spPr>
        <p:txBody>
          <a:bodyPr>
            <a:normAutofit/>
          </a:bodyPr>
          <a:lstStyle/>
          <a:p>
            <a:r>
              <a:rPr lang="en-US" sz="3600" dirty="0"/>
              <a:t>Student </a:t>
            </a:r>
            <a:r>
              <a:rPr lang="en-US" sz="3600" dirty="0" smtClean="0"/>
              <a:t>achievement </a:t>
            </a:r>
            <a:r>
              <a:rPr lang="en-US" sz="3600" dirty="0"/>
              <a:t>&amp; </a:t>
            </a:r>
            <a:r>
              <a:rPr lang="en-US" sz="3600" dirty="0" smtClean="0"/>
              <a:t>attainment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183" y="1223493"/>
            <a:ext cx="8770513" cy="455912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solidFill>
                  <a:srgbClr val="00B0F0"/>
                </a:solidFill>
              </a:rPr>
              <a:t>Alaska </a:t>
            </a:r>
            <a:r>
              <a:rPr lang="en-US" dirty="0">
                <a:solidFill>
                  <a:srgbClr val="00B0F0"/>
                </a:solidFill>
              </a:rPr>
              <a:t>2+2 </a:t>
            </a:r>
            <a:r>
              <a:rPr lang="en-US" dirty="0" smtClean="0">
                <a:solidFill>
                  <a:srgbClr val="00B0F0"/>
                </a:solidFill>
              </a:rPr>
              <a:t>collaborative Veterinary Medicine program : </a:t>
            </a:r>
            <a:r>
              <a:rPr lang="en-US" dirty="0">
                <a:solidFill>
                  <a:srgbClr val="00B0F0"/>
                </a:solidFill>
              </a:rPr>
              <a:t>$</a:t>
            </a:r>
            <a:r>
              <a:rPr lang="en-US" dirty="0" smtClean="0">
                <a:solidFill>
                  <a:srgbClr val="00B0F0"/>
                </a:solidFill>
              </a:rPr>
              <a:t>200k / $243k NGF</a:t>
            </a:r>
            <a:endParaRPr lang="en-US" dirty="0">
              <a:solidFill>
                <a:srgbClr val="00B0F0"/>
              </a:solidFill>
            </a:endParaRPr>
          </a:p>
          <a:p>
            <a:pPr lvl="0"/>
            <a:r>
              <a:rPr lang="en-US" dirty="0">
                <a:solidFill>
                  <a:srgbClr val="00B0F0"/>
                </a:solidFill>
              </a:rPr>
              <a:t>Essential </a:t>
            </a:r>
            <a:r>
              <a:rPr lang="en-US" dirty="0" smtClean="0">
                <a:solidFill>
                  <a:srgbClr val="00B0F0"/>
                </a:solidFill>
              </a:rPr>
              <a:t>faculty clinical-community </a:t>
            </a:r>
            <a:r>
              <a:rPr lang="en-US" dirty="0">
                <a:solidFill>
                  <a:srgbClr val="00B0F0"/>
                </a:solidFill>
              </a:rPr>
              <a:t>PhD &amp; </a:t>
            </a:r>
            <a:r>
              <a:rPr lang="en-US" dirty="0" smtClean="0">
                <a:solidFill>
                  <a:srgbClr val="00B0F0"/>
                </a:solidFill>
              </a:rPr>
              <a:t>undergraduate Psychology program</a:t>
            </a:r>
            <a:r>
              <a:rPr lang="en-US" dirty="0">
                <a:solidFill>
                  <a:srgbClr val="00B0F0"/>
                </a:solidFill>
              </a:rPr>
              <a:t>: $</a:t>
            </a:r>
            <a:r>
              <a:rPr lang="en-US" dirty="0" smtClean="0">
                <a:solidFill>
                  <a:srgbClr val="00B0F0"/>
                </a:solidFill>
              </a:rPr>
              <a:t>454k</a:t>
            </a:r>
            <a:endParaRPr lang="en-US" dirty="0">
              <a:solidFill>
                <a:srgbClr val="00B0F0"/>
              </a:solidFill>
            </a:endParaRPr>
          </a:p>
          <a:p>
            <a:pPr lvl="0"/>
            <a:r>
              <a:rPr lang="en-US" dirty="0">
                <a:solidFill>
                  <a:srgbClr val="00B0F0"/>
                </a:solidFill>
              </a:rPr>
              <a:t>Nursing </a:t>
            </a:r>
            <a:r>
              <a:rPr lang="en-US" dirty="0" smtClean="0">
                <a:solidFill>
                  <a:srgbClr val="00B0F0"/>
                </a:solidFill>
              </a:rPr>
              <a:t>faculty </a:t>
            </a:r>
            <a:r>
              <a:rPr lang="en-US" dirty="0">
                <a:solidFill>
                  <a:srgbClr val="00B0F0"/>
                </a:solidFill>
              </a:rPr>
              <a:t>at Bristol Bay Campus: $</a:t>
            </a:r>
            <a:r>
              <a:rPr lang="en-US" dirty="0" smtClean="0">
                <a:solidFill>
                  <a:srgbClr val="00B0F0"/>
                </a:solidFill>
              </a:rPr>
              <a:t>50k / $50k</a:t>
            </a:r>
            <a:endParaRPr lang="en-US" dirty="0">
              <a:solidFill>
                <a:srgbClr val="00B0F0"/>
              </a:solidFill>
            </a:endParaRPr>
          </a:p>
          <a:p>
            <a:pPr lvl="0"/>
            <a:r>
              <a:rPr lang="en-US" dirty="0">
                <a:solidFill>
                  <a:srgbClr val="00B0F0"/>
                </a:solidFill>
              </a:rPr>
              <a:t>Mandatory </a:t>
            </a:r>
            <a:r>
              <a:rPr lang="en-US" dirty="0" smtClean="0">
                <a:solidFill>
                  <a:srgbClr val="00B0F0"/>
                </a:solidFill>
              </a:rPr>
              <a:t>comprehensive student advising </a:t>
            </a:r>
            <a:r>
              <a:rPr lang="en-US" dirty="0">
                <a:solidFill>
                  <a:srgbClr val="00B0F0"/>
                </a:solidFill>
              </a:rPr>
              <a:t>(CRCD): $</a:t>
            </a:r>
            <a:r>
              <a:rPr lang="en-US" dirty="0" smtClean="0">
                <a:solidFill>
                  <a:srgbClr val="00B0F0"/>
                </a:solidFill>
              </a:rPr>
              <a:t>197k / $14k</a:t>
            </a:r>
            <a:endParaRPr lang="en-US" dirty="0">
              <a:solidFill>
                <a:srgbClr val="00B0F0"/>
              </a:solidFill>
            </a:endParaRPr>
          </a:p>
          <a:p>
            <a:pPr lvl="0"/>
            <a:r>
              <a:rPr lang="en-US" dirty="0"/>
              <a:t>STEM </a:t>
            </a:r>
            <a:r>
              <a:rPr lang="en-US" dirty="0" smtClean="0"/>
              <a:t>capacity </a:t>
            </a:r>
            <a:r>
              <a:rPr lang="en-US" dirty="0"/>
              <a:t>&amp; </a:t>
            </a:r>
            <a:r>
              <a:rPr lang="en-US" dirty="0" smtClean="0"/>
              <a:t>student success </a:t>
            </a:r>
            <a:r>
              <a:rPr lang="en-US" dirty="0"/>
              <a:t>in </a:t>
            </a:r>
            <a:r>
              <a:rPr lang="en-US" dirty="0" smtClean="0"/>
              <a:t>general </a:t>
            </a:r>
            <a:r>
              <a:rPr lang="en-US" dirty="0"/>
              <a:t>Chemistry – </a:t>
            </a:r>
            <a:r>
              <a:rPr lang="en-US" dirty="0" smtClean="0"/>
              <a:t>gateway </a:t>
            </a:r>
            <a:r>
              <a:rPr lang="en-US" dirty="0"/>
              <a:t>to </a:t>
            </a:r>
            <a:r>
              <a:rPr lang="en-US" dirty="0" smtClean="0"/>
              <a:t>science </a:t>
            </a:r>
            <a:r>
              <a:rPr lang="en-US" dirty="0"/>
              <a:t>&amp; </a:t>
            </a:r>
            <a:r>
              <a:rPr lang="en-US" dirty="0" smtClean="0"/>
              <a:t>engineering careers</a:t>
            </a:r>
            <a:r>
              <a:rPr lang="en-US" dirty="0"/>
              <a:t>: $</a:t>
            </a:r>
            <a:r>
              <a:rPr lang="en-US" dirty="0" smtClean="0"/>
              <a:t>140k / $53k</a:t>
            </a:r>
            <a:endParaRPr lang="en-US" dirty="0"/>
          </a:p>
          <a:p>
            <a:pPr lvl="0"/>
            <a:r>
              <a:rPr lang="en-US" dirty="0">
                <a:solidFill>
                  <a:srgbClr val="00B0F0"/>
                </a:solidFill>
              </a:rPr>
              <a:t>E-Learning </a:t>
            </a:r>
            <a:r>
              <a:rPr lang="en-US" dirty="0" smtClean="0">
                <a:solidFill>
                  <a:srgbClr val="00B0F0"/>
                </a:solidFill>
              </a:rPr>
              <a:t>expansion </a:t>
            </a:r>
            <a:r>
              <a:rPr lang="en-US" dirty="0">
                <a:solidFill>
                  <a:srgbClr val="00B0F0"/>
                </a:solidFill>
              </a:rPr>
              <a:t>for </a:t>
            </a:r>
            <a:r>
              <a:rPr lang="en-US" dirty="0" smtClean="0">
                <a:solidFill>
                  <a:srgbClr val="00B0F0"/>
                </a:solidFill>
              </a:rPr>
              <a:t>online high demand job degree areas: </a:t>
            </a:r>
            <a:r>
              <a:rPr lang="en-US" dirty="0">
                <a:solidFill>
                  <a:srgbClr val="00B0F0"/>
                </a:solidFill>
              </a:rPr>
              <a:t>$</a:t>
            </a:r>
            <a:r>
              <a:rPr lang="en-US" dirty="0" smtClean="0">
                <a:solidFill>
                  <a:srgbClr val="00B0F0"/>
                </a:solidFill>
              </a:rPr>
              <a:t>576k / $170k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881" y="5446351"/>
            <a:ext cx="344431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*Note </a:t>
            </a:r>
            <a:r>
              <a:rPr lang="en-US" u="sng" dirty="0" smtClean="0">
                <a:solidFill>
                  <a:srgbClr val="00B0F0"/>
                </a:solidFill>
              </a:rPr>
              <a:t>light blue </a:t>
            </a:r>
            <a:r>
              <a:rPr lang="en-US" dirty="0" smtClean="0"/>
              <a:t>items received part funding in previous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824"/>
          </a:xfrm>
        </p:spPr>
        <p:txBody>
          <a:bodyPr>
            <a:noAutofit/>
          </a:bodyPr>
          <a:lstStyle/>
          <a:p>
            <a:r>
              <a:rPr lang="en-US" sz="3600" dirty="0"/>
              <a:t>Productive </a:t>
            </a:r>
            <a:r>
              <a:rPr lang="en-US" sz="3600" dirty="0" smtClean="0"/>
              <a:t>partnerships </a:t>
            </a:r>
            <a:r>
              <a:rPr lang="en-US" sz="3600" dirty="0"/>
              <a:t>with Alaska’s </a:t>
            </a:r>
            <a:r>
              <a:rPr lang="en-US" sz="3600" dirty="0" smtClean="0"/>
              <a:t>public/private </a:t>
            </a:r>
            <a:r>
              <a:rPr lang="en-US" sz="3600" dirty="0" smtClean="0"/>
              <a:t>i</a:t>
            </a:r>
            <a:r>
              <a:rPr lang="en-US" sz="3600" dirty="0" smtClean="0"/>
              <a:t>ndustries &amp; schools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1326524"/>
            <a:ext cx="8811297" cy="48682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Chemical </a:t>
            </a:r>
            <a:r>
              <a:rPr lang="en-US" dirty="0"/>
              <a:t>Engineering </a:t>
            </a:r>
            <a:r>
              <a:rPr lang="en-US" dirty="0" smtClean="0"/>
              <a:t>program</a:t>
            </a:r>
            <a:r>
              <a:rPr lang="en-US" dirty="0"/>
              <a:t>: $</a:t>
            </a:r>
            <a:r>
              <a:rPr lang="en-US" dirty="0" smtClean="0"/>
              <a:t>500k / $120k</a:t>
            </a:r>
            <a:endParaRPr lang="en-US" dirty="0"/>
          </a:p>
          <a:p>
            <a:pPr lvl="0"/>
            <a:r>
              <a:rPr lang="en-US" dirty="0"/>
              <a:t>UAF Film </a:t>
            </a:r>
            <a:r>
              <a:rPr lang="en-US" dirty="0" smtClean="0"/>
              <a:t>program expansion</a:t>
            </a:r>
            <a:r>
              <a:rPr lang="en-US" dirty="0"/>
              <a:t>: $</a:t>
            </a:r>
            <a:r>
              <a:rPr lang="en-US" dirty="0" smtClean="0"/>
              <a:t>215k / $90k</a:t>
            </a:r>
            <a:endParaRPr lang="en-US" dirty="0"/>
          </a:p>
          <a:p>
            <a:pPr lvl="0"/>
            <a:r>
              <a:rPr lang="en-US" dirty="0"/>
              <a:t>Workforce </a:t>
            </a:r>
            <a:r>
              <a:rPr lang="en-US" dirty="0" smtClean="0"/>
              <a:t>development </a:t>
            </a:r>
            <a:r>
              <a:rPr lang="en-US" dirty="0"/>
              <a:t>– </a:t>
            </a:r>
            <a:r>
              <a:rPr lang="en-US" dirty="0" smtClean="0"/>
              <a:t>expand </a:t>
            </a:r>
            <a:r>
              <a:rPr lang="en-US" dirty="0"/>
              <a:t>Construction Trades </a:t>
            </a:r>
            <a:r>
              <a:rPr lang="en-US" dirty="0" smtClean="0"/>
              <a:t>program</a:t>
            </a:r>
            <a:r>
              <a:rPr lang="en-US" dirty="0"/>
              <a:t>: $</a:t>
            </a:r>
            <a:r>
              <a:rPr lang="en-US" dirty="0" smtClean="0"/>
              <a:t>46k / $20k</a:t>
            </a:r>
            <a:endParaRPr lang="en-US" dirty="0"/>
          </a:p>
          <a:p>
            <a:pPr lvl="0"/>
            <a:r>
              <a:rPr lang="en-US" dirty="0"/>
              <a:t>Museum </a:t>
            </a:r>
            <a:r>
              <a:rPr lang="en-US" dirty="0" smtClean="0"/>
              <a:t>curator </a:t>
            </a:r>
            <a:r>
              <a:rPr lang="en-US" dirty="0"/>
              <a:t>for Alaska Native </a:t>
            </a:r>
            <a:r>
              <a:rPr lang="en-US" dirty="0" smtClean="0"/>
              <a:t>cultural artifacts </a:t>
            </a:r>
            <a:r>
              <a:rPr lang="en-US" dirty="0"/>
              <a:t>&amp; </a:t>
            </a:r>
            <a:r>
              <a:rPr lang="en-US" dirty="0" smtClean="0"/>
              <a:t>asst</a:t>
            </a:r>
            <a:r>
              <a:rPr lang="en-US" dirty="0"/>
              <a:t>. </a:t>
            </a:r>
            <a:r>
              <a:rPr lang="en-US" dirty="0" smtClean="0"/>
              <a:t>professor</a:t>
            </a:r>
            <a:r>
              <a:rPr lang="en-US" dirty="0"/>
              <a:t>: $</a:t>
            </a:r>
            <a:r>
              <a:rPr lang="en-US" dirty="0" smtClean="0"/>
              <a:t>44k /$</a:t>
            </a:r>
            <a:r>
              <a:rPr lang="en-US" dirty="0" smtClean="0"/>
              <a:t>40k</a:t>
            </a:r>
          </a:p>
          <a:p>
            <a:pPr lvl="0"/>
            <a:r>
              <a:rPr lang="en-US" dirty="0" smtClean="0"/>
              <a:t>Fisheries </a:t>
            </a:r>
            <a:r>
              <a:rPr lang="en-US" dirty="0"/>
              <a:t>Seafood </a:t>
            </a:r>
            <a:r>
              <a:rPr lang="en-US" dirty="0" smtClean="0"/>
              <a:t>&amp; Maritime Initiative: </a:t>
            </a:r>
            <a:r>
              <a:rPr lang="en-US" dirty="0" smtClean="0"/>
              <a:t>$</a:t>
            </a:r>
            <a:r>
              <a:rPr lang="en-US" dirty="0" smtClean="0"/>
              <a:t>315k</a:t>
            </a:r>
          </a:p>
          <a:p>
            <a:r>
              <a:rPr lang="en-US" dirty="0"/>
              <a:t>Math </a:t>
            </a:r>
            <a:r>
              <a:rPr lang="en-US" dirty="0" smtClean="0"/>
              <a:t>prep. </a:t>
            </a:r>
            <a:r>
              <a:rPr lang="en-US" dirty="0"/>
              <a:t>program in rural high schools: $136k</a:t>
            </a:r>
          </a:p>
          <a:p>
            <a:pPr lvl="0"/>
            <a:r>
              <a:rPr lang="en-US" dirty="0"/>
              <a:t>Increase engineering graduates: $120k / $32k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6496" cy="12965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R&amp;D to sustain </a:t>
            </a:r>
            <a:r>
              <a:rPr lang="en-US" dirty="0"/>
              <a:t>Alaska’s </a:t>
            </a:r>
            <a:r>
              <a:rPr lang="en-US" dirty="0" smtClean="0"/>
              <a:t>communities &amp; economic growth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183" y="1481071"/>
            <a:ext cx="8770513" cy="471366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Alaska critical </a:t>
            </a:r>
            <a:r>
              <a:rPr lang="en-US" sz="2800" dirty="0"/>
              <a:t>&amp; </a:t>
            </a:r>
            <a:r>
              <a:rPr lang="en-US" sz="2800" dirty="0" smtClean="0"/>
              <a:t>strategic minerals</a:t>
            </a:r>
            <a:r>
              <a:rPr lang="en-US" sz="2800" dirty="0"/>
              <a:t>, </a:t>
            </a:r>
            <a:r>
              <a:rPr lang="en-US" sz="2800" dirty="0" smtClean="0"/>
              <a:t>fossil fuels </a:t>
            </a:r>
            <a:r>
              <a:rPr lang="en-US" sz="2800" dirty="0"/>
              <a:t>&amp; </a:t>
            </a:r>
            <a:r>
              <a:rPr lang="en-US" sz="2800" dirty="0" smtClean="0"/>
              <a:t>energy</a:t>
            </a:r>
            <a:r>
              <a:rPr lang="en-US" sz="2800" dirty="0"/>
              <a:t>: $</a:t>
            </a:r>
            <a:r>
              <a:rPr lang="en-US" sz="2800" dirty="0" smtClean="0"/>
              <a:t>495k / $500k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Commercialization of intellectual property                                       for business development</a:t>
            </a:r>
            <a:r>
              <a:rPr lang="en-US" sz="2800" dirty="0" smtClean="0"/>
              <a:t>: $</a:t>
            </a:r>
            <a:r>
              <a:rPr lang="en-US" sz="2800" dirty="0" smtClean="0"/>
              <a:t>200k / $50k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Ship time for </a:t>
            </a:r>
            <a:r>
              <a:rPr lang="en-US" sz="2800" dirty="0" smtClean="0"/>
              <a:t>Alaska </a:t>
            </a:r>
            <a:r>
              <a:rPr lang="en-US" sz="2800" dirty="0" smtClean="0"/>
              <a:t>specific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research</a:t>
            </a:r>
            <a:r>
              <a:rPr lang="en-US" sz="2800" dirty="0" smtClean="0"/>
              <a:t>: $500k </a:t>
            </a:r>
            <a:r>
              <a:rPr lang="en-US" sz="2800" dirty="0" smtClean="0"/>
              <a:t>/ $</a:t>
            </a:r>
            <a:r>
              <a:rPr lang="en-US" sz="2800" dirty="0" smtClean="0"/>
              <a:t>15M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Electronic </a:t>
            </a:r>
            <a:r>
              <a:rPr lang="en-US" sz="2800" dirty="0" smtClean="0"/>
              <a:t>journal </a:t>
            </a:r>
            <a:br>
              <a:rPr lang="en-US" sz="2800" dirty="0" smtClean="0"/>
            </a:br>
            <a:r>
              <a:rPr lang="en-US" sz="2800" dirty="0" smtClean="0"/>
              <a:t>subscriptions </a:t>
            </a:r>
            <a:r>
              <a:rPr lang="en-US" sz="2800" dirty="0"/>
              <a:t>for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Rasmuson</a:t>
            </a:r>
            <a:r>
              <a:rPr lang="en-US" sz="2800" dirty="0" smtClean="0"/>
              <a:t> Library</a:t>
            </a:r>
            <a:r>
              <a:rPr lang="en-US" sz="2800" dirty="0"/>
              <a:t>: $250k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60" y="3458092"/>
            <a:ext cx="3696236" cy="273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223164"/>
            <a:ext cx="8229600" cy="902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FY15 Capital Budget request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6" y="365356"/>
            <a:ext cx="4871648" cy="485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45"/>
            <a:ext cx="8229600" cy="1011383"/>
          </a:xfrm>
        </p:spPr>
        <p:txBody>
          <a:bodyPr/>
          <a:lstStyle/>
          <a:p>
            <a:r>
              <a:rPr lang="en-US" dirty="0" smtClean="0"/>
              <a:t>Breaking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49928"/>
            <a:ext cx="4005072" cy="497353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Wood Center P-3</a:t>
            </a:r>
          </a:p>
          <a:p>
            <a:pPr lvl="1"/>
            <a:r>
              <a:rPr lang="en-US" sz="2400" dirty="0" smtClean="0"/>
              <a:t>34,000 square-foot expansion project</a:t>
            </a:r>
          </a:p>
          <a:p>
            <a:pPr lvl="1"/>
            <a:r>
              <a:rPr lang="en-US" sz="2400" dirty="0" smtClean="0"/>
              <a:t>Fall 2014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81728" y="1149928"/>
            <a:ext cx="4209136" cy="4973532"/>
          </a:xfrm>
        </p:spPr>
        <p:txBody>
          <a:bodyPr/>
          <a:lstStyle/>
          <a:p>
            <a:r>
              <a:rPr lang="en-US" sz="2600" dirty="0"/>
              <a:t>College of Engineering &amp; </a:t>
            </a:r>
            <a:r>
              <a:rPr lang="en-US" sz="2600" dirty="0" smtClean="0"/>
              <a:t>Mines</a:t>
            </a:r>
          </a:p>
          <a:p>
            <a:pPr lvl="1"/>
            <a:r>
              <a:rPr lang="en-US" sz="2200" dirty="0" smtClean="0"/>
              <a:t>120,000 square-foot modern classroom &amp; lab space for engineering &amp; research programs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098" name="Picture 2" descr="http://www.uaf.edu/_internal/cimg%210/bzmm6agi6pn2s2ceg193j15q6xlss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01" y="3419369"/>
            <a:ext cx="5029263" cy="270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af.edu/_internal/cimg%210/6n9cjc710771jyuhuh61vf9i3m1fec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2923309"/>
            <a:ext cx="4636372" cy="230230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Deferred maintenance and R&amp;R completion status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0085" y="1616299"/>
            <a:ext cx="6523149" cy="527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FY09-FY13: 84% of projects complete to date</a:t>
            </a:r>
            <a:endParaRPr lang="en-US" sz="2400" dirty="0"/>
          </a:p>
        </p:txBody>
      </p:sp>
      <p:graphicFrame>
        <p:nvGraphicFramePr>
          <p:cNvPr id="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058385"/>
              </p:ext>
            </p:extLst>
          </p:nvPr>
        </p:nvGraphicFramePr>
        <p:xfrm>
          <a:off x="1654454" y="2352230"/>
          <a:ext cx="5816578" cy="3566160"/>
        </p:xfrm>
        <a:graphic>
          <a:graphicData uri="http://schemas.openxmlformats.org/drawingml/2006/table">
            <a:tbl>
              <a:tblPr/>
              <a:tblGrid>
                <a:gridCol w="1170331"/>
                <a:gridCol w="1501978"/>
                <a:gridCol w="1460522"/>
                <a:gridCol w="168374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Fiscal 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State Funding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# of Projects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%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FY09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$26.1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100%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FY10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$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2.1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99%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FY11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$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23.8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10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100%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FY12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$23.4 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16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FY13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$23.5 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12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48%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FY14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$17.4 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14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MS PGothic" pitchFamily="34" charset="-128"/>
                        </a:rPr>
                        <a:t>new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5956"/>
          </a:xfrm>
        </p:spPr>
        <p:txBody>
          <a:bodyPr/>
          <a:lstStyle/>
          <a:p>
            <a:r>
              <a:rPr lang="en-US" dirty="0" smtClean="0"/>
              <a:t>FY15 Capital Budget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91" y="1230594"/>
            <a:ext cx="8691073" cy="500884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+mj-lt"/>
              </a:rPr>
              <a:t>Deferred </a:t>
            </a:r>
            <a:r>
              <a:rPr lang="en-US" sz="2600" dirty="0" smtClean="0">
                <a:latin typeface="+mj-lt"/>
              </a:rPr>
              <a:t>Maintenance / </a:t>
            </a:r>
            <a:r>
              <a:rPr lang="en-US" sz="2600" dirty="0">
                <a:latin typeface="+mj-lt"/>
              </a:rPr>
              <a:t>R&amp;R: $</a:t>
            </a:r>
            <a:r>
              <a:rPr lang="en-US" sz="2600" dirty="0" smtClean="0">
                <a:latin typeface="+mj-lt"/>
              </a:rPr>
              <a:t>23M</a:t>
            </a:r>
          </a:p>
          <a:p>
            <a:pPr lvl="1"/>
            <a:r>
              <a:rPr lang="en-US" sz="2400" dirty="0" err="1"/>
              <a:t>Cogen</a:t>
            </a:r>
            <a:r>
              <a:rPr lang="en-US" sz="2400" dirty="0"/>
              <a:t> Heating Plant upgrades</a:t>
            </a:r>
          </a:p>
          <a:p>
            <a:pPr lvl="1"/>
            <a:r>
              <a:rPr lang="en-US" sz="2400" dirty="0"/>
              <a:t>Critical electrical distribution</a:t>
            </a:r>
          </a:p>
          <a:p>
            <a:pPr lvl="1"/>
            <a:r>
              <a:rPr lang="en-US" sz="2400" dirty="0"/>
              <a:t>Fairbanks campus main waste lines, roof replacement</a:t>
            </a:r>
          </a:p>
          <a:p>
            <a:pPr lvl="1"/>
            <a:r>
              <a:rPr lang="en-US" sz="2400" dirty="0"/>
              <a:t>West Ridge facilities</a:t>
            </a:r>
          </a:p>
          <a:p>
            <a:pPr lvl="1"/>
            <a:r>
              <a:rPr lang="en-US" sz="2400" dirty="0"/>
              <a:t>ADA code compliance; elevators &amp; alarms</a:t>
            </a:r>
          </a:p>
          <a:p>
            <a:pPr lvl="1"/>
            <a:r>
              <a:rPr lang="en-US" sz="2400" dirty="0"/>
              <a:t>Lower campus backfill</a:t>
            </a:r>
          </a:p>
          <a:p>
            <a:pPr lvl="1"/>
            <a:r>
              <a:rPr lang="en-US" sz="2400" dirty="0"/>
              <a:t>Patty Center revitalization</a:t>
            </a:r>
          </a:p>
          <a:p>
            <a:pPr lvl="1"/>
            <a:r>
              <a:rPr lang="en-US" sz="2400" dirty="0"/>
              <a:t>Campus infrastructure</a:t>
            </a:r>
          </a:p>
          <a:p>
            <a:pPr lvl="1"/>
            <a:r>
              <a:rPr lang="en-US" sz="2400" dirty="0"/>
              <a:t>Tilly Commons demolition</a:t>
            </a:r>
          </a:p>
          <a:p>
            <a:pPr lvl="1"/>
            <a:r>
              <a:rPr lang="en-US" sz="2400" dirty="0"/>
              <a:t>Wood Center student services renewal</a:t>
            </a:r>
          </a:p>
          <a:p>
            <a:pPr lvl="1"/>
            <a:r>
              <a:rPr lang="en-US" sz="2400" dirty="0"/>
              <a:t>Kuskokwim Campus </a:t>
            </a:r>
            <a:r>
              <a:rPr lang="en-US" sz="2400" dirty="0" err="1"/>
              <a:t>voc</a:t>
            </a:r>
            <a:r>
              <a:rPr lang="en-US" sz="2400" dirty="0"/>
              <a:t>-tech renewal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430"/>
          </a:xfrm>
        </p:spPr>
        <p:txBody>
          <a:bodyPr/>
          <a:lstStyle/>
          <a:p>
            <a:r>
              <a:rPr lang="en-US" dirty="0" smtClean="0"/>
              <a:t>Award-winning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262130"/>
            <a:ext cx="8667482" cy="486403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SzPct val="150000"/>
            </a:pPr>
            <a:r>
              <a:rPr lang="en-US" sz="4400" b="1" dirty="0"/>
              <a:t>A. David McGuire</a:t>
            </a:r>
            <a:r>
              <a:rPr lang="en-US" sz="4400" dirty="0"/>
              <a:t>, College of Natural Sciences </a:t>
            </a:r>
            <a:r>
              <a:rPr lang="en-US" sz="4400" dirty="0" smtClean="0"/>
              <a:t>&amp; Mathematics (CNSM</a:t>
            </a:r>
            <a:r>
              <a:rPr lang="en-US" sz="4400" dirty="0"/>
              <a:t>) &amp; USGS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SzPct val="150000"/>
            </a:pPr>
            <a:r>
              <a:rPr lang="en-US" sz="3500" dirty="0"/>
              <a:t>AAAS Fellow for distinguished contributions to terrestrial ecology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50000"/>
            </a:pPr>
            <a:r>
              <a:rPr lang="en-US" sz="4400" b="1" dirty="0"/>
              <a:t>Erin Petit</a:t>
            </a:r>
            <a:r>
              <a:rPr lang="en-US" sz="4400" dirty="0"/>
              <a:t>, CNSM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SzPct val="150000"/>
            </a:pPr>
            <a:r>
              <a:rPr lang="en-US" sz="3500" dirty="0"/>
              <a:t>National Geographic Society Emerging Explorer for glacier research and “Girls on Ice” outreach program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50000"/>
            </a:pPr>
            <a:r>
              <a:rPr lang="en-US" sz="4400" b="1" dirty="0"/>
              <a:t>Ray </a:t>
            </a:r>
            <a:r>
              <a:rPr lang="en-US" sz="4400" b="1" dirty="0" err="1"/>
              <a:t>Ralonde</a:t>
            </a:r>
            <a:r>
              <a:rPr lang="en-US" sz="4400" dirty="0"/>
              <a:t>, Alaska Sea Grant Marine Advisory Program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SzPct val="150000"/>
            </a:pPr>
            <a:r>
              <a:rPr lang="en-US" sz="3500" dirty="0"/>
              <a:t>Superior Outreach Program Award, National Sea Grant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50000"/>
            </a:pPr>
            <a:r>
              <a:rPr lang="en-US" sz="4400" b="1" dirty="0"/>
              <a:t>Mary </a:t>
            </a:r>
            <a:r>
              <a:rPr lang="en-US" sz="4400" b="1" dirty="0" err="1"/>
              <a:t>Ehrlander</a:t>
            </a:r>
            <a:r>
              <a:rPr lang="en-US" sz="4400" b="1" dirty="0"/>
              <a:t>, </a:t>
            </a:r>
            <a:r>
              <a:rPr lang="en-US" sz="4400" dirty="0"/>
              <a:t>College of Liberal Arts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SzPct val="150000"/>
            </a:pPr>
            <a:r>
              <a:rPr lang="en-US" sz="3500" dirty="0"/>
              <a:t>Charles Gates Award, Washington State Historical Society Board of Trustees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50000"/>
            </a:pPr>
            <a:r>
              <a:rPr lang="en-US" sz="4400" b="1" dirty="0"/>
              <a:t>Stephen Jewett</a:t>
            </a:r>
            <a:r>
              <a:rPr lang="en-US" sz="4400" dirty="0"/>
              <a:t>, School of Fisheries and Ocean Sciences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SzPct val="150000"/>
            </a:pPr>
            <a:r>
              <a:rPr lang="en-US" sz="3500" dirty="0"/>
              <a:t>American Academy of Underwater Sciences Conrad Limbaugh Memorial Award for Scientific Diving </a:t>
            </a:r>
            <a:r>
              <a:rPr lang="en-US" sz="3500" dirty="0" smtClean="0"/>
              <a:t>Leadership</a:t>
            </a:r>
            <a:endParaRPr lang="en-US" sz="3500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5956"/>
          </a:xfrm>
        </p:spPr>
        <p:txBody>
          <a:bodyPr/>
          <a:lstStyle/>
          <a:p>
            <a:r>
              <a:rPr lang="en-US" dirty="0" smtClean="0"/>
              <a:t>FY15 Capital Budget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230594"/>
            <a:ext cx="9169758" cy="5008841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latin typeface="+mj-lt"/>
              </a:rPr>
              <a:t>Engineering Completion</a:t>
            </a:r>
            <a:r>
              <a:rPr lang="en-US" sz="2600" dirty="0" smtClean="0">
                <a:latin typeface="+mj-lt"/>
              </a:rPr>
              <a:t>: </a:t>
            </a:r>
            <a:r>
              <a:rPr lang="en-US" sz="2600" dirty="0">
                <a:latin typeface="+mj-lt"/>
              </a:rPr>
              <a:t>$</a:t>
            </a:r>
            <a:r>
              <a:rPr lang="en-US" sz="2600" dirty="0" smtClean="0">
                <a:latin typeface="+mj-lt"/>
              </a:rPr>
              <a:t>33.3M / $</a:t>
            </a:r>
            <a:r>
              <a:rPr lang="en-US" sz="2600" dirty="0">
                <a:latin typeface="+mj-lt"/>
              </a:rPr>
              <a:t>10.0M </a:t>
            </a:r>
            <a:r>
              <a:rPr lang="en-US" sz="2600" dirty="0" smtClean="0">
                <a:latin typeface="+mj-lt"/>
              </a:rPr>
              <a:t>(cash/UA </a:t>
            </a:r>
            <a:r>
              <a:rPr lang="en-US" sz="2600" dirty="0" smtClean="0">
                <a:latin typeface="+mj-lt"/>
              </a:rPr>
              <a:t>bond)</a:t>
            </a:r>
          </a:p>
          <a:p>
            <a:pPr lvl="1"/>
            <a:r>
              <a:rPr lang="en-US" sz="2400" dirty="0"/>
              <a:t>partnering with UAA for final phase</a:t>
            </a:r>
            <a:endParaRPr lang="en-US" sz="2400" dirty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600" b="1" dirty="0" err="1">
                <a:latin typeface="+mj-lt"/>
              </a:rPr>
              <a:t>Cogen</a:t>
            </a:r>
            <a:r>
              <a:rPr lang="en-US" sz="2600" b="1" dirty="0">
                <a:latin typeface="+mj-lt"/>
              </a:rPr>
              <a:t> </a:t>
            </a:r>
            <a:r>
              <a:rPr lang="en-US" sz="2600" b="1" dirty="0">
                <a:latin typeface="+mj-lt"/>
              </a:rPr>
              <a:t>Heating </a:t>
            </a:r>
            <a:r>
              <a:rPr lang="en-US" sz="2600" b="1" dirty="0">
                <a:latin typeface="+mj-lt"/>
              </a:rPr>
              <a:t>&amp; Power Plant</a:t>
            </a:r>
            <a:r>
              <a:rPr lang="en-US" sz="2600" dirty="0">
                <a:latin typeface="+mj-lt"/>
              </a:rPr>
              <a:t>: $</a:t>
            </a:r>
            <a:r>
              <a:rPr lang="en-US" sz="2600" dirty="0">
                <a:latin typeface="+mj-lt"/>
              </a:rPr>
              <a:t>200M / $</a:t>
            </a:r>
            <a:r>
              <a:rPr lang="en-US" sz="2600" dirty="0">
                <a:latin typeface="+mj-lt"/>
              </a:rPr>
              <a:t>45M </a:t>
            </a:r>
            <a:r>
              <a:rPr lang="en-US" sz="2600" dirty="0">
                <a:latin typeface="+mj-lt"/>
              </a:rPr>
              <a:t>(GO/UA bond)</a:t>
            </a:r>
            <a:endParaRPr lang="en-US" sz="26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+mj-lt"/>
              </a:rPr>
              <a:t>Planning (future construction): $</a:t>
            </a:r>
            <a:r>
              <a:rPr lang="en-US" sz="2600" dirty="0" smtClean="0">
                <a:latin typeface="+mj-lt"/>
              </a:rPr>
              <a:t>2.6M </a:t>
            </a:r>
            <a:endParaRPr lang="en-US" sz="2600" dirty="0">
              <a:latin typeface="+mj-lt"/>
            </a:endParaRPr>
          </a:p>
          <a:p>
            <a:pPr lvl="1"/>
            <a:r>
              <a:rPr lang="en-US" sz="2400" dirty="0"/>
              <a:t>Univ. </a:t>
            </a:r>
            <a:r>
              <a:rPr lang="en-US" sz="2400" dirty="0"/>
              <a:t>Fire </a:t>
            </a:r>
            <a:r>
              <a:rPr lang="en-US" sz="2400" dirty="0" err="1"/>
              <a:t>Dept</a:t>
            </a:r>
            <a:r>
              <a:rPr lang="en-US" sz="2400" dirty="0"/>
              <a:t> </a:t>
            </a:r>
            <a:r>
              <a:rPr lang="en-US" sz="2400" dirty="0"/>
              <a:t>Emergency </a:t>
            </a:r>
            <a:r>
              <a:rPr lang="en-US" sz="2400" dirty="0"/>
              <a:t>Services &amp; </a:t>
            </a:r>
            <a:r>
              <a:rPr lang="en-US" sz="2400" dirty="0" smtClean="0"/>
              <a:t>Management: </a:t>
            </a:r>
            <a:r>
              <a:rPr lang="en-US" sz="2400" dirty="0"/>
              <a:t>$700k</a:t>
            </a:r>
            <a:endParaRPr lang="en-US" sz="2400" dirty="0"/>
          </a:p>
          <a:p>
            <a:pPr lvl="1"/>
            <a:r>
              <a:rPr lang="en-US" sz="2400" dirty="0"/>
              <a:t>CTC Emergency Services Training </a:t>
            </a:r>
            <a:r>
              <a:rPr lang="en-US" sz="2400" dirty="0" smtClean="0"/>
              <a:t>Center: </a:t>
            </a:r>
            <a:r>
              <a:rPr lang="en-US" sz="2400" dirty="0"/>
              <a:t>$900k</a:t>
            </a:r>
          </a:p>
          <a:p>
            <a:pPr lvl="1"/>
            <a:r>
              <a:rPr lang="en-US" sz="2400" dirty="0"/>
              <a:t>P-3 Parking </a:t>
            </a:r>
            <a:r>
              <a:rPr lang="en-US" sz="2400" dirty="0" smtClean="0"/>
              <a:t>Garage: </a:t>
            </a:r>
            <a:r>
              <a:rPr lang="en-US" sz="2400" dirty="0"/>
              <a:t>$350k</a:t>
            </a:r>
          </a:p>
          <a:p>
            <a:pPr lvl="1"/>
            <a:r>
              <a:rPr lang="en-US" sz="2400" dirty="0"/>
              <a:t>Kuskokwim Consortium Learning </a:t>
            </a:r>
            <a:r>
              <a:rPr lang="en-US" sz="2400" dirty="0" smtClean="0"/>
              <a:t>Center: </a:t>
            </a:r>
            <a:r>
              <a:rPr lang="en-US" sz="2400" dirty="0"/>
              <a:t>$700k</a:t>
            </a:r>
          </a:p>
          <a:p>
            <a:pPr marL="514350" lvl="1" indent="-457200"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Facility acquisition</a:t>
            </a:r>
          </a:p>
          <a:p>
            <a:pPr lvl="1"/>
            <a:r>
              <a:rPr lang="en-US" sz="2400" dirty="0" err="1"/>
              <a:t>Bunnell</a:t>
            </a:r>
            <a:r>
              <a:rPr lang="en-US" sz="2400" dirty="0"/>
              <a:t> House </a:t>
            </a:r>
            <a:r>
              <a:rPr lang="en-US" sz="2400" dirty="0" smtClean="0"/>
              <a:t>replacement: </a:t>
            </a:r>
            <a:r>
              <a:rPr lang="en-US" sz="2400" dirty="0"/>
              <a:t>$250k</a:t>
            </a:r>
          </a:p>
          <a:p>
            <a:pPr lvl="1"/>
            <a:r>
              <a:rPr lang="en-US" sz="2400" dirty="0"/>
              <a:t>Northwest Campus </a:t>
            </a:r>
            <a:r>
              <a:rPr lang="en-US" sz="2400" dirty="0" smtClean="0"/>
              <a:t>realignment: </a:t>
            </a:r>
            <a:r>
              <a:rPr lang="en-US" sz="2400" dirty="0"/>
              <a:t>$150k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93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5956"/>
          </a:xfrm>
        </p:spPr>
        <p:txBody>
          <a:bodyPr/>
          <a:lstStyle/>
          <a:p>
            <a:r>
              <a:rPr lang="en-US" dirty="0" smtClean="0"/>
              <a:t>FY15 Capital Budget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30594"/>
            <a:ext cx="9053848" cy="4895569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Academic equipment &amp; technology</a:t>
            </a:r>
            <a:r>
              <a:rPr lang="en-US" sz="2600" dirty="0">
                <a:latin typeface="+mj-lt"/>
              </a:rPr>
              <a:t>: </a:t>
            </a:r>
            <a:r>
              <a:rPr lang="en-US" sz="2600" dirty="0" smtClean="0">
                <a:latin typeface="+mj-lt"/>
              </a:rPr>
              <a:t>$5.97M / $1.2M </a:t>
            </a:r>
            <a:r>
              <a:rPr lang="en-US" sz="2200" dirty="0" smtClean="0">
                <a:latin typeface="+mj-lt"/>
              </a:rPr>
              <a:t>NGF</a:t>
            </a:r>
          </a:p>
          <a:p>
            <a:pPr lvl="1"/>
            <a:r>
              <a:rPr lang="en-US" sz="2200" dirty="0"/>
              <a:t>eLearning technology; wireless connectivity</a:t>
            </a:r>
          </a:p>
          <a:p>
            <a:pPr lvl="1"/>
            <a:r>
              <a:rPr lang="en-US" sz="2200" dirty="0"/>
              <a:t>Advanced analytical instrumentation; energy R&amp;D</a:t>
            </a:r>
          </a:p>
          <a:p>
            <a:pPr lvl="1"/>
            <a:r>
              <a:rPr lang="en-US" sz="2200" dirty="0"/>
              <a:t>Mat-Su test kitchen / outreach center</a:t>
            </a:r>
          </a:p>
          <a:p>
            <a:pPr lvl="1"/>
            <a:r>
              <a:rPr lang="en-US" sz="2200" dirty="0"/>
              <a:t>IAC/CTC welding equipment, library digitization</a:t>
            </a:r>
            <a:endParaRPr lang="en-US" sz="2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+mj-lt"/>
              </a:rPr>
              <a:t>Research </a:t>
            </a:r>
            <a:r>
              <a:rPr lang="en-US" sz="2600" dirty="0" smtClean="0">
                <a:latin typeface="+mj-lt"/>
              </a:rPr>
              <a:t>for Alaska: </a:t>
            </a:r>
            <a:r>
              <a:rPr lang="en-US" sz="2600" dirty="0">
                <a:latin typeface="+mj-lt"/>
              </a:rPr>
              <a:t>$</a:t>
            </a:r>
            <a:r>
              <a:rPr lang="en-US" sz="2600" dirty="0" smtClean="0">
                <a:latin typeface="+mj-lt"/>
              </a:rPr>
              <a:t>11.9M / $45.0M </a:t>
            </a:r>
            <a:r>
              <a:rPr lang="en-US" sz="2200" dirty="0" smtClean="0">
                <a:latin typeface="+mj-lt"/>
              </a:rPr>
              <a:t>NGF</a:t>
            </a:r>
          </a:p>
          <a:p>
            <a:pPr lvl="1"/>
            <a:r>
              <a:rPr lang="en-US" sz="2200" dirty="0"/>
              <a:t>Opportunity investments $3.0M / $3.0M NGF</a:t>
            </a:r>
          </a:p>
          <a:p>
            <a:pPr lvl="1"/>
            <a:r>
              <a:rPr lang="en-US" sz="2200" dirty="0"/>
              <a:t>Community partnership self-reliance $1.0M</a:t>
            </a:r>
          </a:p>
          <a:p>
            <a:pPr lvl="1"/>
            <a:r>
              <a:rPr lang="en-US" sz="2200" dirty="0"/>
              <a:t>Earthquake prediction &amp; monitoring $5.0M / </a:t>
            </a:r>
            <a:r>
              <a:rPr lang="en-US" sz="2200" dirty="0" smtClean="0"/>
              <a:t>$40.0M NGF</a:t>
            </a:r>
          </a:p>
          <a:p>
            <a:pPr lvl="1"/>
            <a:r>
              <a:rPr lang="en-US" sz="2200" dirty="0" smtClean="0"/>
              <a:t>Arctic </a:t>
            </a:r>
            <a:r>
              <a:rPr lang="en-US" sz="2200" dirty="0"/>
              <a:t>Oil Spill Response $1.0M / $2.0M NGF</a:t>
            </a:r>
          </a:p>
          <a:p>
            <a:pPr lvl="1"/>
            <a:r>
              <a:rPr lang="en-US" sz="2200" dirty="0"/>
              <a:t>Mapping Alaska $1.9M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592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3713"/>
          </a:xfrm>
        </p:spPr>
        <p:txBody>
          <a:bodyPr/>
          <a:lstStyle/>
          <a:p>
            <a:r>
              <a:rPr lang="en-US" dirty="0" smtClean="0"/>
              <a:t>For Alaska’s </a:t>
            </a:r>
            <a:r>
              <a:rPr lang="en-US" dirty="0"/>
              <a:t>f</a:t>
            </a:r>
            <a:r>
              <a:rPr lang="en-US" dirty="0" smtClean="0"/>
              <a:t>uture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07" y="1188351"/>
            <a:ext cx="5792502" cy="48482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1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45"/>
            <a:ext cx="8229600" cy="12790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Campus energy is the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108364"/>
            <a:ext cx="8866908" cy="5017800"/>
          </a:xfrm>
        </p:spPr>
        <p:txBody>
          <a:bodyPr/>
          <a:lstStyle/>
          <a:p>
            <a:r>
              <a:rPr lang="en-US" sz="3000" dirty="0" smtClean="0">
                <a:latin typeface="+mj-lt"/>
              </a:rPr>
              <a:t>3.1 </a:t>
            </a:r>
            <a:r>
              <a:rPr lang="en-US" sz="3000" dirty="0">
                <a:latin typeface="+mj-lt"/>
              </a:rPr>
              <a:t>million </a:t>
            </a:r>
            <a:r>
              <a:rPr lang="en-US" sz="3000" dirty="0" smtClean="0">
                <a:latin typeface="+mj-lt"/>
              </a:rPr>
              <a:t>square-feet </a:t>
            </a:r>
            <a:r>
              <a:rPr lang="en-US" sz="3000" dirty="0">
                <a:latin typeface="+mj-lt"/>
              </a:rPr>
              <a:t>of academic, research, office </a:t>
            </a:r>
            <a:r>
              <a:rPr lang="en-US" sz="3000" dirty="0" smtClean="0">
                <a:latin typeface="+mj-lt"/>
              </a:rPr>
              <a:t>&amp; housing </a:t>
            </a:r>
            <a:r>
              <a:rPr lang="en-US" sz="3000" dirty="0">
                <a:latin typeface="+mj-lt"/>
              </a:rPr>
              <a:t>space</a:t>
            </a:r>
          </a:p>
          <a:p>
            <a:r>
              <a:rPr lang="en-US" sz="3000" dirty="0">
                <a:latin typeface="+mj-lt"/>
              </a:rPr>
              <a:t>Average age of </a:t>
            </a:r>
            <a:r>
              <a:rPr lang="en-US" sz="3000" dirty="0" smtClean="0">
                <a:latin typeface="+mj-lt"/>
              </a:rPr>
              <a:t>buildings: </a:t>
            </a:r>
            <a:r>
              <a:rPr lang="en-US" sz="3000" dirty="0">
                <a:latin typeface="+mj-lt"/>
              </a:rPr>
              <a:t>34 years</a:t>
            </a:r>
          </a:p>
          <a:p>
            <a:r>
              <a:rPr lang="en-US" sz="3000" dirty="0">
                <a:latin typeface="+mj-lt"/>
              </a:rPr>
              <a:t>More than </a:t>
            </a:r>
            <a:r>
              <a:rPr lang="en-US" sz="3000" dirty="0" smtClean="0">
                <a:latin typeface="+mj-lt"/>
              </a:rPr>
              <a:t>170,000 </a:t>
            </a:r>
            <a:r>
              <a:rPr lang="en-US" sz="3000" dirty="0">
                <a:latin typeface="+mj-lt"/>
              </a:rPr>
              <a:t>square feet coming </a:t>
            </a:r>
            <a:r>
              <a:rPr lang="en-US" sz="3000" dirty="0" smtClean="0">
                <a:latin typeface="+mj-lt"/>
              </a:rPr>
              <a:t/>
            </a:r>
            <a:br>
              <a:rPr lang="en-US" sz="3000" dirty="0" smtClean="0">
                <a:latin typeface="+mj-lt"/>
              </a:rPr>
            </a:br>
            <a:r>
              <a:rPr lang="en-US" sz="3000" dirty="0" smtClean="0">
                <a:latin typeface="+mj-lt"/>
              </a:rPr>
              <a:t>online </a:t>
            </a:r>
            <a:r>
              <a:rPr lang="en-US" sz="3000" dirty="0">
                <a:latin typeface="+mj-lt"/>
              </a:rPr>
              <a:t>by 2015</a:t>
            </a:r>
          </a:p>
          <a:p>
            <a:r>
              <a:rPr lang="en-US" sz="3000" dirty="0">
                <a:latin typeface="+mj-lt"/>
              </a:rPr>
              <a:t>All these things need heat </a:t>
            </a:r>
            <a:r>
              <a:rPr lang="en-US" sz="3000" dirty="0" smtClean="0">
                <a:latin typeface="+mj-lt"/>
              </a:rPr>
              <a:t>&amp; power</a:t>
            </a:r>
            <a:endParaRPr lang="en-US" sz="30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9495"/>
            <a:ext cx="9144000" cy="727969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236192"/>
                </a:solidFill>
                <a:cs typeface="Geneva"/>
              </a:rPr>
              <a:t>Current Combined Heat </a:t>
            </a:r>
            <a:r>
              <a:rPr lang="en-US" sz="3800" dirty="0" smtClean="0">
                <a:solidFill>
                  <a:srgbClr val="236192"/>
                </a:solidFill>
                <a:cs typeface="Geneva"/>
              </a:rPr>
              <a:t>&amp; Power </a:t>
            </a:r>
            <a:r>
              <a:rPr lang="en-US" sz="3800" dirty="0" smtClean="0">
                <a:solidFill>
                  <a:srgbClr val="236192"/>
                </a:solidFill>
                <a:cs typeface="Geneva"/>
              </a:rPr>
              <a:t>p</a:t>
            </a:r>
            <a:r>
              <a:rPr lang="en-US" sz="3800" dirty="0" smtClean="0">
                <a:solidFill>
                  <a:srgbClr val="236192"/>
                </a:solidFill>
                <a:cs typeface="Geneva"/>
              </a:rPr>
              <a:t>lant</a:t>
            </a:r>
            <a:endParaRPr lang="en-US" sz="3800" dirty="0">
              <a:solidFill>
                <a:srgbClr val="236192"/>
              </a:solidFill>
              <a:cs typeface="Geneva"/>
            </a:endParaRPr>
          </a:p>
        </p:txBody>
      </p:sp>
      <p:pic>
        <p:nvPicPr>
          <p:cNvPr id="4" name="Picture 2052" descr="TP-07-2071-40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2030" b="17595"/>
          <a:stretch/>
        </p:blipFill>
        <p:spPr>
          <a:xfrm>
            <a:off x="635786" y="1298348"/>
            <a:ext cx="7865881" cy="42171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887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4132263" y="241300"/>
            <a:ext cx="4724400" cy="744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Atkinson plant</a:t>
            </a:r>
          </a:p>
        </p:txBody>
      </p:sp>
      <p:sp>
        <p:nvSpPr>
          <p:cNvPr id="21506" name="Rectangle 13"/>
          <p:cNvSpPr txBox="1">
            <a:spLocks noChangeArrowheads="1"/>
          </p:cNvSpPr>
          <p:nvPr/>
        </p:nvSpPr>
        <p:spPr bwMode="auto">
          <a:xfrm>
            <a:off x="3962400" y="866775"/>
            <a:ext cx="4876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indent="4572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algn="ctr"/>
            <a:r>
              <a:rPr lang="en-US" sz="2400" dirty="0">
                <a:solidFill>
                  <a:schemeClr val="tx2"/>
                </a:solidFill>
                <a:latin typeface="Trebuchet MS" pitchFamily="34" charset="0"/>
              </a:rPr>
              <a:t>Two coal boilers (1964)</a:t>
            </a:r>
          </a:p>
          <a:p>
            <a:pPr marL="0" lvl="1" algn="ctr"/>
            <a:r>
              <a:rPr lang="en-US" sz="2400" dirty="0">
                <a:solidFill>
                  <a:schemeClr val="tx2"/>
                </a:solidFill>
                <a:latin typeface="Trebuchet MS" pitchFamily="34" charset="0"/>
              </a:rPr>
              <a:t>One oil boiler (1970)</a:t>
            </a:r>
          </a:p>
          <a:p>
            <a:pPr marL="0" lvl="1" algn="ctr"/>
            <a:r>
              <a:rPr lang="en-US" sz="2400" dirty="0">
                <a:solidFill>
                  <a:schemeClr val="tx2"/>
                </a:solidFill>
                <a:latin typeface="Trebuchet MS" pitchFamily="34" charset="0"/>
              </a:rPr>
              <a:t>One oil </a:t>
            </a:r>
            <a:r>
              <a:rPr lang="en-US" sz="2400" dirty="0" smtClean="0">
                <a:solidFill>
                  <a:schemeClr val="tx2"/>
                </a:solidFill>
                <a:latin typeface="Trebuchet MS" pitchFamily="34" charset="0"/>
              </a:rPr>
              <a:t>or </a:t>
            </a:r>
            <a:r>
              <a:rPr lang="en-US" sz="2400" dirty="0">
                <a:solidFill>
                  <a:schemeClr val="tx2"/>
                </a:solidFill>
                <a:latin typeface="Trebuchet MS" pitchFamily="34" charset="0"/>
              </a:rPr>
              <a:t>gas boiler (1987)</a:t>
            </a:r>
          </a:p>
        </p:txBody>
      </p:sp>
      <p:sp>
        <p:nvSpPr>
          <p:cNvPr id="21507" name="Rectangle 13"/>
          <p:cNvSpPr txBox="1">
            <a:spLocks noChangeArrowheads="1"/>
          </p:cNvSpPr>
          <p:nvPr/>
        </p:nvSpPr>
        <p:spPr bwMode="auto">
          <a:xfrm>
            <a:off x="4589463" y="2674938"/>
            <a:ext cx="39957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algn="ctr"/>
            <a:r>
              <a:rPr lang="en-US" sz="3000" b="1" dirty="0">
                <a:solidFill>
                  <a:schemeClr val="tx2"/>
                </a:solidFill>
                <a:latin typeface="Trebuchet MS" pitchFamily="34" charset="0"/>
              </a:rPr>
              <a:t>Steam: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en-US" sz="2400" b="1" i="1" dirty="0">
                <a:solidFill>
                  <a:schemeClr val="tx2"/>
                </a:solidFill>
                <a:latin typeface="Trebuchet MS" pitchFamily="34" charset="0"/>
              </a:rPr>
              <a:t>to heat campus</a:t>
            </a:r>
          </a:p>
        </p:txBody>
      </p:sp>
      <p:sp>
        <p:nvSpPr>
          <p:cNvPr id="21508" name="Rectangle 13"/>
          <p:cNvSpPr txBox="1">
            <a:spLocks noChangeArrowheads="1"/>
          </p:cNvSpPr>
          <p:nvPr/>
        </p:nvSpPr>
        <p:spPr bwMode="auto">
          <a:xfrm>
            <a:off x="4622800" y="4419600"/>
            <a:ext cx="39624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algn="ctr"/>
            <a:r>
              <a:rPr lang="en-US" sz="3000" b="1" dirty="0">
                <a:solidFill>
                  <a:schemeClr val="tx2"/>
                </a:solidFill>
                <a:latin typeface="Trebuchet MS" pitchFamily="34" charset="0"/>
              </a:rPr>
              <a:t>Electricity</a:t>
            </a:r>
          </a:p>
        </p:txBody>
      </p:sp>
      <p:sp>
        <p:nvSpPr>
          <p:cNvPr id="21509" name="Rectangle 13"/>
          <p:cNvSpPr txBox="1">
            <a:spLocks noChangeArrowheads="1"/>
          </p:cNvSpPr>
          <p:nvPr/>
        </p:nvSpPr>
        <p:spPr bwMode="auto">
          <a:xfrm>
            <a:off x="4335463" y="4960938"/>
            <a:ext cx="4572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4572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/>
            <a:r>
              <a:rPr lang="en-US" sz="2400" dirty="0">
                <a:solidFill>
                  <a:schemeClr val="tx2"/>
                </a:solidFill>
                <a:latin typeface="Trebuchet MS" pitchFamily="34" charset="0"/>
              </a:rPr>
              <a:t>We also have:</a:t>
            </a:r>
          </a:p>
          <a:p>
            <a:pPr lvl="2"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Trebuchet MS" pitchFamily="34" charset="0"/>
              </a:rPr>
              <a:t>10 megawatt diesel generator</a:t>
            </a:r>
          </a:p>
          <a:p>
            <a:pPr lvl="2"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Trebuchet MS" pitchFamily="34" charset="0"/>
              </a:rPr>
              <a:t>Electrical distribution system</a:t>
            </a:r>
          </a:p>
        </p:txBody>
      </p:sp>
      <p:sp>
        <p:nvSpPr>
          <p:cNvPr id="21510" name="Down Arrow Callout 15"/>
          <p:cNvSpPr>
            <a:spLocks noChangeArrowheads="1"/>
          </p:cNvSpPr>
          <p:nvPr/>
        </p:nvSpPr>
        <p:spPr bwMode="auto">
          <a:xfrm>
            <a:off x="4622800" y="2133600"/>
            <a:ext cx="3944938" cy="677863"/>
          </a:xfrm>
          <a:prstGeom prst="downArrowCallout">
            <a:avLst>
              <a:gd name="adj1" fmla="val 36103"/>
              <a:gd name="adj2" fmla="val 24976"/>
              <a:gd name="adj3" fmla="val 25000"/>
              <a:gd name="adj4" fmla="val 64977"/>
            </a:avLst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ctr" eaLnBrk="0" hangingPunct="0"/>
            <a:r>
              <a:rPr lang="en-US" sz="2000" b="1" i="1">
                <a:solidFill>
                  <a:schemeClr val="bg1"/>
                </a:solidFill>
                <a:latin typeface="Trebuchet MS" pitchFamily="34" charset="0"/>
              </a:rPr>
              <a:t>Creates</a:t>
            </a:r>
          </a:p>
        </p:txBody>
      </p:sp>
      <p:sp>
        <p:nvSpPr>
          <p:cNvPr id="21511" name="Down Arrow Callout 17"/>
          <p:cNvSpPr>
            <a:spLocks noChangeArrowheads="1"/>
          </p:cNvSpPr>
          <p:nvPr/>
        </p:nvSpPr>
        <p:spPr bwMode="auto">
          <a:xfrm>
            <a:off x="4622800" y="3335338"/>
            <a:ext cx="3962400" cy="1084262"/>
          </a:xfrm>
          <a:prstGeom prst="downArrowCallout">
            <a:avLst>
              <a:gd name="adj1" fmla="val 24972"/>
              <a:gd name="adj2" fmla="val 24989"/>
              <a:gd name="adj3" fmla="val 25000"/>
              <a:gd name="adj4" fmla="val 64977"/>
            </a:avLst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ctr" eaLnBrk="0" hangingPunct="0"/>
            <a:r>
              <a:rPr lang="en-US" sz="2000" b="1" i="1" dirty="0">
                <a:solidFill>
                  <a:schemeClr val="bg1"/>
                </a:solidFill>
                <a:latin typeface="Trebuchet MS" pitchFamily="34" charset="0"/>
              </a:rPr>
              <a:t>Runs turbines</a:t>
            </a:r>
          </a:p>
          <a:p>
            <a:pPr algn="ctr" eaLnBrk="0" hangingPunct="0"/>
            <a:r>
              <a:rPr lang="en-US" sz="2000" b="1" i="1" dirty="0">
                <a:solidFill>
                  <a:schemeClr val="bg1"/>
                </a:solidFill>
                <a:latin typeface="Trebuchet MS" pitchFamily="34" charset="0"/>
              </a:rPr>
              <a:t>to create</a:t>
            </a:r>
          </a:p>
        </p:txBody>
      </p:sp>
      <p:pic>
        <p:nvPicPr>
          <p:cNvPr id="21512" name="Picture 11" descr="Switch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54000"/>
            <a:ext cx="3627438" cy="5757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Yearbuiltcropp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0" y="4925585"/>
            <a:ext cx="3566980" cy="12391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328"/>
            <a:ext cx="8229600" cy="4823836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Trebuchet MS" pitchFamily="34" charset="0"/>
              </a:rPr>
              <a:t>Risk of catastrophic failure                                </a:t>
            </a:r>
            <a:br>
              <a:rPr lang="en-US" b="1" dirty="0">
                <a:solidFill>
                  <a:schemeClr val="tx2"/>
                </a:solidFill>
                <a:latin typeface="Trebuchet MS" pitchFamily="34" charset="0"/>
              </a:rPr>
            </a:br>
            <a:r>
              <a:rPr lang="en-US" b="1" dirty="0">
                <a:solidFill>
                  <a:schemeClr val="tx2"/>
                </a:solidFill>
                <a:latin typeface="Trebuchet MS" pitchFamily="34" charset="0"/>
              </a:rPr>
              <a:t>(current plant’</a:t>
            </a:r>
            <a:r>
              <a:rPr lang="en-US" altLang="ja-JP" b="1" dirty="0">
                <a:solidFill>
                  <a:schemeClr val="tx2"/>
                </a:solidFill>
                <a:latin typeface="Trebuchet MS" pitchFamily="34" charset="0"/>
              </a:rPr>
              <a:t>s 50-year lifespan is nearing)</a:t>
            </a:r>
            <a:endParaRPr lang="en-US" b="1" dirty="0">
              <a:solidFill>
                <a:schemeClr val="tx2"/>
              </a:solidFill>
              <a:latin typeface="Trebuchet MS" pitchFamily="34" charset="0"/>
            </a:endParaRP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Environmental </a:t>
            </a:r>
            <a:r>
              <a:rPr lang="en-US" dirty="0">
                <a:solidFill>
                  <a:schemeClr val="tx2"/>
                </a:solidFill>
                <a:latin typeface="Trebuchet MS" pitchFamily="34" charset="0"/>
              </a:rPr>
              <a:t>responsibility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itchFamily="34" charset="0"/>
              </a:rPr>
              <a:t>Regulatory climate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itchFamily="34" charset="0"/>
              </a:rPr>
              <a:t>Political reality in Alaska </a:t>
            </a:r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&amp; the </a:t>
            </a:r>
            <a:r>
              <a:rPr lang="en-US" dirty="0">
                <a:solidFill>
                  <a:schemeClr val="tx2"/>
                </a:solidFill>
                <a:latin typeface="Trebuchet MS" pitchFamily="34" charset="0"/>
              </a:rPr>
              <a:t>nation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Alaska’s </a:t>
            </a:r>
            <a:r>
              <a:rPr lang="en-US" altLang="ja-JP" dirty="0" smtClean="0">
                <a:solidFill>
                  <a:schemeClr val="tx2"/>
                </a:solidFill>
                <a:latin typeface="Trebuchet MS" pitchFamily="34" charset="0"/>
              </a:rPr>
              <a:t>uncertain </a:t>
            </a:r>
            <a:r>
              <a:rPr lang="en-US" altLang="ja-JP" dirty="0">
                <a:solidFill>
                  <a:schemeClr val="tx2"/>
                </a:solidFill>
                <a:latin typeface="Trebuchet MS" pitchFamily="34" charset="0"/>
              </a:rPr>
              <a:t>energy future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itchFamily="34" charset="0"/>
              </a:rPr>
              <a:t>The economics for </a:t>
            </a:r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UAF, our </a:t>
            </a:r>
            <a:r>
              <a:rPr lang="en-US" dirty="0">
                <a:solidFill>
                  <a:schemeClr val="tx2"/>
                </a:solidFill>
                <a:latin typeface="Trebuchet MS" pitchFamily="34" charset="0"/>
              </a:rPr>
              <a:t>programs </a:t>
            </a:r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&amp; students</a:t>
            </a:r>
            <a:endParaRPr lang="en-US" dirty="0">
              <a:solidFill>
                <a:schemeClr val="tx2"/>
              </a:solidFill>
              <a:latin typeface="Trebuchet MS" pitchFamily="34" charset="0"/>
            </a:endParaRP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itchFamily="34" charset="0"/>
              </a:rPr>
              <a:t>Responsible stewardship of state funds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buy power from GVEA?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17638"/>
            <a:ext cx="8382000" cy="470852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+mj-lt"/>
              </a:rPr>
              <a:t>We need </a:t>
            </a:r>
            <a:r>
              <a:rPr lang="en-US" sz="2600" dirty="0" smtClean="0">
                <a:latin typeface="+mj-lt"/>
              </a:rPr>
              <a:t>electricity </a:t>
            </a:r>
            <a:r>
              <a:rPr lang="en-US" sz="2600" dirty="0" smtClean="0">
                <a:latin typeface="+mj-lt"/>
              </a:rPr>
              <a:t>&amp; </a:t>
            </a:r>
            <a:r>
              <a:rPr lang="en-US" sz="2600" u="sng" dirty="0" smtClean="0">
                <a:latin typeface="+mj-lt"/>
              </a:rPr>
              <a:t>heat</a:t>
            </a:r>
            <a:endParaRPr lang="en-US" sz="26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The </a:t>
            </a:r>
            <a:r>
              <a:rPr lang="en-US" sz="2600" dirty="0">
                <a:latin typeface="+mj-lt"/>
              </a:rPr>
              <a:t>current electrical grid </a:t>
            </a:r>
            <a:r>
              <a:rPr lang="en-US" sz="2600" dirty="0" smtClean="0">
                <a:latin typeface="+mj-lt"/>
              </a:rPr>
              <a:t>cannot</a:t>
            </a:r>
            <a:r>
              <a:rPr lang="en-US" altLang="ja-JP" sz="2600" dirty="0" smtClean="0">
                <a:latin typeface="+mj-lt"/>
              </a:rPr>
              <a:t> </a:t>
            </a:r>
            <a:r>
              <a:rPr lang="en-US" altLang="ja-JP" sz="2600" dirty="0">
                <a:latin typeface="+mj-lt"/>
              </a:rPr>
              <a:t>supply </a:t>
            </a:r>
            <a:r>
              <a:rPr lang="en-US" altLang="ja-JP" sz="2600" dirty="0" smtClean="0">
                <a:latin typeface="+mj-lt"/>
              </a:rPr>
              <a:t>both our power &amp; heat needs at a reasonable price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2600" dirty="0" smtClean="0">
                <a:latin typeface="+mj-lt"/>
              </a:rPr>
              <a:t>GVEA can provide us electricity for lights </a:t>
            </a:r>
            <a:r>
              <a:rPr lang="en-US" altLang="ja-JP" sz="2600" dirty="0" smtClean="0">
                <a:latin typeface="+mj-lt"/>
              </a:rPr>
              <a:t>&amp; equipment</a:t>
            </a:r>
            <a:r>
              <a:rPr lang="en-US" altLang="ja-JP" sz="2600" dirty="0" smtClean="0">
                <a:latin typeface="+mj-lt"/>
              </a:rPr>
              <a:t>, but that </a:t>
            </a:r>
            <a:r>
              <a:rPr lang="en-US" altLang="ja-JP" sz="2600" dirty="0" smtClean="0">
                <a:latin typeface="+mj-lt"/>
              </a:rPr>
              <a:t>does not </a:t>
            </a:r>
            <a:r>
              <a:rPr lang="en-US" altLang="ja-JP" sz="2600" dirty="0" smtClean="0">
                <a:latin typeface="+mj-lt"/>
              </a:rPr>
              <a:t>heat the campus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2600" dirty="0" smtClean="0">
                <a:latin typeface="+mj-lt"/>
              </a:rPr>
              <a:t>So, closing our plant is NOT a viable option</a:t>
            </a:r>
            <a:endParaRPr lang="en-US" altLang="ja-JP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90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 txBox="1">
            <a:spLocks/>
          </p:cNvSpPr>
          <p:nvPr/>
        </p:nvSpPr>
        <p:spPr bwMode="auto">
          <a:xfrm>
            <a:off x="0" y="88900"/>
            <a:ext cx="9144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sz="4000" dirty="0" smtClean="0">
                <a:solidFill>
                  <a:schemeClr val="tx2"/>
                </a:solidFill>
                <a:latin typeface="Trebuchet MS" pitchFamily="34" charset="0"/>
              </a:rPr>
              <a:t>Fairbanks Campus energy sources </a:t>
            </a:r>
            <a:endParaRPr lang="en-US" sz="4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7650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84931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143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576263" indent="-174625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latin typeface="Trebuchet MS" pitchFamily="34" charset="0"/>
              </a:rPr>
              <a:t>$9.8 million annual fuel </a:t>
            </a:r>
            <a:r>
              <a:rPr lang="en-US" sz="2400" dirty="0" smtClean="0">
                <a:solidFill>
                  <a:schemeClr val="tx2"/>
                </a:solidFill>
                <a:latin typeface="Trebuchet MS" pitchFamily="34" charset="0"/>
              </a:rPr>
              <a:t>cost (2012)</a:t>
            </a:r>
            <a:endParaRPr lang="en-US" sz="2400" dirty="0">
              <a:solidFill>
                <a:schemeClr val="tx2"/>
              </a:solidFill>
              <a:latin typeface="Trebuchet MS" pitchFamily="34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Trebuchet MS" pitchFamily="34" charset="0"/>
              </a:rPr>
              <a:t>71,000 tons of coal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Trebuchet MS" pitchFamily="34" charset="0"/>
              </a:rPr>
              <a:t>678,000 gallons of oil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Trebuchet MS" pitchFamily="34" charset="0"/>
              </a:rPr>
              <a:t>51 million cubic feet of natural gas</a:t>
            </a:r>
          </a:p>
        </p:txBody>
      </p:sp>
      <p:pic>
        <p:nvPicPr>
          <p:cNvPr id="6" name="Picture 5" descr="2013_Cost Pie Chart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657879"/>
            <a:ext cx="3703637" cy="32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2013_Pie chart-1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2539274"/>
            <a:ext cx="5239905" cy="348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2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2250"/>
            <a:ext cx="9144000" cy="1179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What if the </a:t>
            </a:r>
            <a:r>
              <a:rPr lang="en-US" sz="4000" dirty="0">
                <a:ea typeface="ＭＳ Ｐゴシック" pitchFamily="34" charset="-128"/>
              </a:rPr>
              <a:t>m</a:t>
            </a:r>
            <a:r>
              <a:rPr lang="en-US" sz="4000" dirty="0" smtClean="0">
                <a:ea typeface="ＭＳ Ｐゴシック" pitchFamily="34" charset="-128"/>
              </a:rPr>
              <a:t>ain boilers fail?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0179050" y="32337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795" name="Rectangle 13"/>
          <p:cNvSpPr txBox="1">
            <a:spLocks noChangeArrowheads="1"/>
          </p:cNvSpPr>
          <p:nvPr/>
        </p:nvSpPr>
        <p:spPr bwMode="auto">
          <a:xfrm>
            <a:off x="144461" y="1116013"/>
            <a:ext cx="5466629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143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>
              <a:spcBef>
                <a:spcPts val="1800"/>
              </a:spcBef>
            </a:pPr>
            <a:r>
              <a:rPr lang="en-US" sz="2400" dirty="0">
                <a:solidFill>
                  <a:schemeClr val="tx2"/>
                </a:solidFill>
                <a:latin typeface="Trebuchet MS" pitchFamily="34" charset="0"/>
              </a:rPr>
              <a:t>Enormous </a:t>
            </a:r>
            <a:r>
              <a:rPr lang="en-US" sz="2400" dirty="0" smtClean="0">
                <a:solidFill>
                  <a:schemeClr val="tx2"/>
                </a:solidFill>
                <a:latin typeface="Trebuchet MS" pitchFamily="34" charset="0"/>
              </a:rPr>
              <a:t>increase</a:t>
            </a:r>
            <a:r>
              <a:rPr lang="en-US" sz="2400" dirty="0">
                <a:solidFill>
                  <a:schemeClr val="tx2"/>
                </a:solidFill>
                <a:latin typeface="Trebuchet MS" pitchFamily="34" charset="0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Trebuchet MS" pitchFamily="34" charset="0"/>
              </a:rPr>
            </a:br>
            <a:r>
              <a:rPr lang="en-US" sz="2400" dirty="0">
                <a:solidFill>
                  <a:schemeClr val="tx2"/>
                </a:solidFill>
                <a:latin typeface="Trebuchet MS" pitchFamily="34" charset="0"/>
              </a:rPr>
              <a:t>in fuel costs </a:t>
            </a:r>
            <a:r>
              <a:rPr lang="en-US" sz="2400" dirty="0" smtClean="0">
                <a:solidFill>
                  <a:schemeClr val="tx2"/>
                </a:solidFill>
                <a:latin typeface="Trebuchet MS" pitchFamily="34" charset="0"/>
              </a:rPr>
              <a:t>that</a:t>
            </a:r>
            <a:br>
              <a:rPr lang="en-US" sz="2400" dirty="0" smtClean="0">
                <a:solidFill>
                  <a:schemeClr val="tx2"/>
                </a:solidFill>
                <a:latin typeface="Trebuchet MS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Trebuchet MS" pitchFamily="34" charset="0"/>
              </a:rPr>
              <a:t>can harm</a:t>
            </a:r>
            <a:r>
              <a:rPr lang="en-US" sz="2400" dirty="0">
                <a:solidFill>
                  <a:schemeClr val="tx2"/>
                </a:solidFill>
                <a:latin typeface="Trebuchet MS" pitchFamily="34" charset="0"/>
              </a:rPr>
              <a:t>: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200" i="1" dirty="0">
                <a:solidFill>
                  <a:schemeClr val="tx2"/>
                </a:solidFill>
                <a:latin typeface="Trebuchet MS" pitchFamily="34" charset="0"/>
              </a:rPr>
              <a:t>The programs we provide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200" i="1" dirty="0">
                <a:solidFill>
                  <a:schemeClr val="tx2"/>
                </a:solidFill>
                <a:latin typeface="Trebuchet MS" pitchFamily="34" charset="0"/>
              </a:rPr>
              <a:t>The research we do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200" i="1" dirty="0">
                <a:solidFill>
                  <a:schemeClr val="tx2"/>
                </a:solidFill>
                <a:latin typeface="Trebuchet MS" pitchFamily="34" charset="0"/>
              </a:rPr>
              <a:t>The students we </a:t>
            </a:r>
            <a:r>
              <a:rPr lang="en-US" sz="2200" i="1" dirty="0" smtClean="0">
                <a:solidFill>
                  <a:schemeClr val="tx2"/>
                </a:solidFill>
                <a:latin typeface="Trebuchet MS" pitchFamily="34" charset="0"/>
              </a:rPr>
              <a:t>serve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  <a:latin typeface="Trebuchet MS" pitchFamily="34" charset="0"/>
              </a:rPr>
              <a:t>And gas is available only in interruptible supply</a:t>
            </a:r>
            <a:endParaRPr lang="en-US" sz="2200" i="1" dirty="0">
              <a:solidFill>
                <a:schemeClr val="tx2"/>
              </a:solidFill>
              <a:latin typeface="Trebuchet MS" pitchFamily="34" charset="0"/>
            </a:endParaRP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3796" name="Picture 1" descr="2013_Boiler Fail co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096963"/>
            <a:ext cx="4691062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824"/>
          </a:xfrm>
        </p:spPr>
        <p:txBody>
          <a:bodyPr/>
          <a:lstStyle/>
          <a:p>
            <a:r>
              <a:rPr lang="en-US" dirty="0" smtClean="0"/>
              <a:t>Student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241" y="4095483"/>
            <a:ext cx="4445845" cy="2166774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Bente</a:t>
            </a:r>
            <a:r>
              <a:rPr lang="en-US" dirty="0" smtClean="0"/>
              <a:t> Heller, junior majoring in business</a:t>
            </a:r>
          </a:p>
          <a:p>
            <a:pPr lvl="1"/>
            <a:r>
              <a:rPr lang="en-US" dirty="0" smtClean="0"/>
              <a:t>UAF’s 1</a:t>
            </a:r>
            <a:r>
              <a:rPr lang="en-US" baseline="30000" dirty="0" smtClean="0"/>
              <a:t>st</a:t>
            </a:r>
            <a:r>
              <a:rPr lang="en-US" dirty="0" smtClean="0"/>
              <a:t> NCAA championship in swimming (100-meter backstroke)</a:t>
            </a:r>
          </a:p>
          <a:p>
            <a:r>
              <a:rPr lang="en-US" dirty="0" err="1"/>
              <a:t>Nanooks</a:t>
            </a:r>
            <a:r>
              <a:rPr lang="en-US" dirty="0"/>
              <a:t> claim AK Governor’s Cup</a:t>
            </a:r>
          </a:p>
          <a:p>
            <a:pPr lvl="1"/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time in tournament’s 20 year </a:t>
            </a:r>
            <a:r>
              <a:rPr lang="en-US" dirty="0" smtClean="0"/>
              <a:t>history</a:t>
            </a:r>
          </a:p>
          <a:p>
            <a:endParaRPr lang="en-US" dirty="0"/>
          </a:p>
        </p:txBody>
      </p:sp>
      <p:pic>
        <p:nvPicPr>
          <p:cNvPr id="2050" name="Picture 2" descr="Bente Heller claimed UAF’s first NCAA championship in swimming, winning the title in the women’s 100-meter backstrok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81" y="1411941"/>
            <a:ext cx="4541806" cy="256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6" y="1223493"/>
            <a:ext cx="3899177" cy="356744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1" y="4790941"/>
            <a:ext cx="4700789" cy="2166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2361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361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361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361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361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Ian Wilkinson, art major</a:t>
            </a:r>
          </a:p>
          <a:p>
            <a:pPr lvl="1"/>
            <a:r>
              <a:rPr lang="en-US" sz="1800" dirty="0" smtClean="0"/>
              <a:t>BFA thesis project, </a:t>
            </a:r>
            <a:r>
              <a:rPr lang="en-US" sz="1800" i="1" dirty="0" smtClean="0"/>
              <a:t>Spheres of Influence</a:t>
            </a:r>
            <a:r>
              <a:rPr lang="en-US" sz="1800" dirty="0" smtClean="0"/>
              <a:t>, raised more than $18,000 for the Fairbanks Food Bank</a:t>
            </a:r>
          </a:p>
          <a:p>
            <a:pPr lvl="1"/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84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diversified </a:t>
            </a:r>
            <a:r>
              <a:rPr lang="en-US" dirty="0"/>
              <a:t>e</a:t>
            </a:r>
            <a:r>
              <a:rPr lang="en-US" dirty="0" smtClean="0"/>
              <a:t>nergy portfolio</a:t>
            </a:r>
            <a:br>
              <a:rPr lang="en-US" dirty="0" smtClean="0"/>
            </a:br>
            <a:r>
              <a:rPr lang="en-US" sz="3600" dirty="0" smtClean="0"/>
              <a:t>Flexible, sustainable, fiscally </a:t>
            </a:r>
            <a:r>
              <a:rPr lang="en-US" sz="3600" dirty="0"/>
              <a:t>r</a:t>
            </a:r>
            <a:r>
              <a:rPr lang="en-US" sz="3600" dirty="0" smtClean="0"/>
              <a:t>esponsible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3272"/>
            <a:ext cx="8229600" cy="453289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itchFamily="34" charset="0"/>
              </a:rPr>
              <a:t>Anchored by a new 17 megawatt circulating fluidized bed (CFB) </a:t>
            </a:r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boiler</a:t>
            </a:r>
            <a:endParaRPr lang="en-US" dirty="0">
              <a:solidFill>
                <a:schemeClr val="tx2"/>
              </a:solidFill>
              <a:latin typeface="Trebuchet MS" pitchFamily="34" charset="0"/>
            </a:endParaRPr>
          </a:p>
          <a:p>
            <a:pPr lvl="1"/>
            <a:r>
              <a:rPr lang="en-US" sz="2400" dirty="0"/>
              <a:t>Flexible solid fuel</a:t>
            </a:r>
          </a:p>
          <a:p>
            <a:pPr lvl="1"/>
            <a:r>
              <a:rPr lang="en-US" sz="2400" dirty="0"/>
              <a:t>Coal with up to 15 percent biomass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itchFamily="34" charset="0"/>
              </a:rPr>
              <a:t>Replace oil boilers with gas or propane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itchFamily="34" charset="0"/>
              </a:rPr>
              <a:t>Purchase renewable energy, when available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itchFamily="34" charset="0"/>
              </a:rPr>
              <a:t>Energy conservation on </a:t>
            </a:r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campus</a:t>
            </a:r>
            <a:endParaRPr lang="en-US" dirty="0">
              <a:solidFill>
                <a:schemeClr val="tx2"/>
              </a:solidFill>
              <a:latin typeface="Trebuchet MS" pitchFamily="34" charset="0"/>
            </a:endParaRP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itchFamily="34" charset="0"/>
              </a:rPr>
              <a:t>R</a:t>
            </a:r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enewable </a:t>
            </a:r>
            <a:r>
              <a:rPr lang="en-US" dirty="0">
                <a:solidFill>
                  <a:schemeClr val="tx2"/>
                </a:solidFill>
                <a:latin typeface="Trebuchet MS" pitchFamily="34" charset="0"/>
              </a:rPr>
              <a:t>projects on </a:t>
            </a:r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campus (solar)</a:t>
            </a:r>
            <a:endParaRPr lang="en-US" dirty="0">
              <a:solidFill>
                <a:schemeClr val="tx2"/>
              </a:solidFill>
              <a:latin typeface="Trebuchet MS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r>
              <a:rPr lang="en-US" dirty="0" smtClean="0"/>
              <a:t>What about gas?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27963"/>
            <a:ext cx="8229600" cy="5981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Fairbanks does not have natural gas - yet</a:t>
            </a:r>
            <a:endParaRPr lang="en-US" dirty="0"/>
          </a:p>
        </p:txBody>
      </p:sp>
      <p:pic>
        <p:nvPicPr>
          <p:cNvPr id="4" name="Picture 3" descr="Capital cost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972" y="1554163"/>
            <a:ext cx="5864372" cy="411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uel cost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3" y="1554162"/>
            <a:ext cx="6192982" cy="411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4675" y="1104900"/>
            <a:ext cx="376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tx2"/>
                </a:solidFill>
                <a:latin typeface="Trebuchet MS" pitchFamily="34" charset="0"/>
              </a:rPr>
              <a:t>Capital cost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9200" y="1092200"/>
            <a:ext cx="370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tx2"/>
                </a:solidFill>
                <a:latin typeface="Trebuchet MS" pitchFamily="34" charset="0"/>
              </a:rPr>
              <a:t>Fuel cost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0369" y="2924630"/>
            <a:ext cx="1442434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Black" pitchFamily="34" charset="0"/>
              </a:rPr>
              <a:t/>
            </a:r>
            <a:br>
              <a:rPr lang="en-US" sz="1400" dirty="0" smtClean="0">
                <a:latin typeface="Arial Black" pitchFamily="34" charset="0"/>
              </a:rPr>
            </a:br>
            <a:r>
              <a:rPr lang="en-US" sz="1550" dirty="0" smtClean="0">
                <a:latin typeface="Impact" pitchFamily="34" charset="0"/>
              </a:rPr>
              <a:t>$120</a:t>
            </a:r>
          </a:p>
          <a:p>
            <a:pPr algn="ctr"/>
            <a:r>
              <a:rPr lang="en-US" sz="1550" dirty="0" smtClean="0">
                <a:latin typeface="Impact" pitchFamily="34" charset="0"/>
              </a:rPr>
              <a:t>Million</a:t>
            </a:r>
            <a:endParaRPr lang="en-US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82" y="274638"/>
            <a:ext cx="8485094" cy="8438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new plant will reduce emissions</a:t>
            </a:r>
            <a:endParaRPr lang="en-US" dirty="0"/>
          </a:p>
        </p:txBody>
      </p:sp>
      <p:pic>
        <p:nvPicPr>
          <p:cNvPr id="4" name="Picture 3" descr="2013_Emission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118464"/>
            <a:ext cx="6735041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2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schedule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008"/>
            <a:ext cx="8229600" cy="485115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Completed</a:t>
            </a:r>
            <a:endParaRPr lang="en-US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600" dirty="0"/>
              <a:t>Preliminary design &amp; cost estimate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Independent review of cost estimate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Preparation/submittal of air quality permit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This fiscal </a:t>
            </a:r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year</a:t>
            </a:r>
            <a:endParaRPr lang="en-US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600" dirty="0"/>
              <a:t>Permit process completed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P-3 possibilities explored, decision made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Total project cost and alternatives presented to Board of Regents, Governor, Legislature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8855"/>
          </a:xfrm>
        </p:spPr>
        <p:txBody>
          <a:bodyPr>
            <a:normAutofit/>
          </a:bodyPr>
          <a:lstStyle/>
          <a:p>
            <a:r>
              <a:rPr lang="en-US" dirty="0" smtClean="0"/>
              <a:t>Ideal project schedule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48691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FY14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Procurement of boiler (engineering cost)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Selection of CM@R or </a:t>
            </a:r>
            <a:r>
              <a:rPr lang="en-US" dirty="0" smtClean="0"/>
              <a:t>P-3 </a:t>
            </a:r>
            <a:r>
              <a:rPr lang="en-US" dirty="0"/>
              <a:t>contractor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FY15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Procurement of major equipment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Balance of plant design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Building &amp; utility relocation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Foundation beginning spring 2015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582"/>
          </a:xfrm>
        </p:spPr>
        <p:txBody>
          <a:bodyPr>
            <a:normAutofit/>
          </a:bodyPr>
          <a:lstStyle/>
          <a:p>
            <a:r>
              <a:rPr lang="en-US" dirty="0" smtClean="0"/>
              <a:t>Ideal project schedule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646"/>
            <a:ext cx="8229600" cy="495268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sz="4100" dirty="0" smtClean="0">
                <a:solidFill>
                  <a:schemeClr val="tx2"/>
                </a:solidFill>
                <a:latin typeface="Trebuchet MS" pitchFamily="34" charset="0"/>
              </a:rPr>
              <a:t>FY16-FY17</a:t>
            </a:r>
          </a:p>
          <a:p>
            <a:pPr lvl="1">
              <a:lnSpc>
                <a:spcPct val="140000"/>
              </a:lnSpc>
            </a:pPr>
            <a:r>
              <a:rPr lang="en-US" sz="3300" dirty="0"/>
              <a:t>Construction</a:t>
            </a:r>
          </a:p>
          <a:p>
            <a:pPr lvl="1">
              <a:lnSpc>
                <a:spcPct val="140000"/>
              </a:lnSpc>
            </a:pPr>
            <a:r>
              <a:rPr lang="en-US" sz="3300" dirty="0"/>
              <a:t>Commissioning August 2018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sz="4100" dirty="0" smtClean="0">
                <a:solidFill>
                  <a:schemeClr val="tx2"/>
                </a:solidFill>
                <a:latin typeface="Trebuchet MS" pitchFamily="34" charset="0"/>
              </a:rPr>
              <a:t>Risks / challenges</a:t>
            </a:r>
          </a:p>
          <a:p>
            <a:pPr lvl="1">
              <a:lnSpc>
                <a:spcPct val="140000"/>
              </a:lnSpc>
            </a:pPr>
            <a:r>
              <a:rPr lang="en-US" sz="3400" dirty="0"/>
              <a:t>Air quality permit approval / challenges</a:t>
            </a:r>
          </a:p>
          <a:p>
            <a:pPr lvl="1">
              <a:lnSpc>
                <a:spcPct val="140000"/>
              </a:lnSpc>
            </a:pPr>
            <a:r>
              <a:rPr lang="en-US" sz="3400" dirty="0"/>
              <a:t>Natural gas alternative</a:t>
            </a:r>
          </a:p>
          <a:p>
            <a:pPr lvl="1">
              <a:lnSpc>
                <a:spcPct val="140000"/>
              </a:lnSpc>
            </a:pPr>
            <a:r>
              <a:rPr lang="en-US" sz="3400" dirty="0"/>
              <a:t>Legislative / community support</a:t>
            </a:r>
          </a:p>
          <a:p>
            <a:pPr lvl="1">
              <a:lnSpc>
                <a:spcPct val="140000"/>
              </a:lnSpc>
            </a:pPr>
            <a:r>
              <a:rPr lang="en-US" sz="3400" dirty="0"/>
              <a:t>GO bond timing / passage</a:t>
            </a:r>
          </a:p>
          <a:p>
            <a:pPr lvl="1">
              <a:lnSpc>
                <a:spcPct val="140000"/>
              </a:lnSpc>
            </a:pPr>
            <a:r>
              <a:rPr lang="en-US" sz="3400" dirty="0"/>
              <a:t>Construction cost overruns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3335" y="1313645"/>
            <a:ext cx="4288665" cy="4809814"/>
          </a:xfrm>
        </p:spPr>
        <p:txBody>
          <a:bodyPr>
            <a:normAutofit/>
          </a:bodyPr>
          <a:lstStyle/>
          <a:p>
            <a:r>
              <a:rPr lang="en-US" dirty="0" smtClean="0"/>
              <a:t>Strategic direction requires strategic investment</a:t>
            </a:r>
          </a:p>
          <a:p>
            <a:r>
              <a:rPr lang="en-US" dirty="0" smtClean="0"/>
              <a:t>UA / UAF can help the state through budget challenges</a:t>
            </a:r>
          </a:p>
          <a:p>
            <a:r>
              <a:rPr lang="en-US" dirty="0" smtClean="0"/>
              <a:t>We need to make the case for strategic investment in higher education &amp; research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3" r="21683"/>
          <a:stretch>
            <a:fillRect/>
          </a:stretch>
        </p:blipFill>
        <p:spPr>
          <a:xfrm>
            <a:off x="4572000" y="1334125"/>
            <a:ext cx="4114800" cy="4789334"/>
          </a:xfrm>
        </p:spPr>
      </p:pic>
    </p:spTree>
    <p:extLst>
      <p:ext uri="{BB962C8B-B14F-4D97-AF65-F5344CB8AC3E}">
        <p14:creationId xmlns:p14="http://schemas.microsoft.com/office/powerpoint/2010/main" val="18485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9" y="3751729"/>
            <a:ext cx="7987554" cy="11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430"/>
          </a:xfrm>
        </p:spPr>
        <p:txBody>
          <a:bodyPr/>
          <a:lstStyle/>
          <a:p>
            <a:r>
              <a:rPr lang="en-US" dirty="0" smtClean="0"/>
              <a:t>UAF Honors Program &amp; URSA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056068"/>
            <a:ext cx="8667482" cy="5070095"/>
          </a:xfrm>
        </p:spPr>
        <p:txBody>
          <a:bodyPr>
            <a:normAutofit fontScale="85000" lnSpcReduction="10000"/>
          </a:bodyPr>
          <a:lstStyle/>
          <a:p>
            <a:pPr marL="171450" lvl="0" indent="-171450"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Honors Program</a:t>
            </a:r>
          </a:p>
          <a:p>
            <a:pPr lvl="1">
              <a:buSzPct val="100000"/>
            </a:pPr>
            <a:r>
              <a:rPr lang="en-US" dirty="0"/>
              <a:t>21st year; 232 active student members </a:t>
            </a:r>
          </a:p>
          <a:p>
            <a:pPr lvl="1">
              <a:buSzPct val="100000"/>
            </a:pPr>
            <a:r>
              <a:rPr lang="en-US" dirty="0"/>
              <a:t>Growing by 15% annually</a:t>
            </a:r>
          </a:p>
          <a:p>
            <a:pPr lvl="1">
              <a:buSzPct val="100000"/>
            </a:pPr>
            <a:r>
              <a:rPr lang="en-US" dirty="0"/>
              <a:t>18% increase in graduation/ completion rate in the past year</a:t>
            </a:r>
          </a:p>
          <a:p>
            <a:pPr lvl="1">
              <a:buSzPct val="100000"/>
            </a:pPr>
            <a:r>
              <a:rPr lang="en-US" dirty="0"/>
              <a:t>Awards over $60k in programmatic scholarships each year</a:t>
            </a:r>
          </a:p>
          <a:p>
            <a:r>
              <a:rPr lang="en-US" dirty="0" smtClean="0"/>
              <a:t>Undergraduate Research &amp; Scholarly Activity (URSA)</a:t>
            </a:r>
          </a:p>
          <a:p>
            <a:pPr lvl="1"/>
            <a:r>
              <a:rPr lang="en-US" dirty="0" smtClean="0"/>
              <a:t>30% of baccalaureate graduates have an undergraduate research experience</a:t>
            </a:r>
          </a:p>
          <a:p>
            <a:pPr lvl="1"/>
            <a:r>
              <a:rPr lang="en-US" dirty="0" smtClean="0"/>
              <a:t>Funding for students &amp; faculty mentors: $200k since 2011; investing 1% of ICR</a:t>
            </a:r>
          </a:p>
          <a:p>
            <a:pPr lvl="1"/>
            <a:r>
              <a:rPr lang="en-US" dirty="0" smtClean="0"/>
              <a:t>Over 60 undergraduates presented at UAF Research Day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821" y="274638"/>
            <a:ext cx="8628844" cy="910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Strategic directions: raising the bar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821" y="1043190"/>
            <a:ext cx="8809148" cy="53318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Student achievement &amp; attainment</a:t>
            </a:r>
          </a:p>
          <a:p>
            <a:pPr lvl="1"/>
            <a:r>
              <a:rPr lang="en-US" dirty="0" smtClean="0"/>
              <a:t>Intensive advising to improve academic success</a:t>
            </a:r>
          </a:p>
          <a:p>
            <a:pPr lvl="2"/>
            <a:r>
              <a:rPr lang="en-US" dirty="0" smtClean="0"/>
              <a:t>Attain baccalaureate six-year graduation rate of 40% (2016)</a:t>
            </a:r>
          </a:p>
          <a:p>
            <a:pPr lvl="1"/>
            <a:r>
              <a:rPr lang="en-US" dirty="0" smtClean="0"/>
              <a:t>Expand eLearning &amp; distance education</a:t>
            </a:r>
          </a:p>
          <a:p>
            <a:pPr lvl="2"/>
            <a:r>
              <a:rPr lang="en-US" dirty="0" smtClean="0"/>
              <a:t>Centralize student interface, distribute revenue &amp; credits</a:t>
            </a:r>
          </a:p>
          <a:p>
            <a:pPr lvl="1"/>
            <a:r>
              <a:rPr lang="en-US" dirty="0" smtClean="0"/>
              <a:t>Updating general education requirements</a:t>
            </a:r>
          </a:p>
          <a:p>
            <a:pPr lvl="1"/>
            <a:r>
              <a:rPr lang="en-US" dirty="0" smtClean="0"/>
              <a:t>Communicate academic quality &amp; economic benefit</a:t>
            </a:r>
          </a:p>
          <a:p>
            <a:pPr lvl="1"/>
            <a:r>
              <a:rPr lang="en-US" dirty="0" smtClean="0"/>
              <a:t>$1M for smart classrooms</a:t>
            </a:r>
          </a:p>
          <a:p>
            <a:pPr lvl="1"/>
            <a:r>
              <a:rPr lang="en-US" dirty="0" smtClean="0"/>
              <a:t>Alternative offerings</a:t>
            </a:r>
          </a:p>
          <a:p>
            <a:pPr lvl="2"/>
            <a:r>
              <a:rPr lang="en-US" dirty="0" err="1" smtClean="0"/>
              <a:t>WINTERMester</a:t>
            </a:r>
            <a:r>
              <a:rPr lang="en-US" dirty="0" smtClean="0"/>
              <a:t>, </a:t>
            </a:r>
            <a:r>
              <a:rPr lang="en-US" dirty="0" err="1" smtClean="0"/>
              <a:t>MAYMester</a:t>
            </a:r>
            <a:r>
              <a:rPr lang="en-US" dirty="0" smtClean="0"/>
              <a:t>, summer, weekends</a:t>
            </a:r>
          </a:p>
        </p:txBody>
      </p:sp>
    </p:spTree>
    <p:extLst>
      <p:ext uri="{BB962C8B-B14F-4D97-AF65-F5344CB8AC3E}">
        <p14:creationId xmlns:p14="http://schemas.microsoft.com/office/powerpoint/2010/main" val="17807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821" y="274638"/>
            <a:ext cx="8654601" cy="910218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directions: raising the bar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821" y="1043190"/>
            <a:ext cx="8809148" cy="5331852"/>
          </a:xfrm>
        </p:spPr>
        <p:txBody>
          <a:bodyPr>
            <a:normAutofit/>
          </a:bodyPr>
          <a:lstStyle/>
          <a:p>
            <a:r>
              <a:rPr lang="en-US" dirty="0" smtClean="0"/>
              <a:t>Productive partnerships with schools</a:t>
            </a:r>
          </a:p>
          <a:p>
            <a:pPr lvl="1"/>
            <a:r>
              <a:rPr lang="en-US" dirty="0" smtClean="0"/>
              <a:t>CLA $1.9M grant for improving K-12 outcomes for Alaska Natives</a:t>
            </a:r>
          </a:p>
          <a:p>
            <a:pPr lvl="1"/>
            <a:r>
              <a:rPr lang="en-US" dirty="0" smtClean="0"/>
              <a:t>Effie </a:t>
            </a:r>
            <a:r>
              <a:rPr lang="en-US" dirty="0" err="1" smtClean="0"/>
              <a:t>Kokrine</a:t>
            </a:r>
            <a:r>
              <a:rPr lang="en-US" dirty="0" smtClean="0"/>
              <a:t> Charter School &amp; IAC offering </a:t>
            </a:r>
            <a:r>
              <a:rPr lang="en-US" dirty="0"/>
              <a:t>low </a:t>
            </a:r>
            <a:r>
              <a:rPr lang="en-US" dirty="0" smtClean="0"/>
              <a:t>cost, college level general education &amp; electives through Tech Prep</a:t>
            </a:r>
          </a:p>
          <a:p>
            <a:pPr lvl="1"/>
            <a:r>
              <a:rPr lang="en-US" dirty="0" smtClean="0"/>
              <a:t>Yoshikawa (INE) permafrost monitoring network &gt;165 K-12 schools in Alaska &amp; Arctic nations</a:t>
            </a:r>
          </a:p>
          <a:p>
            <a:pPr lvl="1"/>
            <a:r>
              <a:rPr lang="en-US" dirty="0" smtClean="0"/>
              <a:t>Collaborative Teaching Models (CRCD) in Math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 Joy!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r="10637"/>
          <a:stretch>
            <a:fillRect/>
          </a:stretch>
        </p:blipFill>
        <p:spPr>
          <a:xfrm>
            <a:off x="4800600" y="1417638"/>
            <a:ext cx="3886200" cy="452326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1" y="1006074"/>
            <a:ext cx="4391891" cy="5089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2361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2361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2361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2361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2361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  <a:p>
            <a:r>
              <a:rPr lang="en-US" dirty="0" smtClean="0"/>
              <a:t>Nanooks welcome Joy, the 727 jet recently donated by FedEx</a:t>
            </a:r>
          </a:p>
          <a:p>
            <a:r>
              <a:rPr lang="en-US" dirty="0" smtClean="0"/>
              <a:t>The CTC Aviation </a:t>
            </a:r>
            <a:r>
              <a:rPr lang="en-US" dirty="0"/>
              <a:t>P</a:t>
            </a:r>
            <a:r>
              <a:rPr lang="en-US" dirty="0" smtClean="0"/>
              <a:t>rogram is FAA-certified, and is one of few that can be completed in 12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972" y="274638"/>
            <a:ext cx="8525814" cy="910218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directions: raising the bar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43190"/>
            <a:ext cx="9144000" cy="53318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Productive partnerships with industry</a:t>
            </a:r>
          </a:p>
          <a:p>
            <a:pPr lvl="1"/>
            <a:r>
              <a:rPr lang="en-US" dirty="0" smtClean="0"/>
              <a:t>Mining</a:t>
            </a:r>
          </a:p>
          <a:p>
            <a:pPr lvl="2"/>
            <a:r>
              <a:rPr lang="en-US" dirty="0" smtClean="0"/>
              <a:t>Mineral Industry Research Laboratory with Kinross Fort Knox and Sumitomo Metal Mining/Pogo</a:t>
            </a:r>
          </a:p>
          <a:p>
            <a:pPr lvl="2"/>
            <a:r>
              <a:rPr lang="en-US" dirty="0" smtClean="0"/>
              <a:t>$3M donated to support graduate research opportunities</a:t>
            </a:r>
          </a:p>
          <a:p>
            <a:pPr lvl="1"/>
            <a:r>
              <a:rPr lang="en-US" dirty="0" smtClean="0"/>
              <a:t>Fisheries</a:t>
            </a:r>
          </a:p>
          <a:p>
            <a:pPr lvl="2"/>
            <a:r>
              <a:rPr lang="en-US" dirty="0" smtClean="0"/>
              <a:t>FSMI partnerships with the Pollock Conservation Cooperative Research Center</a:t>
            </a:r>
          </a:p>
          <a:p>
            <a:pPr lvl="1"/>
            <a:r>
              <a:rPr lang="en-US" dirty="0" smtClean="0"/>
              <a:t>Aviation</a:t>
            </a:r>
          </a:p>
          <a:p>
            <a:pPr lvl="2"/>
            <a:r>
              <a:rPr lang="en-US" dirty="0" smtClean="0"/>
              <a:t>FedEx to support aviation maintenance</a:t>
            </a:r>
          </a:p>
          <a:p>
            <a:pPr lvl="1"/>
            <a:r>
              <a:rPr lang="en-US" dirty="0" smtClean="0"/>
              <a:t>Fairbanks Economic Development Corporation</a:t>
            </a:r>
          </a:p>
          <a:p>
            <a:pPr lvl="2"/>
            <a:r>
              <a:rPr lang="en-US" dirty="0" smtClean="0"/>
              <a:t>Commercialization of research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F_template_2012-1">
  <a:themeElements>
    <a:clrScheme name="UAF colors">
      <a:dk1>
        <a:sysClr val="windowText" lastClr="000000"/>
      </a:dk1>
      <a:lt1>
        <a:sysClr val="window" lastClr="FFFFFF"/>
      </a:lt1>
      <a:dk2>
        <a:srgbClr val="236192"/>
      </a:dk2>
      <a:lt2>
        <a:srgbClr val="C7C9C7"/>
      </a:lt2>
      <a:accent1>
        <a:srgbClr val="236192"/>
      </a:accent1>
      <a:accent2>
        <a:srgbClr val="A6192E"/>
      </a:accent2>
      <a:accent3>
        <a:srgbClr val="719949"/>
      </a:accent3>
      <a:accent4>
        <a:srgbClr val="642667"/>
      </a:accent4>
      <a:accent5>
        <a:srgbClr val="007681"/>
      </a:accent5>
      <a:accent6>
        <a:srgbClr val="FFCD00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UAF_template_2012-1</Template>
  <TotalTime>2551</TotalTime>
  <Words>1954</Words>
  <Application>Microsoft Office PowerPoint</Application>
  <PresentationFormat>On-screen Show (4:3)</PresentationFormat>
  <Paragraphs>403</Paragraphs>
  <Slides>47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UAF_template_2012-1</vt:lpstr>
      <vt:lpstr>Graduating students &amp; serving our communities</vt:lpstr>
      <vt:lpstr>Research &amp; teaching excellence</vt:lpstr>
      <vt:lpstr>Award-winning faculty</vt:lpstr>
      <vt:lpstr>Student excellence</vt:lpstr>
      <vt:lpstr>UAF Honors Program &amp; URSA</vt:lpstr>
      <vt:lpstr>Strategic directions: raising the bar</vt:lpstr>
      <vt:lpstr>Strategic directions: raising the bar</vt:lpstr>
      <vt:lpstr>What a Joy!</vt:lpstr>
      <vt:lpstr>Strategic directions: raising the bar</vt:lpstr>
      <vt:lpstr>UAF research leads to inventions</vt:lpstr>
      <vt:lpstr>Strategic directions: raising the bar</vt:lpstr>
      <vt:lpstr>Strategic directions: raising the bar</vt:lpstr>
      <vt:lpstr>Student achievement &amp; attainment</vt:lpstr>
      <vt:lpstr>Student achievement &amp; attainment</vt:lpstr>
      <vt:lpstr>Research &amp; development</vt:lpstr>
      <vt:lpstr>Accountability</vt:lpstr>
      <vt:lpstr>FY14: Strategic reductions to enable investment</vt:lpstr>
      <vt:lpstr>Implementing sustainable change</vt:lpstr>
      <vt:lpstr>Implementing sustainable change</vt:lpstr>
      <vt:lpstr>PowerPoint Presentation</vt:lpstr>
      <vt:lpstr>Fixed costs</vt:lpstr>
      <vt:lpstr>FY15 Operating Budget increments</vt:lpstr>
      <vt:lpstr>Student achievement &amp; attainment</vt:lpstr>
      <vt:lpstr>Productive partnerships with Alaska’s public/private industries &amp; schools</vt:lpstr>
      <vt:lpstr>R&amp;D to sustain Alaska’s communities &amp; economic growth</vt:lpstr>
      <vt:lpstr>PowerPoint Presentation</vt:lpstr>
      <vt:lpstr>Breaking ground</vt:lpstr>
      <vt:lpstr>Deferred maintenance and R&amp;R completion status</vt:lpstr>
      <vt:lpstr>FY15 Capital Budget overview</vt:lpstr>
      <vt:lpstr>FY15 Capital Budget overview</vt:lpstr>
      <vt:lpstr>FY15 Capital Budget overview</vt:lpstr>
      <vt:lpstr>For Alaska’s future</vt:lpstr>
      <vt:lpstr>Campus energy is the foundation</vt:lpstr>
      <vt:lpstr>Current Combined Heat &amp; Power plant</vt:lpstr>
      <vt:lpstr>Atkinson plant</vt:lpstr>
      <vt:lpstr>Key considerations</vt:lpstr>
      <vt:lpstr>Why not buy power from GVEA?</vt:lpstr>
      <vt:lpstr>PowerPoint Presentation</vt:lpstr>
      <vt:lpstr>What if the main boilers fail?</vt:lpstr>
      <vt:lpstr>A diversified energy portfolio Flexible, sustainable, fiscally responsible</vt:lpstr>
      <vt:lpstr>What about gas?</vt:lpstr>
      <vt:lpstr>The new plant will reduce emissions</vt:lpstr>
      <vt:lpstr>Project schedule</vt:lpstr>
      <vt:lpstr>Ideal project schedule</vt:lpstr>
      <vt:lpstr>Ideal project schedule</vt:lpstr>
      <vt:lpstr>Closing thoughts</vt:lpstr>
      <vt:lpstr>PowerPoint Presentation</vt:lpstr>
    </vt:vector>
  </TitlesOfParts>
  <Company>University of Alaska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Windows User</dc:creator>
  <cp:lastModifiedBy>Windows User</cp:lastModifiedBy>
  <cp:revision>77</cp:revision>
  <cp:lastPrinted>2013-08-07T01:31:48Z</cp:lastPrinted>
  <dcterms:created xsi:type="dcterms:W3CDTF">2013-08-01T19:54:57Z</dcterms:created>
  <dcterms:modified xsi:type="dcterms:W3CDTF">2013-08-07T20:49:40Z</dcterms:modified>
</cp:coreProperties>
</file>