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86" d="100"/>
          <a:sy n="86" d="100"/>
        </p:scale>
        <p:origin x="-81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8AC54A-15B2-4DB6-9732-DACB6D285B46}" type="datetimeFigureOut">
              <a:rPr lang="en-US" smtClean="0"/>
              <a:t>12/16/2017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BFC5D9-54D8-459D-AF9C-BB640C5E95FF}" type="slidenum">
              <a:rPr lang="en-US" smtClean="0"/>
              <a:t>‹#›</a:t>
            </a:fld>
            <a:endParaRPr lang="en-US"/>
          </a:p>
        </p:txBody>
      </p:sp>
    </p:spTree>
    <p:extLst>
      <p:ext uri="{BB962C8B-B14F-4D97-AF65-F5344CB8AC3E}">
        <p14:creationId xmlns:p14="http://schemas.microsoft.com/office/powerpoint/2010/main" val="3391602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8AC54A-15B2-4DB6-9732-DACB6D285B46}" type="datetimeFigureOut">
              <a:rPr lang="en-US" smtClean="0"/>
              <a:t>12/16/2017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BFC5D9-54D8-459D-AF9C-BB640C5E95FF}" type="slidenum">
              <a:rPr lang="en-US" smtClean="0"/>
              <a:t>‹#›</a:t>
            </a:fld>
            <a:endParaRPr lang="en-US"/>
          </a:p>
        </p:txBody>
      </p:sp>
    </p:spTree>
    <p:extLst>
      <p:ext uri="{BB962C8B-B14F-4D97-AF65-F5344CB8AC3E}">
        <p14:creationId xmlns:p14="http://schemas.microsoft.com/office/powerpoint/2010/main" val="19310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8AC54A-15B2-4DB6-9732-DACB6D285B46}" type="datetimeFigureOut">
              <a:rPr lang="en-US" smtClean="0"/>
              <a:t>12/16/2017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BFC5D9-54D8-459D-AF9C-BB640C5E95FF}" type="slidenum">
              <a:rPr lang="en-US" smtClean="0"/>
              <a:t>‹#›</a:t>
            </a:fld>
            <a:endParaRPr lang="en-US"/>
          </a:p>
        </p:txBody>
      </p:sp>
    </p:spTree>
    <p:extLst>
      <p:ext uri="{BB962C8B-B14F-4D97-AF65-F5344CB8AC3E}">
        <p14:creationId xmlns:p14="http://schemas.microsoft.com/office/powerpoint/2010/main" val="1328340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8AC54A-15B2-4DB6-9732-DACB6D285B46}" type="datetimeFigureOut">
              <a:rPr lang="en-US" smtClean="0"/>
              <a:t>12/16/2017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BFC5D9-54D8-459D-AF9C-BB640C5E95FF}" type="slidenum">
              <a:rPr lang="en-US" smtClean="0"/>
              <a:t>‹#›</a:t>
            </a:fld>
            <a:endParaRPr lang="en-US"/>
          </a:p>
        </p:txBody>
      </p:sp>
    </p:spTree>
    <p:extLst>
      <p:ext uri="{BB962C8B-B14F-4D97-AF65-F5344CB8AC3E}">
        <p14:creationId xmlns:p14="http://schemas.microsoft.com/office/powerpoint/2010/main" val="2755654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8AC54A-15B2-4DB6-9732-DACB6D285B46}" type="datetimeFigureOut">
              <a:rPr lang="en-US" smtClean="0"/>
              <a:t>12/16/2017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BFC5D9-54D8-459D-AF9C-BB640C5E95FF}" type="slidenum">
              <a:rPr lang="en-US" smtClean="0"/>
              <a:t>‹#›</a:t>
            </a:fld>
            <a:endParaRPr lang="en-US"/>
          </a:p>
        </p:txBody>
      </p:sp>
    </p:spTree>
    <p:extLst>
      <p:ext uri="{BB962C8B-B14F-4D97-AF65-F5344CB8AC3E}">
        <p14:creationId xmlns:p14="http://schemas.microsoft.com/office/powerpoint/2010/main" val="2335902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8AC54A-15B2-4DB6-9732-DACB6D285B46}" type="datetimeFigureOut">
              <a:rPr lang="en-US" smtClean="0"/>
              <a:t>12/16/2017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BFC5D9-54D8-459D-AF9C-BB640C5E95FF}" type="slidenum">
              <a:rPr lang="en-US" smtClean="0"/>
              <a:t>‹#›</a:t>
            </a:fld>
            <a:endParaRPr lang="en-US"/>
          </a:p>
        </p:txBody>
      </p:sp>
    </p:spTree>
    <p:extLst>
      <p:ext uri="{BB962C8B-B14F-4D97-AF65-F5344CB8AC3E}">
        <p14:creationId xmlns:p14="http://schemas.microsoft.com/office/powerpoint/2010/main" val="1566005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8AC54A-15B2-4DB6-9732-DACB6D285B46}" type="datetimeFigureOut">
              <a:rPr lang="en-US" smtClean="0"/>
              <a:t>12/16/2017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BFC5D9-54D8-459D-AF9C-BB640C5E95FF}" type="slidenum">
              <a:rPr lang="en-US" smtClean="0"/>
              <a:t>‹#›</a:t>
            </a:fld>
            <a:endParaRPr lang="en-US"/>
          </a:p>
        </p:txBody>
      </p:sp>
    </p:spTree>
    <p:extLst>
      <p:ext uri="{BB962C8B-B14F-4D97-AF65-F5344CB8AC3E}">
        <p14:creationId xmlns:p14="http://schemas.microsoft.com/office/powerpoint/2010/main" val="3268882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8AC54A-15B2-4DB6-9732-DACB6D285B46}" type="datetimeFigureOut">
              <a:rPr lang="en-US" smtClean="0"/>
              <a:t>12/16/2017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BFC5D9-54D8-459D-AF9C-BB640C5E95FF}" type="slidenum">
              <a:rPr lang="en-US" smtClean="0"/>
              <a:t>‹#›</a:t>
            </a:fld>
            <a:endParaRPr lang="en-US"/>
          </a:p>
        </p:txBody>
      </p:sp>
    </p:spTree>
    <p:extLst>
      <p:ext uri="{BB962C8B-B14F-4D97-AF65-F5344CB8AC3E}">
        <p14:creationId xmlns:p14="http://schemas.microsoft.com/office/powerpoint/2010/main" val="1484352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8AC54A-15B2-4DB6-9732-DACB6D285B46}" type="datetimeFigureOut">
              <a:rPr lang="en-US" smtClean="0"/>
              <a:t>12/16/2017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BFC5D9-54D8-459D-AF9C-BB640C5E95FF}" type="slidenum">
              <a:rPr lang="en-US" smtClean="0"/>
              <a:t>‹#›</a:t>
            </a:fld>
            <a:endParaRPr lang="en-US"/>
          </a:p>
        </p:txBody>
      </p:sp>
    </p:spTree>
    <p:extLst>
      <p:ext uri="{BB962C8B-B14F-4D97-AF65-F5344CB8AC3E}">
        <p14:creationId xmlns:p14="http://schemas.microsoft.com/office/powerpoint/2010/main" val="2100009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8AC54A-15B2-4DB6-9732-DACB6D285B46}" type="datetimeFigureOut">
              <a:rPr lang="en-US" smtClean="0"/>
              <a:t>12/16/2017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BFC5D9-54D8-459D-AF9C-BB640C5E95FF}" type="slidenum">
              <a:rPr lang="en-US" smtClean="0"/>
              <a:t>‹#›</a:t>
            </a:fld>
            <a:endParaRPr lang="en-US"/>
          </a:p>
        </p:txBody>
      </p:sp>
    </p:spTree>
    <p:extLst>
      <p:ext uri="{BB962C8B-B14F-4D97-AF65-F5344CB8AC3E}">
        <p14:creationId xmlns:p14="http://schemas.microsoft.com/office/powerpoint/2010/main" val="892950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8AC54A-15B2-4DB6-9732-DACB6D285B46}" type="datetimeFigureOut">
              <a:rPr lang="en-US" smtClean="0"/>
              <a:t>12/16/2017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BFC5D9-54D8-459D-AF9C-BB640C5E95FF}" type="slidenum">
              <a:rPr lang="en-US" smtClean="0"/>
              <a:t>‹#›</a:t>
            </a:fld>
            <a:endParaRPr lang="en-US"/>
          </a:p>
        </p:txBody>
      </p:sp>
    </p:spTree>
    <p:extLst>
      <p:ext uri="{BB962C8B-B14F-4D97-AF65-F5344CB8AC3E}">
        <p14:creationId xmlns:p14="http://schemas.microsoft.com/office/powerpoint/2010/main" val="2036468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8AC54A-15B2-4DB6-9732-DACB6D285B46}" type="datetimeFigureOut">
              <a:rPr lang="en-US" smtClean="0"/>
              <a:t>12/16/2017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BFC5D9-54D8-459D-AF9C-BB640C5E95FF}" type="slidenum">
              <a:rPr lang="en-US" smtClean="0"/>
              <a:t>‹#›</a:t>
            </a:fld>
            <a:endParaRPr lang="en-US"/>
          </a:p>
        </p:txBody>
      </p:sp>
    </p:spTree>
    <p:extLst>
      <p:ext uri="{BB962C8B-B14F-4D97-AF65-F5344CB8AC3E}">
        <p14:creationId xmlns:p14="http://schemas.microsoft.com/office/powerpoint/2010/main" val="2939808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1234440"/>
          </a:xfrm>
          <a:prstGeom prst="rect">
            <a:avLst/>
          </a:prstGeom>
          <a:solidFill>
            <a:schemeClr val="accent6">
              <a:lumMod val="60000"/>
              <a:lumOff val="40000"/>
            </a:schemeClr>
          </a:solidFill>
        </p:spPr>
        <p:txBody>
          <a:bodyPr wrap="square" rtlCol="0">
            <a:spAutoFit/>
          </a:bodyPr>
          <a:lstStyle/>
          <a:p>
            <a:endParaRPr lang="en-US" sz="1550" dirty="0">
              <a:solidFill>
                <a:prstClr val="black"/>
              </a:solidFill>
            </a:endParaRPr>
          </a:p>
          <a:p>
            <a:endParaRPr lang="en-US" sz="1550" dirty="0">
              <a:solidFill>
                <a:prstClr val="black"/>
              </a:solidFill>
            </a:endParaRPr>
          </a:p>
          <a:p>
            <a:endParaRPr lang="en-US" sz="1550" dirty="0">
              <a:solidFill>
                <a:prstClr val="black"/>
              </a:solidFill>
            </a:endParaRPr>
          </a:p>
          <a:p>
            <a:endParaRPr lang="en-US" sz="1550" dirty="0">
              <a:solidFill>
                <a:prstClr val="black"/>
              </a:solidFill>
            </a:endParaRPr>
          </a:p>
          <a:p>
            <a:endParaRPr lang="en-US" sz="1550" dirty="0">
              <a:solidFill>
                <a:prstClr val="black"/>
              </a:solidFill>
            </a:endParaRPr>
          </a:p>
        </p:txBody>
      </p:sp>
      <p:sp>
        <p:nvSpPr>
          <p:cNvPr id="2" name="Title 1"/>
          <p:cNvSpPr>
            <a:spLocks noGrp="1"/>
          </p:cNvSpPr>
          <p:nvPr>
            <p:ph type="title"/>
          </p:nvPr>
        </p:nvSpPr>
        <p:spPr>
          <a:xfrm>
            <a:off x="615851" y="121920"/>
            <a:ext cx="8528149" cy="1021080"/>
          </a:xfrm>
        </p:spPr>
        <p:txBody>
          <a:bodyPr>
            <a:noAutofit/>
          </a:bodyPr>
          <a:lstStyle/>
          <a:p>
            <a:r>
              <a:rPr lang="en-US" sz="1600" b="1" dirty="0" smtClean="0">
                <a:solidFill>
                  <a:srgbClr val="002060"/>
                </a:solidFill>
              </a:rPr>
              <a:t>Sharks and Shark </a:t>
            </a:r>
            <a:r>
              <a:rPr lang="en-US" sz="1600" b="1" dirty="0">
                <a:solidFill>
                  <a:srgbClr val="002060"/>
                </a:solidFill>
              </a:rPr>
              <a:t>predation on </a:t>
            </a:r>
            <a:r>
              <a:rPr lang="en-US" sz="1600" b="1" dirty="0" smtClean="0">
                <a:solidFill>
                  <a:srgbClr val="002060"/>
                </a:solidFill>
              </a:rPr>
              <a:t>Ice Seals and Sea Lions: </a:t>
            </a:r>
            <a:br>
              <a:rPr lang="en-US" sz="1600" b="1" dirty="0" smtClean="0">
                <a:solidFill>
                  <a:srgbClr val="002060"/>
                </a:solidFill>
              </a:rPr>
            </a:br>
            <a:r>
              <a:rPr lang="en-US" sz="1600" b="1" dirty="0" smtClean="0">
                <a:solidFill>
                  <a:srgbClr val="002060"/>
                </a:solidFill>
              </a:rPr>
              <a:t>Preliminary results from </a:t>
            </a:r>
            <a:r>
              <a:rPr lang="en-US" sz="1600" b="1" dirty="0">
                <a:solidFill>
                  <a:srgbClr val="002060"/>
                </a:solidFill>
              </a:rPr>
              <a:t>the Bering Strait and the North </a:t>
            </a:r>
            <a:r>
              <a:rPr lang="en-US" sz="1600" b="1" dirty="0" smtClean="0">
                <a:solidFill>
                  <a:srgbClr val="002060"/>
                </a:solidFill>
              </a:rPr>
              <a:t>Slope regions, Alaska</a:t>
            </a:r>
            <a:br>
              <a:rPr lang="en-US" sz="1600" b="1" dirty="0" smtClean="0">
                <a:solidFill>
                  <a:srgbClr val="002060"/>
                </a:solidFill>
              </a:rPr>
            </a:br>
            <a:r>
              <a:rPr lang="en-US" sz="600" b="1" dirty="0" smtClean="0">
                <a:solidFill>
                  <a:srgbClr val="002060"/>
                </a:solidFill>
              </a:rPr>
              <a:t> </a:t>
            </a:r>
            <a:r>
              <a:rPr lang="en-US" sz="1600" b="1" dirty="0" smtClean="0">
                <a:solidFill>
                  <a:srgbClr val="002060"/>
                </a:solidFill>
              </a:rPr>
              <a:t/>
            </a:r>
            <a:br>
              <a:rPr lang="en-US" sz="1600" b="1" dirty="0" smtClean="0">
                <a:solidFill>
                  <a:srgbClr val="002060"/>
                </a:solidFill>
              </a:rPr>
            </a:br>
            <a:r>
              <a:rPr lang="en-US" sz="1050" b="1" dirty="0" smtClean="0">
                <a:solidFill>
                  <a:srgbClr val="002060"/>
                </a:solidFill>
              </a:rPr>
              <a:t>Raphaela </a:t>
            </a:r>
            <a:r>
              <a:rPr lang="en-US" sz="1050" b="1" dirty="0" smtClean="0">
                <a:solidFill>
                  <a:srgbClr val="002060"/>
                </a:solidFill>
              </a:rPr>
              <a:t>Stimmelmayr</a:t>
            </a:r>
            <a:r>
              <a:rPr lang="en-US" sz="1050" b="1" baseline="30000" dirty="0" smtClean="0">
                <a:solidFill>
                  <a:srgbClr val="002060"/>
                </a:solidFill>
              </a:rPr>
              <a:t>1</a:t>
            </a:r>
            <a:r>
              <a:rPr lang="en-US" sz="1050" b="1" dirty="0" smtClean="0">
                <a:solidFill>
                  <a:srgbClr val="002060"/>
                </a:solidFill>
              </a:rPr>
              <a:t>, </a:t>
            </a:r>
            <a:r>
              <a:rPr lang="en-US" sz="1050" b="1" dirty="0">
                <a:solidFill>
                  <a:srgbClr val="002060"/>
                </a:solidFill>
              </a:rPr>
              <a:t>Gay </a:t>
            </a:r>
            <a:r>
              <a:rPr lang="en-US" sz="1050" b="1" dirty="0" smtClean="0">
                <a:solidFill>
                  <a:srgbClr val="002060"/>
                </a:solidFill>
              </a:rPr>
              <a:t>Sheffield</a:t>
            </a:r>
            <a:r>
              <a:rPr lang="en-US" sz="1050" b="1" baseline="30000" dirty="0" smtClean="0">
                <a:solidFill>
                  <a:srgbClr val="002060"/>
                </a:solidFill>
              </a:rPr>
              <a:t>2, </a:t>
            </a:r>
            <a:r>
              <a:rPr lang="en-US" sz="1050" b="1" baseline="-25000" dirty="0" smtClean="0">
                <a:solidFill>
                  <a:srgbClr val="002060"/>
                </a:solidFill>
              </a:rPr>
              <a:t> </a:t>
            </a:r>
            <a:r>
              <a:rPr lang="en-US" sz="1050" b="1" dirty="0" smtClean="0">
                <a:solidFill>
                  <a:srgbClr val="002060"/>
                </a:solidFill>
              </a:rPr>
              <a:t> </a:t>
            </a:r>
            <a:r>
              <a:rPr lang="en-US" sz="1050" b="1" dirty="0" smtClean="0">
                <a:solidFill>
                  <a:srgbClr val="002060"/>
                </a:solidFill>
              </a:rPr>
              <a:t>Brandon Ahmasuk</a:t>
            </a:r>
            <a:r>
              <a:rPr lang="en-US" sz="1050" b="1" baseline="30000" dirty="0" smtClean="0">
                <a:solidFill>
                  <a:srgbClr val="002060"/>
                </a:solidFill>
              </a:rPr>
              <a:t>3</a:t>
            </a:r>
            <a:r>
              <a:rPr lang="en-US" sz="1050" b="1" dirty="0" smtClean="0">
                <a:solidFill>
                  <a:srgbClr val="002060"/>
                </a:solidFill>
              </a:rPr>
              <a:t>, </a:t>
            </a:r>
            <a:r>
              <a:rPr lang="en-US" sz="1050" b="1" dirty="0" smtClean="0">
                <a:solidFill>
                  <a:srgbClr val="002060"/>
                </a:solidFill>
              </a:rPr>
              <a:t>and Vicky </a:t>
            </a:r>
            <a:r>
              <a:rPr lang="en-US" sz="1050" b="1" dirty="0" smtClean="0">
                <a:solidFill>
                  <a:srgbClr val="002060"/>
                </a:solidFill>
              </a:rPr>
              <a:t>Beaver</a:t>
            </a:r>
            <a:r>
              <a:rPr lang="en-US" sz="1050" b="1" baseline="30000" dirty="0" smtClean="0">
                <a:solidFill>
                  <a:srgbClr val="002060"/>
                </a:solidFill>
              </a:rPr>
              <a:t>4 </a:t>
            </a:r>
            <a:r>
              <a:rPr lang="en-US" sz="1050" b="1" baseline="-25000" dirty="0" smtClean="0">
                <a:solidFill>
                  <a:srgbClr val="002060"/>
                </a:solidFill>
              </a:rPr>
              <a:t> </a:t>
            </a:r>
            <a:r>
              <a:rPr lang="en-US" sz="1050" b="1" baseline="-25000" dirty="0" smtClean="0">
                <a:solidFill>
                  <a:srgbClr val="002060"/>
                </a:solidFill>
              </a:rPr>
              <a:t/>
            </a:r>
            <a:br>
              <a:rPr lang="en-US" sz="1050" b="1" baseline="-25000" dirty="0" smtClean="0">
                <a:solidFill>
                  <a:srgbClr val="002060"/>
                </a:solidFill>
              </a:rPr>
            </a:br>
            <a:r>
              <a:rPr lang="en-US" sz="600" b="1" baseline="-25000" dirty="0" smtClean="0">
                <a:solidFill>
                  <a:srgbClr val="002060"/>
                </a:solidFill>
              </a:rPr>
              <a:t>	</a:t>
            </a:r>
            <a:r>
              <a:rPr lang="en-US" sz="1000" b="1" dirty="0" smtClean="0">
                <a:solidFill>
                  <a:srgbClr val="002060"/>
                </a:solidFill>
              </a:rPr>
              <a:t/>
            </a:r>
            <a:br>
              <a:rPr lang="en-US" sz="1000" b="1" dirty="0" smtClean="0">
                <a:solidFill>
                  <a:srgbClr val="002060"/>
                </a:solidFill>
              </a:rPr>
            </a:br>
            <a:r>
              <a:rPr lang="en-US" sz="1000" b="1" baseline="30000" dirty="0">
                <a:solidFill>
                  <a:srgbClr val="002060"/>
                </a:solidFill>
              </a:rPr>
              <a:t>1</a:t>
            </a:r>
            <a:r>
              <a:rPr lang="en-US" sz="1000" b="1" dirty="0" smtClean="0">
                <a:solidFill>
                  <a:srgbClr val="002060"/>
                </a:solidFill>
              </a:rPr>
              <a:t>North Slope Borough Department of Wildlife Management, Barrow, AK</a:t>
            </a:r>
            <a:r>
              <a:rPr lang="en-US" sz="1000" b="1" dirty="0">
                <a:solidFill>
                  <a:srgbClr val="002060"/>
                </a:solidFill>
              </a:rPr>
              <a:t>, Contact: raphaela.stimmelmayr @north-slope.org </a:t>
            </a:r>
            <a:r>
              <a:rPr lang="en-US" sz="1000" b="1" dirty="0" smtClean="0">
                <a:solidFill>
                  <a:srgbClr val="002060"/>
                </a:solidFill>
              </a:rPr>
              <a:t/>
            </a:r>
            <a:br>
              <a:rPr lang="en-US" sz="1000" b="1" dirty="0" smtClean="0">
                <a:solidFill>
                  <a:srgbClr val="002060"/>
                </a:solidFill>
              </a:rPr>
            </a:br>
            <a:r>
              <a:rPr lang="en-US" sz="1000" b="1" baseline="30000" dirty="0" smtClean="0">
                <a:solidFill>
                  <a:srgbClr val="002060"/>
                </a:solidFill>
              </a:rPr>
              <a:t>2</a:t>
            </a:r>
            <a:r>
              <a:rPr lang="en-US" sz="1000" b="1" dirty="0" smtClean="0">
                <a:solidFill>
                  <a:srgbClr val="002060"/>
                </a:solidFill>
              </a:rPr>
              <a:t> UAF Alaska </a:t>
            </a:r>
            <a:r>
              <a:rPr lang="en-US" sz="1000" b="1" dirty="0" smtClean="0">
                <a:solidFill>
                  <a:srgbClr val="002060"/>
                </a:solidFill>
              </a:rPr>
              <a:t>Sea Grant/Marine Advisory Program</a:t>
            </a:r>
            <a:r>
              <a:rPr lang="en-US" sz="1000" b="1" dirty="0" smtClean="0">
                <a:solidFill>
                  <a:srgbClr val="002060"/>
                </a:solidFill>
              </a:rPr>
              <a:t>, </a:t>
            </a:r>
            <a:r>
              <a:rPr lang="en-US" sz="1000" b="1" dirty="0" smtClean="0">
                <a:solidFill>
                  <a:srgbClr val="002060"/>
                </a:solidFill>
              </a:rPr>
              <a:t>Nome, AK,  </a:t>
            </a:r>
            <a:r>
              <a:rPr lang="en-US" sz="1000" b="1" baseline="30000" dirty="0" smtClean="0">
                <a:solidFill>
                  <a:srgbClr val="002060"/>
                </a:solidFill>
              </a:rPr>
              <a:t>3</a:t>
            </a:r>
            <a:r>
              <a:rPr lang="en-US" sz="1000" b="1" dirty="0" smtClean="0">
                <a:solidFill>
                  <a:srgbClr val="002060"/>
                </a:solidFill>
              </a:rPr>
              <a:t>Kawerak  Inc</a:t>
            </a:r>
            <a:r>
              <a:rPr lang="en-US" sz="1000" b="1" dirty="0">
                <a:solidFill>
                  <a:srgbClr val="002060"/>
                </a:solidFill>
              </a:rPr>
              <a:t>. </a:t>
            </a:r>
            <a:r>
              <a:rPr lang="en-US" sz="1000" b="1" dirty="0" smtClean="0">
                <a:solidFill>
                  <a:srgbClr val="002060"/>
                </a:solidFill>
              </a:rPr>
              <a:t>; </a:t>
            </a:r>
            <a:r>
              <a:rPr lang="en-US" sz="1000" b="1" baseline="30000" dirty="0" smtClean="0">
                <a:solidFill>
                  <a:srgbClr val="002060"/>
                </a:solidFill>
              </a:rPr>
              <a:t>4</a:t>
            </a:r>
            <a:r>
              <a:rPr lang="en-US" sz="1000" b="1" dirty="0" smtClean="0">
                <a:solidFill>
                  <a:srgbClr val="002060"/>
                </a:solidFill>
              </a:rPr>
              <a:t>Ocean </a:t>
            </a:r>
            <a:r>
              <a:rPr lang="en-US" sz="1000" b="1" dirty="0">
                <a:solidFill>
                  <a:srgbClr val="002060"/>
                </a:solidFill>
              </a:rPr>
              <a:t>Associates, Inc.</a:t>
            </a:r>
          </a:p>
        </p:txBody>
      </p:sp>
      <p:sp>
        <p:nvSpPr>
          <p:cNvPr id="8" name="TextBox 7"/>
          <p:cNvSpPr txBox="1"/>
          <p:nvPr/>
        </p:nvSpPr>
        <p:spPr>
          <a:xfrm>
            <a:off x="838200" y="4922460"/>
            <a:ext cx="2362200" cy="369332"/>
          </a:xfrm>
          <a:prstGeom prst="rect">
            <a:avLst/>
          </a:prstGeom>
          <a:noFill/>
        </p:spPr>
        <p:txBody>
          <a:bodyPr wrap="square" rtlCol="0">
            <a:spAutoFit/>
          </a:bodyPr>
          <a:lstStyle/>
          <a:p>
            <a:endParaRPr lang="en-US" dirty="0">
              <a:solidFill>
                <a:prstClr val="black"/>
              </a:solidFill>
            </a:endParaRPr>
          </a:p>
        </p:txBody>
      </p:sp>
      <p:sp>
        <p:nvSpPr>
          <p:cNvPr id="11" name="TextBox 10"/>
          <p:cNvSpPr txBox="1"/>
          <p:nvPr/>
        </p:nvSpPr>
        <p:spPr>
          <a:xfrm>
            <a:off x="238569" y="1295400"/>
            <a:ext cx="4562031" cy="1446550"/>
          </a:xfrm>
          <a:prstGeom prst="rect">
            <a:avLst/>
          </a:prstGeom>
          <a:noFill/>
        </p:spPr>
        <p:txBody>
          <a:bodyPr wrap="square" rtlCol="0">
            <a:spAutoFit/>
          </a:bodyPr>
          <a:lstStyle/>
          <a:p>
            <a:r>
              <a:rPr lang="en-US" sz="1100" b="1" dirty="0" smtClean="0">
                <a:solidFill>
                  <a:srgbClr val="002060"/>
                </a:solidFill>
              </a:rPr>
              <a:t>Documentation of sharks within </a:t>
            </a:r>
            <a:r>
              <a:rPr lang="en-US" sz="1100" b="1" dirty="0">
                <a:solidFill>
                  <a:srgbClr val="002060"/>
                </a:solidFill>
              </a:rPr>
              <a:t>the </a:t>
            </a:r>
            <a:r>
              <a:rPr lang="en-US" sz="1100" b="1" dirty="0" smtClean="0">
                <a:solidFill>
                  <a:srgbClr val="002060"/>
                </a:solidFill>
              </a:rPr>
              <a:t>Bering Strait region and along the North Slope Borough coastline</a:t>
            </a:r>
            <a:r>
              <a:rPr lang="en-US" sz="1100" b="1" dirty="0" smtClean="0">
                <a:solidFill>
                  <a:srgbClr val="002060"/>
                </a:solidFill>
              </a:rPr>
              <a:t> is limited</a:t>
            </a:r>
            <a:r>
              <a:rPr lang="en-US" sz="1100" b="1" dirty="0">
                <a:solidFill>
                  <a:srgbClr val="002060"/>
                </a:solidFill>
              </a:rPr>
              <a:t>. We report on historic and recent stranding </a:t>
            </a:r>
            <a:r>
              <a:rPr lang="en-US" sz="1100" b="1" dirty="0" smtClean="0">
                <a:solidFill>
                  <a:srgbClr val="002060"/>
                </a:solidFill>
              </a:rPr>
              <a:t>data, </a:t>
            </a:r>
            <a:r>
              <a:rPr lang="en-US" sz="1100" b="1" dirty="0">
                <a:solidFill>
                  <a:srgbClr val="002060"/>
                </a:solidFill>
              </a:rPr>
              <a:t>aerial survey </a:t>
            </a:r>
            <a:r>
              <a:rPr lang="en-US" sz="1100" b="1" dirty="0" smtClean="0">
                <a:solidFill>
                  <a:srgbClr val="002060"/>
                </a:solidFill>
              </a:rPr>
              <a:t>sightings, </a:t>
            </a:r>
            <a:r>
              <a:rPr lang="en-US" sz="1100" b="1" dirty="0">
                <a:solidFill>
                  <a:srgbClr val="002060"/>
                </a:solidFill>
              </a:rPr>
              <a:t>and bycatch </a:t>
            </a:r>
            <a:r>
              <a:rPr lang="en-US" sz="1100" b="1" dirty="0" smtClean="0">
                <a:solidFill>
                  <a:srgbClr val="002060"/>
                </a:solidFill>
              </a:rPr>
              <a:t>of cold adapted sharks such as </a:t>
            </a:r>
            <a:r>
              <a:rPr lang="en-US" sz="1100" b="1" dirty="0">
                <a:solidFill>
                  <a:srgbClr val="002060"/>
                </a:solidFill>
              </a:rPr>
              <a:t>Pacific sleeper </a:t>
            </a:r>
            <a:r>
              <a:rPr lang="en-US" sz="1100" b="1" dirty="0" smtClean="0">
                <a:solidFill>
                  <a:srgbClr val="002060"/>
                </a:solidFill>
              </a:rPr>
              <a:t>shark (</a:t>
            </a:r>
            <a:r>
              <a:rPr lang="en-US" sz="1100" b="1" i="1" dirty="0" err="1" smtClean="0">
                <a:solidFill>
                  <a:srgbClr val="002060"/>
                </a:solidFill>
              </a:rPr>
              <a:t>Somniosus</a:t>
            </a:r>
            <a:r>
              <a:rPr lang="en-US" sz="1100" b="1" i="1" dirty="0" smtClean="0">
                <a:solidFill>
                  <a:srgbClr val="002060"/>
                </a:solidFill>
              </a:rPr>
              <a:t> </a:t>
            </a:r>
            <a:r>
              <a:rPr lang="en-US" sz="1100" b="1" i="1" dirty="0" err="1">
                <a:solidFill>
                  <a:srgbClr val="002060"/>
                </a:solidFill>
              </a:rPr>
              <a:t>pacificus</a:t>
            </a:r>
            <a:r>
              <a:rPr lang="en-US" sz="1100" b="1" dirty="0">
                <a:solidFill>
                  <a:srgbClr val="002060"/>
                </a:solidFill>
              </a:rPr>
              <a:t>) and salmon shark (</a:t>
            </a:r>
            <a:r>
              <a:rPr lang="en-US" sz="1100" b="1" i="1" dirty="0" err="1">
                <a:solidFill>
                  <a:srgbClr val="002060"/>
                </a:solidFill>
              </a:rPr>
              <a:t>Lamna</a:t>
            </a:r>
            <a:r>
              <a:rPr lang="en-US" sz="1100" b="1" i="1" dirty="0">
                <a:solidFill>
                  <a:srgbClr val="002060"/>
                </a:solidFill>
              </a:rPr>
              <a:t> </a:t>
            </a:r>
            <a:r>
              <a:rPr lang="en-US" sz="1100" b="1" i="1" dirty="0" err="1">
                <a:solidFill>
                  <a:srgbClr val="002060"/>
                </a:solidFill>
              </a:rPr>
              <a:t>ditropis</a:t>
            </a:r>
            <a:r>
              <a:rPr lang="en-US" sz="1100" b="1" dirty="0">
                <a:solidFill>
                  <a:srgbClr val="002060"/>
                </a:solidFill>
              </a:rPr>
              <a:t>) </a:t>
            </a:r>
            <a:r>
              <a:rPr lang="en-US" sz="1100" b="1" dirty="0" smtClean="0">
                <a:solidFill>
                  <a:srgbClr val="002060"/>
                </a:solidFill>
              </a:rPr>
              <a:t>in </a:t>
            </a:r>
            <a:r>
              <a:rPr lang="en-US" sz="1100" b="1" dirty="0">
                <a:solidFill>
                  <a:srgbClr val="002060"/>
                </a:solidFill>
              </a:rPr>
              <a:t>the Bering Strait, Chukchi </a:t>
            </a:r>
            <a:r>
              <a:rPr lang="en-US" sz="1100" b="1" dirty="0" smtClean="0">
                <a:solidFill>
                  <a:srgbClr val="002060"/>
                </a:solidFill>
              </a:rPr>
              <a:t>Sea, and </a:t>
            </a:r>
            <a:r>
              <a:rPr lang="en-US" sz="1100" b="1" dirty="0">
                <a:solidFill>
                  <a:srgbClr val="002060"/>
                </a:solidFill>
              </a:rPr>
              <a:t>Beaufort Sea </a:t>
            </a:r>
            <a:r>
              <a:rPr lang="en-US" sz="1100" b="1" dirty="0" smtClean="0">
                <a:solidFill>
                  <a:srgbClr val="002060"/>
                </a:solidFill>
              </a:rPr>
              <a:t>regions.  Additionally we present </a:t>
            </a:r>
            <a:r>
              <a:rPr lang="en-US" sz="1100" b="1" dirty="0">
                <a:solidFill>
                  <a:srgbClr val="002060"/>
                </a:solidFill>
              </a:rPr>
              <a:t>preliminary forensic evidence </a:t>
            </a:r>
            <a:r>
              <a:rPr lang="en-US" sz="1100" b="1" dirty="0" smtClean="0">
                <a:solidFill>
                  <a:srgbClr val="002060"/>
                </a:solidFill>
              </a:rPr>
              <a:t>of </a:t>
            </a:r>
            <a:r>
              <a:rPr lang="en-US" sz="1100" b="1" dirty="0">
                <a:solidFill>
                  <a:srgbClr val="002060"/>
                </a:solidFill>
              </a:rPr>
              <a:t>shark inflicted wounds (</a:t>
            </a:r>
            <a:r>
              <a:rPr lang="en-US" sz="1100" b="1" dirty="0" smtClean="0">
                <a:solidFill>
                  <a:srgbClr val="002060"/>
                </a:solidFill>
              </a:rPr>
              <a:t>e.g. flipper </a:t>
            </a:r>
            <a:r>
              <a:rPr lang="en-US" sz="1100" b="1" dirty="0">
                <a:solidFill>
                  <a:srgbClr val="002060"/>
                </a:solidFill>
              </a:rPr>
              <a:t>amputations, skin lacerations, circular bite wounds etc.) in </a:t>
            </a:r>
            <a:r>
              <a:rPr lang="en-US" sz="1100" b="1" dirty="0" smtClean="0">
                <a:solidFill>
                  <a:srgbClr val="002060"/>
                </a:solidFill>
              </a:rPr>
              <a:t>ice-associated seals</a:t>
            </a:r>
            <a:r>
              <a:rPr lang="en-US" sz="1100" b="1" dirty="0">
                <a:solidFill>
                  <a:srgbClr val="002060"/>
                </a:solidFill>
              </a:rPr>
              <a:t>. </a:t>
            </a:r>
          </a:p>
        </p:txBody>
      </p:sp>
      <p:sp>
        <p:nvSpPr>
          <p:cNvPr id="12" name="TextBox 11"/>
          <p:cNvSpPr txBox="1"/>
          <p:nvPr/>
        </p:nvSpPr>
        <p:spPr>
          <a:xfrm>
            <a:off x="7663355" y="1295400"/>
            <a:ext cx="1299141" cy="1615827"/>
          </a:xfrm>
          <a:prstGeom prst="rect">
            <a:avLst/>
          </a:prstGeom>
          <a:noFill/>
        </p:spPr>
        <p:txBody>
          <a:bodyPr wrap="square" rtlCol="0">
            <a:spAutoFit/>
          </a:bodyPr>
          <a:lstStyle/>
          <a:p>
            <a:r>
              <a:rPr lang="en-US" sz="1100" b="1" dirty="0" smtClean="0">
                <a:solidFill>
                  <a:srgbClr val="002060"/>
                </a:solidFill>
              </a:rPr>
              <a:t>Left: Rear flipper amputation  </a:t>
            </a:r>
            <a:r>
              <a:rPr lang="en-US" sz="1100" b="1" dirty="0">
                <a:solidFill>
                  <a:srgbClr val="002060"/>
                </a:solidFill>
              </a:rPr>
              <a:t>in a subadult bearded seal. </a:t>
            </a:r>
            <a:endParaRPr lang="en-US" sz="1100" b="1" dirty="0" smtClean="0">
              <a:solidFill>
                <a:srgbClr val="002060"/>
              </a:solidFill>
            </a:endParaRPr>
          </a:p>
          <a:p>
            <a:endParaRPr lang="en-US" sz="1100" b="1" dirty="0" smtClean="0">
              <a:solidFill>
                <a:srgbClr val="002060"/>
              </a:solidFill>
            </a:endParaRPr>
          </a:p>
          <a:p>
            <a:r>
              <a:rPr lang="en-US" sz="1100" b="1" dirty="0" smtClean="0">
                <a:solidFill>
                  <a:srgbClr val="002060"/>
                </a:solidFill>
              </a:rPr>
              <a:t>Below: Rear flipper </a:t>
            </a:r>
            <a:r>
              <a:rPr lang="en-US" sz="1100" b="1" dirty="0">
                <a:solidFill>
                  <a:srgbClr val="002060"/>
                </a:solidFill>
              </a:rPr>
              <a:t>amputation </a:t>
            </a:r>
            <a:r>
              <a:rPr lang="en-US" sz="1100" b="1" dirty="0" smtClean="0">
                <a:solidFill>
                  <a:srgbClr val="002060"/>
                </a:solidFill>
              </a:rPr>
              <a:t>on an </a:t>
            </a:r>
            <a:r>
              <a:rPr lang="en-US" sz="1100" b="1" dirty="0" smtClean="0">
                <a:solidFill>
                  <a:srgbClr val="002060"/>
                </a:solidFill>
              </a:rPr>
              <a:t>adult </a:t>
            </a:r>
            <a:r>
              <a:rPr lang="en-US" sz="1100" b="1" dirty="0">
                <a:solidFill>
                  <a:srgbClr val="002060"/>
                </a:solidFill>
              </a:rPr>
              <a:t>spotted </a:t>
            </a:r>
            <a:r>
              <a:rPr lang="en-US" sz="1100" b="1" dirty="0" smtClean="0">
                <a:solidFill>
                  <a:srgbClr val="002060"/>
                </a:solidFill>
              </a:rPr>
              <a:t>(A) and </a:t>
            </a:r>
            <a:r>
              <a:rPr lang="en-US" sz="1100" b="1" dirty="0">
                <a:solidFill>
                  <a:srgbClr val="002060"/>
                </a:solidFill>
              </a:rPr>
              <a:t>ringed </a:t>
            </a:r>
            <a:r>
              <a:rPr lang="en-US" sz="1100" b="1" dirty="0" smtClean="0">
                <a:solidFill>
                  <a:srgbClr val="002060"/>
                </a:solidFill>
              </a:rPr>
              <a:t>seal (B). </a:t>
            </a:r>
            <a:endParaRPr lang="en-US" sz="1100" b="1" dirty="0">
              <a:solidFill>
                <a:srgbClr val="002060"/>
              </a:solidFill>
            </a:endParaRPr>
          </a:p>
        </p:txBody>
      </p:sp>
      <p:sp>
        <p:nvSpPr>
          <p:cNvPr id="13" name="TextBox 12"/>
          <p:cNvSpPr txBox="1"/>
          <p:nvPr/>
        </p:nvSpPr>
        <p:spPr>
          <a:xfrm>
            <a:off x="238569" y="2827274"/>
            <a:ext cx="4562031" cy="430887"/>
          </a:xfrm>
          <a:prstGeom prst="rect">
            <a:avLst/>
          </a:prstGeom>
          <a:noFill/>
        </p:spPr>
        <p:txBody>
          <a:bodyPr wrap="square" rtlCol="0">
            <a:spAutoFit/>
          </a:bodyPr>
          <a:lstStyle/>
          <a:p>
            <a:r>
              <a:rPr lang="en-US" sz="1100" b="1" dirty="0">
                <a:solidFill>
                  <a:srgbClr val="002060"/>
                </a:solidFill>
              </a:rPr>
              <a:t>Table 1. Shark </a:t>
            </a:r>
            <a:r>
              <a:rPr lang="en-US" sz="1100" b="1" dirty="0" smtClean="0">
                <a:solidFill>
                  <a:srgbClr val="002060"/>
                </a:solidFill>
              </a:rPr>
              <a:t>sightings, strandings, </a:t>
            </a:r>
            <a:r>
              <a:rPr lang="en-US" sz="1100" b="1" dirty="0">
                <a:solidFill>
                  <a:srgbClr val="002060"/>
                </a:solidFill>
              </a:rPr>
              <a:t>and bycatch information for the North Slope and Bering Strait region, Alaska  1950-2017. </a:t>
            </a:r>
          </a:p>
        </p:txBody>
      </p:sp>
      <p:sp>
        <p:nvSpPr>
          <p:cNvPr id="17" name="Rectangle 16"/>
          <p:cNvSpPr/>
          <p:nvPr/>
        </p:nvSpPr>
        <p:spPr>
          <a:xfrm>
            <a:off x="119363" y="6172200"/>
            <a:ext cx="8977288" cy="600164"/>
          </a:xfrm>
          <a:prstGeom prst="rect">
            <a:avLst/>
          </a:prstGeom>
        </p:spPr>
        <p:txBody>
          <a:bodyPr wrap="square">
            <a:spAutoFit/>
          </a:bodyPr>
          <a:lstStyle/>
          <a:p>
            <a:r>
              <a:rPr lang="en-US" sz="1100" b="1" dirty="0">
                <a:solidFill>
                  <a:srgbClr val="002060"/>
                </a:solidFill>
              </a:rPr>
              <a:t>Acknowledgements: This study was </a:t>
            </a:r>
            <a:r>
              <a:rPr lang="en-US" sz="1100" b="1" dirty="0">
                <a:solidFill>
                  <a:srgbClr val="002060"/>
                </a:solidFill>
              </a:rPr>
              <a:t>funded in </a:t>
            </a:r>
            <a:r>
              <a:rPr lang="en-US" sz="1100" b="1" dirty="0" smtClean="0">
                <a:solidFill>
                  <a:srgbClr val="002060"/>
                </a:solidFill>
              </a:rPr>
              <a:t>part </a:t>
            </a:r>
            <a:r>
              <a:rPr lang="en-US" sz="1100" b="1" dirty="0" smtClean="0">
                <a:solidFill>
                  <a:srgbClr val="002060"/>
                </a:solidFill>
              </a:rPr>
              <a:t>by </a:t>
            </a:r>
            <a:r>
              <a:rPr lang="en-US" sz="1100" b="1" dirty="0">
                <a:solidFill>
                  <a:srgbClr val="002060"/>
                </a:solidFill>
              </a:rPr>
              <a:t>a </a:t>
            </a:r>
            <a:r>
              <a:rPr lang="en-US" sz="1100" b="1" dirty="0" smtClean="0">
                <a:solidFill>
                  <a:srgbClr val="002060"/>
                </a:solidFill>
              </a:rPr>
              <a:t>Prescott grant to the North Slope </a:t>
            </a:r>
            <a:r>
              <a:rPr lang="en-US" sz="1100" b="1" dirty="0" smtClean="0">
                <a:solidFill>
                  <a:srgbClr val="002060"/>
                </a:solidFill>
              </a:rPr>
              <a:t>Borough. </a:t>
            </a:r>
            <a:r>
              <a:rPr lang="en-US" sz="1100" b="1" dirty="0">
                <a:solidFill>
                  <a:srgbClr val="002060"/>
                </a:solidFill>
              </a:rPr>
              <a:t>All tissues were collected </a:t>
            </a:r>
            <a:r>
              <a:rPr lang="en-US" sz="1100" b="1" dirty="0" smtClean="0">
                <a:solidFill>
                  <a:srgbClr val="002060"/>
                </a:solidFill>
              </a:rPr>
              <a:t>under </a:t>
            </a:r>
            <a:r>
              <a:rPr lang="en-US" sz="1100" b="1" dirty="0">
                <a:solidFill>
                  <a:srgbClr val="002060"/>
                </a:solidFill>
              </a:rPr>
              <a:t>NMFS Permit # 814-1899-00 or NMFS Permit # 17350-01. Many thanks to the </a:t>
            </a:r>
            <a:r>
              <a:rPr lang="en-US" sz="1100" b="1" dirty="0" smtClean="0">
                <a:solidFill>
                  <a:srgbClr val="002060"/>
                </a:solidFill>
              </a:rPr>
              <a:t>community members from </a:t>
            </a:r>
            <a:r>
              <a:rPr lang="en-US" sz="1100" b="1" dirty="0">
                <a:solidFill>
                  <a:srgbClr val="002060"/>
                </a:solidFill>
              </a:rPr>
              <a:t>the North Slope Borough and the Bering Strait </a:t>
            </a:r>
            <a:r>
              <a:rPr lang="en-US" sz="1100" b="1" dirty="0">
                <a:solidFill>
                  <a:srgbClr val="002060"/>
                </a:solidFill>
              </a:rPr>
              <a:t>r</a:t>
            </a:r>
            <a:r>
              <a:rPr lang="en-US" sz="1100" b="1" dirty="0" smtClean="0">
                <a:solidFill>
                  <a:srgbClr val="002060"/>
                </a:solidFill>
              </a:rPr>
              <a:t>egion </a:t>
            </a:r>
            <a:r>
              <a:rPr lang="en-US" sz="1100" b="1" dirty="0">
                <a:solidFill>
                  <a:srgbClr val="002060"/>
                </a:solidFill>
              </a:rPr>
              <a:t>who allow us to sample their harvest.  </a:t>
            </a:r>
            <a:r>
              <a:rPr lang="en-US" sz="1100" b="1" dirty="0" smtClean="0">
                <a:solidFill>
                  <a:srgbClr val="002060"/>
                </a:solidFill>
              </a:rPr>
              <a:t>Without you, these results would not be possible.  </a:t>
            </a:r>
            <a:r>
              <a:rPr lang="en-US" sz="1100" b="1" dirty="0" err="1" smtClean="0">
                <a:solidFill>
                  <a:srgbClr val="002060"/>
                </a:solidFill>
              </a:rPr>
              <a:t>Quyanaq</a:t>
            </a:r>
            <a:r>
              <a:rPr lang="en-US" sz="1100" b="1" dirty="0" smtClean="0">
                <a:solidFill>
                  <a:srgbClr val="002060"/>
                </a:solidFill>
              </a:rPr>
              <a:t> and </a:t>
            </a:r>
            <a:r>
              <a:rPr lang="en-US" sz="1100" b="1" dirty="0" err="1">
                <a:solidFill>
                  <a:srgbClr val="002060"/>
                </a:solidFill>
              </a:rPr>
              <a:t>Igamsiqanaghhalek</a:t>
            </a:r>
            <a:r>
              <a:rPr lang="en-US" sz="1100" b="1" dirty="0" smtClean="0">
                <a:solidFill>
                  <a:srgbClr val="002060"/>
                </a:solidFill>
              </a:rPr>
              <a:t>!</a:t>
            </a:r>
            <a:endParaRPr lang="en-US" sz="1100" b="1" dirty="0">
              <a:solidFill>
                <a:srgbClr val="002060"/>
              </a:solidFill>
            </a:endParaRPr>
          </a:p>
        </p:txBody>
      </p:sp>
      <p:sp>
        <p:nvSpPr>
          <p:cNvPr id="19" name="TextBox 18"/>
          <p:cNvSpPr txBox="1"/>
          <p:nvPr/>
        </p:nvSpPr>
        <p:spPr>
          <a:xfrm>
            <a:off x="5042027" y="4653155"/>
            <a:ext cx="3797174" cy="1446550"/>
          </a:xfrm>
          <a:prstGeom prst="rect">
            <a:avLst/>
          </a:prstGeom>
          <a:noFill/>
        </p:spPr>
        <p:txBody>
          <a:bodyPr wrap="square" rtlCol="0">
            <a:spAutoFit/>
          </a:bodyPr>
          <a:lstStyle/>
          <a:p>
            <a:pPr algn="ctr"/>
            <a:r>
              <a:rPr lang="en-US" sz="1100" b="1" u="sng" dirty="0" smtClean="0">
                <a:solidFill>
                  <a:srgbClr val="002060"/>
                </a:solidFill>
              </a:rPr>
              <a:t>Northern Shark / Pinniped Interactions</a:t>
            </a:r>
          </a:p>
          <a:p>
            <a:r>
              <a:rPr lang="en-US" sz="1100" b="1" dirty="0" smtClean="0">
                <a:solidFill>
                  <a:srgbClr val="002060"/>
                </a:solidFill>
              </a:rPr>
              <a:t>We </a:t>
            </a:r>
            <a:r>
              <a:rPr lang="en-US" sz="1100" b="1" dirty="0">
                <a:solidFill>
                  <a:srgbClr val="002060"/>
                </a:solidFill>
              </a:rPr>
              <a:t>speculate </a:t>
            </a:r>
            <a:r>
              <a:rPr lang="en-US" sz="1100" b="1" dirty="0" smtClean="0">
                <a:solidFill>
                  <a:srgbClr val="002060"/>
                </a:solidFill>
              </a:rPr>
              <a:t>ocean temperature rise, reduced sea ice coverage, </a:t>
            </a:r>
            <a:r>
              <a:rPr lang="en-US" sz="1100" b="1" dirty="0">
                <a:solidFill>
                  <a:srgbClr val="002060"/>
                </a:solidFill>
              </a:rPr>
              <a:t>and </a:t>
            </a:r>
            <a:r>
              <a:rPr lang="en-US" sz="1100" b="1" dirty="0" smtClean="0">
                <a:solidFill>
                  <a:srgbClr val="002060"/>
                </a:solidFill>
              </a:rPr>
              <a:t>associated movements of </a:t>
            </a:r>
            <a:r>
              <a:rPr lang="en-US" sz="1100" b="1" dirty="0">
                <a:solidFill>
                  <a:srgbClr val="002060"/>
                </a:solidFill>
              </a:rPr>
              <a:t>prey species (e.g. </a:t>
            </a:r>
            <a:r>
              <a:rPr lang="en-US" sz="1100" b="1" dirty="0" smtClean="0">
                <a:solidFill>
                  <a:srgbClr val="002060"/>
                </a:solidFill>
              </a:rPr>
              <a:t>fish, marine mammals, etc.) are resulting </a:t>
            </a:r>
            <a:r>
              <a:rPr lang="en-US" sz="1100" b="1" dirty="0">
                <a:solidFill>
                  <a:srgbClr val="002060"/>
                </a:solidFill>
              </a:rPr>
              <a:t>in </a:t>
            </a:r>
            <a:r>
              <a:rPr lang="en-US" sz="1100" b="1" dirty="0" smtClean="0">
                <a:solidFill>
                  <a:srgbClr val="002060"/>
                </a:solidFill>
              </a:rPr>
              <a:t>increased exposure </a:t>
            </a:r>
            <a:r>
              <a:rPr lang="en-US" sz="1100" b="1" dirty="0">
                <a:solidFill>
                  <a:srgbClr val="002060"/>
                </a:solidFill>
              </a:rPr>
              <a:t>of </a:t>
            </a:r>
            <a:r>
              <a:rPr lang="en-US" sz="1100" b="1" dirty="0" smtClean="0">
                <a:solidFill>
                  <a:srgbClr val="002060"/>
                </a:solidFill>
              </a:rPr>
              <a:t>northern shark species to pinniped prey</a:t>
            </a:r>
            <a:r>
              <a:rPr lang="en-US" sz="1100" b="1" dirty="0" smtClean="0">
                <a:solidFill>
                  <a:srgbClr val="002060"/>
                </a:solidFill>
              </a:rPr>
              <a:t>.  Research </a:t>
            </a:r>
            <a:r>
              <a:rPr lang="en-US" sz="1100" b="1" dirty="0">
                <a:solidFill>
                  <a:srgbClr val="002060"/>
                </a:solidFill>
              </a:rPr>
              <a:t>on shark distribution, stock structure, and interaction with northern pinnipeds </a:t>
            </a:r>
            <a:r>
              <a:rPr lang="en-US" sz="1100" b="1" dirty="0" smtClean="0">
                <a:solidFill>
                  <a:srgbClr val="002060"/>
                </a:solidFill>
              </a:rPr>
              <a:t>in northern and western Alaska is needed.</a:t>
            </a:r>
            <a:endParaRPr lang="en-US" sz="1100" b="1" dirty="0">
              <a:solidFill>
                <a:srgbClr val="00206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99" y="57411"/>
            <a:ext cx="850275" cy="933189"/>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048000"/>
            <a:ext cx="2028725" cy="133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651" t="4842" r="6440" b="8322"/>
          <a:stretch/>
        </p:blipFill>
        <p:spPr bwMode="auto">
          <a:xfrm>
            <a:off x="7013275" y="3048000"/>
            <a:ext cx="1613140" cy="1366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Table 5"/>
          <p:cNvGraphicFramePr>
            <a:graphicFrameLocks noGrp="1"/>
          </p:cNvGraphicFramePr>
          <p:nvPr>
            <p:extLst>
              <p:ext uri="{D42A27DB-BD31-4B8C-83A1-F6EECF244321}">
                <p14:modId xmlns:p14="http://schemas.microsoft.com/office/powerpoint/2010/main" val="1545420941"/>
              </p:ext>
            </p:extLst>
          </p:nvPr>
        </p:nvGraphicFramePr>
        <p:xfrm>
          <a:off x="304800" y="3257165"/>
          <a:ext cx="4495800" cy="2871115"/>
        </p:xfrm>
        <a:graphic>
          <a:graphicData uri="http://schemas.openxmlformats.org/drawingml/2006/table">
            <a:tbl>
              <a:tblPr>
                <a:tableStyleId>{616DA210-FB5B-4158-B5E0-FEB733F419BA}</a:tableStyleId>
              </a:tblPr>
              <a:tblGrid>
                <a:gridCol w="540848"/>
                <a:gridCol w="980288"/>
                <a:gridCol w="2974664"/>
              </a:tblGrid>
              <a:tr h="177983">
                <a:tc>
                  <a:txBody>
                    <a:bodyPr/>
                    <a:lstStyle/>
                    <a:p>
                      <a:pPr algn="ctr" fontAlgn="b"/>
                      <a:r>
                        <a:rPr lang="en-US" sz="1100" b="1" u="none" strike="noStrike" dirty="0" smtClean="0">
                          <a:solidFill>
                            <a:srgbClr val="002060"/>
                          </a:solidFill>
                          <a:effectLst/>
                        </a:rPr>
                        <a:t>Year</a:t>
                      </a:r>
                      <a:endParaRPr lang="en-US" sz="1100" b="1" i="0" u="none" strike="noStrike" dirty="0">
                        <a:solidFill>
                          <a:srgbClr val="002060"/>
                        </a:solidFill>
                        <a:effectLst/>
                        <a:latin typeface="Calibri"/>
                      </a:endParaRPr>
                    </a:p>
                  </a:txBody>
                  <a:tcPr marL="7620" marR="7620" marT="7620" marB="0" anchor="b"/>
                </a:tc>
                <a:tc>
                  <a:txBody>
                    <a:bodyPr/>
                    <a:lstStyle/>
                    <a:p>
                      <a:pPr algn="ctr" fontAlgn="b"/>
                      <a:r>
                        <a:rPr lang="en-US" sz="1100" b="1" u="none" strike="noStrike" dirty="0" smtClean="0">
                          <a:solidFill>
                            <a:srgbClr val="002060"/>
                          </a:solidFill>
                          <a:effectLst/>
                        </a:rPr>
                        <a:t>Location</a:t>
                      </a:r>
                      <a:endParaRPr lang="en-US" sz="1100" b="1" i="0" u="none" strike="noStrike" dirty="0">
                        <a:solidFill>
                          <a:srgbClr val="002060"/>
                        </a:solidFill>
                        <a:effectLst/>
                        <a:latin typeface="Calibri"/>
                      </a:endParaRPr>
                    </a:p>
                  </a:txBody>
                  <a:tcPr marL="7620" marR="7620" marT="7620" marB="0" anchor="b"/>
                </a:tc>
                <a:tc>
                  <a:txBody>
                    <a:bodyPr/>
                    <a:lstStyle/>
                    <a:p>
                      <a:pPr algn="ctr" fontAlgn="b"/>
                      <a:r>
                        <a:rPr lang="en-US" sz="1100" b="1" u="none" strike="noStrike" dirty="0" smtClean="0">
                          <a:solidFill>
                            <a:srgbClr val="002060"/>
                          </a:solidFill>
                          <a:effectLst/>
                        </a:rPr>
                        <a:t>Comment</a:t>
                      </a:r>
                      <a:endParaRPr lang="en-US" sz="1100" b="1" i="0" u="none" strike="noStrike" dirty="0">
                        <a:solidFill>
                          <a:srgbClr val="002060"/>
                        </a:solidFill>
                        <a:effectLst/>
                        <a:latin typeface="Calibri"/>
                      </a:endParaRPr>
                    </a:p>
                  </a:txBody>
                  <a:tcPr marL="7620" marR="7620" marT="7620" marB="0" anchor="b"/>
                </a:tc>
              </a:tr>
              <a:tr h="348228">
                <a:tc>
                  <a:txBody>
                    <a:bodyPr/>
                    <a:lstStyle/>
                    <a:p>
                      <a:pPr algn="ctr" fontAlgn="b"/>
                      <a:r>
                        <a:rPr lang="en-US" sz="1100" b="1" u="none" strike="noStrike">
                          <a:solidFill>
                            <a:srgbClr val="002060"/>
                          </a:solidFill>
                          <a:effectLst/>
                        </a:rPr>
                        <a:t>1950</a:t>
                      </a:r>
                      <a:endParaRPr lang="en-US" sz="1100" b="1" i="0" u="none" strike="noStrike">
                        <a:solidFill>
                          <a:srgbClr val="002060"/>
                        </a:solidFill>
                        <a:effectLst/>
                        <a:latin typeface="Calibri"/>
                      </a:endParaRPr>
                    </a:p>
                  </a:txBody>
                  <a:tcPr marL="7620" marR="7620" marT="7620" marB="0" anchor="b"/>
                </a:tc>
                <a:tc>
                  <a:txBody>
                    <a:bodyPr/>
                    <a:lstStyle/>
                    <a:p>
                      <a:pPr algn="ctr" fontAlgn="b"/>
                      <a:r>
                        <a:rPr lang="en-US" sz="1100" b="1" u="none" strike="noStrike" dirty="0">
                          <a:solidFill>
                            <a:srgbClr val="002060"/>
                          </a:solidFill>
                          <a:effectLst/>
                        </a:rPr>
                        <a:t>Wainwright</a:t>
                      </a:r>
                      <a:endParaRPr lang="en-US" sz="1100" b="1" i="0" u="none" strike="noStrike" dirty="0">
                        <a:solidFill>
                          <a:srgbClr val="002060"/>
                        </a:solidFill>
                        <a:effectLst/>
                        <a:latin typeface="Calibri"/>
                      </a:endParaRPr>
                    </a:p>
                  </a:txBody>
                  <a:tcPr marL="7620" marR="7620" marT="7620" marB="0" anchor="b"/>
                </a:tc>
                <a:tc>
                  <a:txBody>
                    <a:bodyPr/>
                    <a:lstStyle/>
                    <a:p>
                      <a:pPr algn="ctr" fontAlgn="b"/>
                      <a:r>
                        <a:rPr lang="en-US" sz="1100" b="1" u="none" strike="noStrike" dirty="0" smtClean="0">
                          <a:solidFill>
                            <a:srgbClr val="002060"/>
                          </a:solidFill>
                          <a:effectLst/>
                        </a:rPr>
                        <a:t>Shark seen from </a:t>
                      </a:r>
                      <a:r>
                        <a:rPr lang="en-US" sz="1100" b="1" u="none" strike="noStrike" dirty="0">
                          <a:solidFill>
                            <a:srgbClr val="002060"/>
                          </a:solidFill>
                          <a:effectLst/>
                        </a:rPr>
                        <a:t>landfast </a:t>
                      </a:r>
                      <a:r>
                        <a:rPr lang="en-US" sz="1100" b="1" u="none" strike="noStrike" dirty="0" smtClean="0">
                          <a:solidFill>
                            <a:srgbClr val="002060"/>
                          </a:solidFill>
                          <a:effectLst/>
                        </a:rPr>
                        <a:t>ice,</a:t>
                      </a:r>
                      <a:r>
                        <a:rPr lang="en-US" sz="1100" b="1" u="none" strike="noStrike" baseline="0" dirty="0" smtClean="0">
                          <a:solidFill>
                            <a:srgbClr val="002060"/>
                          </a:solidFill>
                          <a:effectLst/>
                        </a:rPr>
                        <a:t> </a:t>
                      </a:r>
                      <a:r>
                        <a:rPr lang="en-US" sz="1100" b="1" u="none" strike="noStrike" dirty="0" smtClean="0">
                          <a:solidFill>
                            <a:srgbClr val="002060"/>
                          </a:solidFill>
                          <a:effectLst/>
                        </a:rPr>
                        <a:t>swam </a:t>
                      </a:r>
                      <a:r>
                        <a:rPr lang="en-US" sz="1100" b="1" u="none" strike="noStrike" dirty="0">
                          <a:solidFill>
                            <a:srgbClr val="002060"/>
                          </a:solidFill>
                          <a:effectLst/>
                        </a:rPr>
                        <a:t>along </a:t>
                      </a:r>
                      <a:r>
                        <a:rPr lang="en-US" sz="1100" b="1" u="none" strike="noStrike" dirty="0" smtClean="0">
                          <a:solidFill>
                            <a:srgbClr val="002060"/>
                          </a:solidFill>
                          <a:effectLst/>
                        </a:rPr>
                        <a:t>ice edge,  </a:t>
                      </a:r>
                      <a:r>
                        <a:rPr lang="en-US" sz="1100" b="1" u="none" strike="noStrike" dirty="0">
                          <a:solidFill>
                            <a:srgbClr val="002060"/>
                          </a:solidFill>
                          <a:effectLst/>
                        </a:rPr>
                        <a:t>as large as an </a:t>
                      </a:r>
                      <a:r>
                        <a:rPr lang="en-US" sz="1100" b="1" u="none" strike="noStrike" dirty="0" err="1">
                          <a:solidFill>
                            <a:srgbClr val="002060"/>
                          </a:solidFill>
                          <a:effectLst/>
                        </a:rPr>
                        <a:t>umiaq</a:t>
                      </a:r>
                      <a:endParaRPr lang="en-US" sz="1100" b="1" i="0" u="none" strike="noStrike" dirty="0">
                        <a:solidFill>
                          <a:srgbClr val="002060"/>
                        </a:solidFill>
                        <a:effectLst/>
                        <a:latin typeface="Calibri"/>
                      </a:endParaRPr>
                    </a:p>
                  </a:txBody>
                  <a:tcPr marL="7620" marR="7620" marT="7620" marB="0" anchor="b"/>
                </a:tc>
              </a:tr>
              <a:tr h="177983">
                <a:tc>
                  <a:txBody>
                    <a:bodyPr/>
                    <a:lstStyle/>
                    <a:p>
                      <a:pPr algn="ctr" fontAlgn="b"/>
                      <a:r>
                        <a:rPr lang="en-US" sz="1100" b="1" u="none" strike="noStrike">
                          <a:solidFill>
                            <a:srgbClr val="002060"/>
                          </a:solidFill>
                          <a:effectLst/>
                        </a:rPr>
                        <a:t>1998</a:t>
                      </a:r>
                      <a:endParaRPr lang="en-US" sz="1100" b="1" i="0" u="none" strike="noStrike">
                        <a:solidFill>
                          <a:srgbClr val="002060"/>
                        </a:solidFill>
                        <a:effectLst/>
                        <a:latin typeface="Calibri"/>
                      </a:endParaRPr>
                    </a:p>
                  </a:txBody>
                  <a:tcPr marL="7620" marR="7620" marT="7620" marB="0" anchor="b"/>
                </a:tc>
                <a:tc>
                  <a:txBody>
                    <a:bodyPr/>
                    <a:lstStyle/>
                    <a:p>
                      <a:pPr algn="ctr" fontAlgn="b"/>
                      <a:r>
                        <a:rPr lang="en-US" sz="1100" b="1" u="none" strike="noStrike" dirty="0">
                          <a:solidFill>
                            <a:srgbClr val="002060"/>
                          </a:solidFill>
                          <a:effectLst/>
                        </a:rPr>
                        <a:t>Point Hope</a:t>
                      </a:r>
                      <a:endParaRPr lang="en-US" sz="1100" b="1" i="0" u="none" strike="noStrike" dirty="0">
                        <a:solidFill>
                          <a:srgbClr val="002060"/>
                        </a:solidFill>
                        <a:effectLst/>
                        <a:latin typeface="Calibri"/>
                      </a:endParaRPr>
                    </a:p>
                  </a:txBody>
                  <a:tcPr marL="7620" marR="7620" marT="7620" marB="0" anchor="b"/>
                </a:tc>
                <a:tc>
                  <a:txBody>
                    <a:bodyPr/>
                    <a:lstStyle/>
                    <a:p>
                      <a:pPr algn="ctr" fontAlgn="b"/>
                      <a:r>
                        <a:rPr lang="en-US" sz="1100" b="1" u="none" strike="noStrike" dirty="0" smtClean="0">
                          <a:solidFill>
                            <a:srgbClr val="002060"/>
                          </a:solidFill>
                          <a:effectLst/>
                        </a:rPr>
                        <a:t>Sleeper shark, 7ft </a:t>
                      </a:r>
                      <a:r>
                        <a:rPr lang="en-US" sz="1100" b="1" u="none" strike="noStrike" dirty="0">
                          <a:solidFill>
                            <a:srgbClr val="002060"/>
                          </a:solidFill>
                          <a:effectLst/>
                        </a:rPr>
                        <a:t>shark found dead</a:t>
                      </a:r>
                      <a:endParaRPr lang="en-US" sz="1100" b="1" i="0" u="none" strike="noStrike" dirty="0">
                        <a:solidFill>
                          <a:srgbClr val="002060"/>
                        </a:solidFill>
                        <a:effectLst/>
                        <a:latin typeface="Calibri"/>
                      </a:endParaRPr>
                    </a:p>
                  </a:txBody>
                  <a:tcPr marL="7620" marR="7620" marT="7620" marB="0" anchor="b"/>
                </a:tc>
              </a:tr>
              <a:tr h="134006">
                <a:tc>
                  <a:txBody>
                    <a:bodyPr/>
                    <a:lstStyle/>
                    <a:p>
                      <a:pPr algn="ctr" fontAlgn="b"/>
                      <a:r>
                        <a:rPr lang="en-US" sz="1100" b="1" u="none" strike="noStrike">
                          <a:solidFill>
                            <a:srgbClr val="002060"/>
                          </a:solidFill>
                          <a:effectLst/>
                        </a:rPr>
                        <a:t>2001</a:t>
                      </a:r>
                      <a:endParaRPr lang="en-US" sz="1100" b="1" i="0" u="none" strike="noStrike">
                        <a:solidFill>
                          <a:srgbClr val="002060"/>
                        </a:solidFill>
                        <a:effectLst/>
                        <a:latin typeface="Calibri"/>
                      </a:endParaRPr>
                    </a:p>
                  </a:txBody>
                  <a:tcPr marL="7620" marR="7620" marT="7620" marB="0" anchor="b"/>
                </a:tc>
                <a:tc>
                  <a:txBody>
                    <a:bodyPr/>
                    <a:lstStyle/>
                    <a:p>
                      <a:pPr algn="ctr" fontAlgn="b"/>
                      <a:r>
                        <a:rPr lang="en-US" sz="1100" b="1" u="none" strike="noStrike" dirty="0">
                          <a:solidFill>
                            <a:srgbClr val="002060"/>
                          </a:solidFill>
                          <a:effectLst/>
                        </a:rPr>
                        <a:t>Point Barrow</a:t>
                      </a:r>
                      <a:endParaRPr lang="en-US" sz="1100" b="1" i="0" u="none" strike="noStrike" dirty="0">
                        <a:solidFill>
                          <a:srgbClr val="002060"/>
                        </a:solidFill>
                        <a:effectLst/>
                        <a:latin typeface="Calibri"/>
                      </a:endParaRPr>
                    </a:p>
                  </a:txBody>
                  <a:tcPr marL="7620" marR="7620" marT="7620" marB="0" anchor="b"/>
                </a:tc>
                <a:tc>
                  <a:txBody>
                    <a:bodyPr/>
                    <a:lstStyle/>
                    <a:p>
                      <a:pPr algn="ctr" fontAlgn="b"/>
                      <a:r>
                        <a:rPr lang="en-US" sz="1100" b="1" u="none" strike="noStrike" dirty="0" smtClean="0">
                          <a:solidFill>
                            <a:srgbClr val="002060"/>
                          </a:solidFill>
                          <a:effectLst/>
                        </a:rPr>
                        <a:t>Shark seen, </a:t>
                      </a:r>
                      <a:r>
                        <a:rPr lang="en-US" sz="1100" b="1" u="none" strike="noStrike" dirty="0">
                          <a:solidFill>
                            <a:srgbClr val="002060"/>
                          </a:solidFill>
                          <a:effectLst/>
                        </a:rPr>
                        <a:t>had a small fin on its back</a:t>
                      </a:r>
                      <a:endParaRPr lang="en-US" sz="1100" b="1" i="0" u="none" strike="noStrike" dirty="0">
                        <a:solidFill>
                          <a:srgbClr val="002060"/>
                        </a:solidFill>
                        <a:effectLst/>
                        <a:latin typeface="Calibri"/>
                      </a:endParaRPr>
                    </a:p>
                  </a:txBody>
                  <a:tcPr marL="7620" marR="7620" marT="7620" marB="0" anchor="b"/>
                </a:tc>
              </a:tr>
              <a:tr h="177983">
                <a:tc>
                  <a:txBody>
                    <a:bodyPr/>
                    <a:lstStyle/>
                    <a:p>
                      <a:pPr algn="ctr" fontAlgn="b"/>
                      <a:r>
                        <a:rPr lang="en-US" sz="1100" b="1" u="none" strike="noStrike">
                          <a:solidFill>
                            <a:srgbClr val="002060"/>
                          </a:solidFill>
                          <a:effectLst/>
                        </a:rPr>
                        <a:t>2007</a:t>
                      </a:r>
                      <a:endParaRPr lang="en-US" sz="1100" b="1" i="0" u="none" strike="noStrike">
                        <a:solidFill>
                          <a:srgbClr val="002060"/>
                        </a:solidFill>
                        <a:effectLst/>
                        <a:latin typeface="Calibri"/>
                      </a:endParaRPr>
                    </a:p>
                  </a:txBody>
                  <a:tcPr marL="7620" marR="7620" marT="7620" marB="0" anchor="b"/>
                </a:tc>
                <a:tc>
                  <a:txBody>
                    <a:bodyPr/>
                    <a:lstStyle/>
                    <a:p>
                      <a:pPr algn="ctr" fontAlgn="b"/>
                      <a:r>
                        <a:rPr lang="en-US" sz="1100" b="1" u="none" strike="noStrike" dirty="0">
                          <a:solidFill>
                            <a:srgbClr val="002060"/>
                          </a:solidFill>
                          <a:effectLst/>
                        </a:rPr>
                        <a:t>Teller</a:t>
                      </a:r>
                      <a:endParaRPr lang="en-US" sz="1100" b="1" i="0" u="none" strike="noStrike" dirty="0">
                        <a:solidFill>
                          <a:srgbClr val="002060"/>
                        </a:solidFill>
                        <a:effectLst/>
                        <a:latin typeface="Calibri"/>
                      </a:endParaRPr>
                    </a:p>
                  </a:txBody>
                  <a:tcPr marL="7620" marR="7620" marT="7620" marB="0" anchor="b"/>
                </a:tc>
                <a:tc>
                  <a:txBody>
                    <a:bodyPr/>
                    <a:lstStyle/>
                    <a:p>
                      <a:pPr algn="ctr" fontAlgn="b"/>
                      <a:r>
                        <a:rPr lang="en-US" sz="1100" b="1" u="none" strike="noStrike" dirty="0" smtClean="0">
                          <a:solidFill>
                            <a:srgbClr val="002060"/>
                          </a:solidFill>
                          <a:effectLst/>
                        </a:rPr>
                        <a:t>Sleeper shark, dead stranded</a:t>
                      </a:r>
                      <a:endParaRPr lang="en-US" sz="1100" b="1" i="0" u="none" strike="noStrike" dirty="0">
                        <a:solidFill>
                          <a:srgbClr val="002060"/>
                        </a:solidFill>
                        <a:effectLst/>
                        <a:latin typeface="Calibri"/>
                      </a:endParaRPr>
                    </a:p>
                  </a:txBody>
                  <a:tcPr marL="7620" marR="7620" marT="7620" marB="0" anchor="b"/>
                </a:tc>
              </a:tr>
              <a:tr h="177983">
                <a:tc>
                  <a:txBody>
                    <a:bodyPr/>
                    <a:lstStyle/>
                    <a:p>
                      <a:pPr algn="ctr" fontAlgn="b"/>
                      <a:r>
                        <a:rPr lang="en-US" sz="1100" b="1" u="none" strike="noStrike">
                          <a:solidFill>
                            <a:srgbClr val="002060"/>
                          </a:solidFill>
                          <a:effectLst/>
                        </a:rPr>
                        <a:t>2010</a:t>
                      </a:r>
                      <a:endParaRPr lang="en-US" sz="1100" b="1" i="0" u="none" strike="noStrike">
                        <a:solidFill>
                          <a:srgbClr val="002060"/>
                        </a:solidFill>
                        <a:effectLst/>
                        <a:latin typeface="Calibri"/>
                      </a:endParaRPr>
                    </a:p>
                  </a:txBody>
                  <a:tcPr marL="7620" marR="7620" marT="7620" marB="0" anchor="b"/>
                </a:tc>
                <a:tc>
                  <a:txBody>
                    <a:bodyPr/>
                    <a:lstStyle/>
                    <a:p>
                      <a:pPr algn="ctr" fontAlgn="b"/>
                      <a:r>
                        <a:rPr lang="en-US" sz="1100" b="1" u="none" strike="noStrike" dirty="0">
                          <a:solidFill>
                            <a:srgbClr val="002060"/>
                          </a:solidFill>
                          <a:effectLst/>
                        </a:rPr>
                        <a:t>Gambell</a:t>
                      </a:r>
                      <a:endParaRPr lang="en-US" sz="1100" b="1" i="0" u="none" strike="noStrike" dirty="0">
                        <a:solidFill>
                          <a:srgbClr val="002060"/>
                        </a:solidFill>
                        <a:effectLst/>
                        <a:latin typeface="Calibri"/>
                      </a:endParaRPr>
                    </a:p>
                  </a:txBody>
                  <a:tcPr marL="7620" marR="7620" marT="7620" marB="0" anchor="b"/>
                </a:tc>
                <a:tc>
                  <a:txBody>
                    <a:bodyPr/>
                    <a:lstStyle/>
                    <a:p>
                      <a:pPr algn="ctr" fontAlgn="b"/>
                      <a:r>
                        <a:rPr lang="en-US" sz="1100" b="1" u="none" strike="noStrike" dirty="0" smtClean="0">
                          <a:solidFill>
                            <a:srgbClr val="002060"/>
                          </a:solidFill>
                          <a:effectLst/>
                        </a:rPr>
                        <a:t>Large</a:t>
                      </a:r>
                      <a:r>
                        <a:rPr lang="en-US" sz="1100" b="1" u="none" strike="noStrike" baseline="0" dirty="0" smtClean="0">
                          <a:solidFill>
                            <a:srgbClr val="002060"/>
                          </a:solidFill>
                          <a:effectLst/>
                        </a:rPr>
                        <a:t> </a:t>
                      </a:r>
                      <a:r>
                        <a:rPr lang="en-US" sz="1100" b="1" u="none" strike="noStrike" dirty="0" smtClean="0">
                          <a:solidFill>
                            <a:srgbClr val="002060"/>
                          </a:solidFill>
                          <a:effectLst/>
                        </a:rPr>
                        <a:t>shark attacking sea lion</a:t>
                      </a:r>
                      <a:endParaRPr lang="en-US" sz="1100" b="1" i="0" u="none" strike="noStrike" dirty="0">
                        <a:solidFill>
                          <a:srgbClr val="002060"/>
                        </a:solidFill>
                        <a:effectLst/>
                        <a:latin typeface="Calibri"/>
                      </a:endParaRPr>
                    </a:p>
                  </a:txBody>
                  <a:tcPr marL="7620" marR="7620" marT="7620" marB="0" anchor="b"/>
                </a:tc>
              </a:tr>
              <a:tr h="177983">
                <a:tc>
                  <a:txBody>
                    <a:bodyPr/>
                    <a:lstStyle/>
                    <a:p>
                      <a:pPr algn="ctr" fontAlgn="b"/>
                      <a:r>
                        <a:rPr lang="en-US" sz="1100" b="1" u="none" strike="noStrike">
                          <a:solidFill>
                            <a:srgbClr val="002060"/>
                          </a:solidFill>
                          <a:effectLst/>
                        </a:rPr>
                        <a:t>2011</a:t>
                      </a:r>
                      <a:endParaRPr lang="en-US" sz="1100" b="1" i="0" u="none" strike="noStrike">
                        <a:solidFill>
                          <a:srgbClr val="002060"/>
                        </a:solidFill>
                        <a:effectLst/>
                        <a:latin typeface="Calibri"/>
                      </a:endParaRPr>
                    </a:p>
                  </a:txBody>
                  <a:tcPr marL="7620" marR="7620" marT="7620" marB="0" anchor="b"/>
                </a:tc>
                <a:tc>
                  <a:txBody>
                    <a:bodyPr/>
                    <a:lstStyle/>
                    <a:p>
                      <a:pPr algn="ctr" fontAlgn="b"/>
                      <a:r>
                        <a:rPr lang="en-US" sz="1100" b="1" u="none" strike="noStrike" dirty="0">
                          <a:solidFill>
                            <a:srgbClr val="002060"/>
                          </a:solidFill>
                          <a:effectLst/>
                        </a:rPr>
                        <a:t>Point Lay</a:t>
                      </a:r>
                      <a:endParaRPr lang="en-US" sz="1100" b="1" i="0" u="none" strike="noStrike" dirty="0">
                        <a:solidFill>
                          <a:srgbClr val="002060"/>
                        </a:solidFill>
                        <a:effectLst/>
                        <a:latin typeface="Calibri"/>
                      </a:endParaRPr>
                    </a:p>
                  </a:txBody>
                  <a:tcPr marL="7620" marR="7620" marT="7620" marB="0" anchor="b"/>
                </a:tc>
                <a:tc>
                  <a:txBody>
                    <a:bodyPr/>
                    <a:lstStyle/>
                    <a:p>
                      <a:pPr algn="ctr" fontAlgn="b"/>
                      <a:r>
                        <a:rPr lang="en-US" sz="1100" b="1" u="none" strike="noStrike" dirty="0" smtClean="0">
                          <a:solidFill>
                            <a:srgbClr val="002060"/>
                          </a:solidFill>
                          <a:effectLst/>
                        </a:rPr>
                        <a:t>Shark, dead stranded</a:t>
                      </a:r>
                      <a:endParaRPr lang="en-US" sz="1100" b="1" i="0" u="none" strike="noStrike" dirty="0">
                        <a:solidFill>
                          <a:srgbClr val="002060"/>
                        </a:solidFill>
                        <a:effectLst/>
                        <a:latin typeface="+mn-lt"/>
                      </a:endParaRPr>
                    </a:p>
                  </a:txBody>
                  <a:tcPr marL="7620" marR="7620" marT="7620" marB="0" anchor="b"/>
                </a:tc>
              </a:tr>
              <a:tr h="186797">
                <a:tc>
                  <a:txBody>
                    <a:bodyPr/>
                    <a:lstStyle/>
                    <a:p>
                      <a:pPr algn="ctr" fontAlgn="b"/>
                      <a:r>
                        <a:rPr lang="en-US" sz="1100" b="1" u="none" strike="noStrike">
                          <a:solidFill>
                            <a:srgbClr val="002060"/>
                          </a:solidFill>
                          <a:effectLst/>
                        </a:rPr>
                        <a:t>2013</a:t>
                      </a:r>
                      <a:endParaRPr lang="en-US" sz="1100" b="1" i="0" u="none" strike="noStrike">
                        <a:solidFill>
                          <a:srgbClr val="002060"/>
                        </a:solidFill>
                        <a:effectLst/>
                        <a:latin typeface="Calibri"/>
                      </a:endParaRPr>
                    </a:p>
                  </a:txBody>
                  <a:tcPr marL="7620" marR="7620" marT="7620" marB="0" anchor="b"/>
                </a:tc>
                <a:tc>
                  <a:txBody>
                    <a:bodyPr/>
                    <a:lstStyle/>
                    <a:p>
                      <a:pPr algn="ctr" fontAlgn="b"/>
                      <a:r>
                        <a:rPr lang="en-US" sz="1100" b="1" u="none" strike="noStrike" dirty="0">
                          <a:solidFill>
                            <a:srgbClr val="002060"/>
                          </a:solidFill>
                          <a:effectLst/>
                        </a:rPr>
                        <a:t>Ledyard Bay</a:t>
                      </a:r>
                      <a:endParaRPr lang="en-US" sz="1100" b="1" i="0" u="none" strike="noStrike" dirty="0">
                        <a:solidFill>
                          <a:srgbClr val="002060"/>
                        </a:solidFill>
                        <a:effectLst/>
                        <a:latin typeface="Calibri"/>
                      </a:endParaRPr>
                    </a:p>
                  </a:txBody>
                  <a:tcPr marL="7620" marR="7620" marT="7620" marB="0" anchor="b"/>
                </a:tc>
                <a:tc>
                  <a:txBody>
                    <a:bodyPr/>
                    <a:lstStyle/>
                    <a:p>
                      <a:pPr algn="ctr" fontAlgn="b"/>
                      <a:r>
                        <a:rPr lang="en-US" sz="1100" b="1" u="none" strike="noStrike" dirty="0" smtClean="0">
                          <a:solidFill>
                            <a:srgbClr val="002060"/>
                          </a:solidFill>
                          <a:effectLst/>
                        </a:rPr>
                        <a:t>Shark </a:t>
                      </a:r>
                      <a:r>
                        <a:rPr lang="en-US" sz="1100" b="1" u="none" strike="noStrike" dirty="0" smtClean="0">
                          <a:solidFill>
                            <a:srgbClr val="002060"/>
                          </a:solidFill>
                          <a:effectLst/>
                        </a:rPr>
                        <a:t>near </a:t>
                      </a:r>
                      <a:r>
                        <a:rPr lang="en-US" sz="1100" b="1" u="none" strike="noStrike" dirty="0" smtClean="0">
                          <a:solidFill>
                            <a:srgbClr val="002060"/>
                          </a:solidFill>
                          <a:effectLst/>
                        </a:rPr>
                        <a:t>shore, </a:t>
                      </a:r>
                      <a:r>
                        <a:rPr lang="en-US" sz="1100" b="1" u="none" strike="noStrike" dirty="0">
                          <a:solidFill>
                            <a:srgbClr val="002060"/>
                          </a:solidFill>
                          <a:effectLst/>
                        </a:rPr>
                        <a:t>swishing tail movement</a:t>
                      </a:r>
                      <a:endParaRPr lang="en-US" sz="1100" b="1" i="0" u="none" strike="noStrike" dirty="0">
                        <a:solidFill>
                          <a:srgbClr val="002060"/>
                        </a:solidFill>
                        <a:effectLst/>
                        <a:latin typeface="Calibri"/>
                      </a:endParaRPr>
                    </a:p>
                  </a:txBody>
                  <a:tcPr marL="7620" marR="7620" marT="7620" marB="0" anchor="b"/>
                </a:tc>
              </a:tr>
              <a:tr h="177983">
                <a:tc>
                  <a:txBody>
                    <a:bodyPr/>
                    <a:lstStyle/>
                    <a:p>
                      <a:pPr algn="ctr" fontAlgn="b"/>
                      <a:r>
                        <a:rPr lang="en-US" sz="1100" b="1" u="none" strike="noStrike">
                          <a:solidFill>
                            <a:srgbClr val="002060"/>
                          </a:solidFill>
                          <a:effectLst/>
                        </a:rPr>
                        <a:t>2014</a:t>
                      </a:r>
                      <a:endParaRPr lang="en-US" sz="1100" b="1" i="0" u="none" strike="noStrike">
                        <a:solidFill>
                          <a:srgbClr val="002060"/>
                        </a:solidFill>
                        <a:effectLst/>
                        <a:latin typeface="Calibri"/>
                      </a:endParaRPr>
                    </a:p>
                  </a:txBody>
                  <a:tcPr marL="7620" marR="7620" marT="7620" marB="0" anchor="b"/>
                </a:tc>
                <a:tc>
                  <a:txBody>
                    <a:bodyPr/>
                    <a:lstStyle/>
                    <a:p>
                      <a:pPr algn="ctr" fontAlgn="b"/>
                      <a:r>
                        <a:rPr lang="en-US" sz="1100" b="1" u="none" strike="noStrike" dirty="0" err="1" smtClean="0">
                          <a:solidFill>
                            <a:srgbClr val="002060"/>
                          </a:solidFill>
                          <a:effectLst/>
                        </a:rPr>
                        <a:t>Lavrentiya</a:t>
                      </a:r>
                      <a:r>
                        <a:rPr lang="en-US" sz="1100" b="1" u="none" strike="noStrike" dirty="0" smtClean="0">
                          <a:solidFill>
                            <a:srgbClr val="002060"/>
                          </a:solidFill>
                          <a:effectLst/>
                        </a:rPr>
                        <a:t> (RU)</a:t>
                      </a:r>
                      <a:endParaRPr lang="en-US" sz="1100" b="1" i="0" u="none" strike="noStrike" dirty="0">
                        <a:solidFill>
                          <a:srgbClr val="002060"/>
                        </a:solidFill>
                        <a:effectLst/>
                        <a:latin typeface="Calibri"/>
                      </a:endParaRPr>
                    </a:p>
                  </a:txBody>
                  <a:tcPr marL="7620" marR="7620" marT="7620" marB="0" anchor="b"/>
                </a:tc>
                <a:tc>
                  <a:txBody>
                    <a:bodyPr/>
                    <a:lstStyle/>
                    <a:p>
                      <a:pPr algn="ctr" fontAlgn="b"/>
                      <a:r>
                        <a:rPr lang="en-US" sz="1100" b="1" u="none" strike="noStrike" dirty="0" smtClean="0">
                          <a:solidFill>
                            <a:srgbClr val="002060"/>
                          </a:solidFill>
                          <a:effectLst/>
                        </a:rPr>
                        <a:t>Salmon </a:t>
                      </a:r>
                      <a:r>
                        <a:rPr lang="en-US" sz="1100" b="1" u="none" strike="noStrike" dirty="0">
                          <a:solidFill>
                            <a:srgbClr val="002060"/>
                          </a:solidFill>
                          <a:effectLst/>
                        </a:rPr>
                        <a:t>shark caught in </a:t>
                      </a:r>
                      <a:r>
                        <a:rPr lang="en-US" sz="1100" b="1" u="none" strike="noStrike" dirty="0" smtClean="0">
                          <a:solidFill>
                            <a:srgbClr val="002060"/>
                          </a:solidFill>
                          <a:effectLst/>
                        </a:rPr>
                        <a:t>gillnet</a:t>
                      </a:r>
                      <a:endParaRPr lang="en-US" sz="1100" b="1" i="0" u="none" strike="noStrike" dirty="0">
                        <a:solidFill>
                          <a:srgbClr val="002060"/>
                        </a:solidFill>
                        <a:effectLst/>
                        <a:latin typeface="Calibri"/>
                      </a:endParaRPr>
                    </a:p>
                  </a:txBody>
                  <a:tcPr marL="7620" marR="7620" marT="7620" marB="0" anchor="b"/>
                </a:tc>
              </a:tr>
              <a:tr h="191049">
                <a:tc>
                  <a:txBody>
                    <a:bodyPr/>
                    <a:lstStyle/>
                    <a:p>
                      <a:pPr algn="ctr" fontAlgn="b"/>
                      <a:r>
                        <a:rPr lang="en-US" sz="1100" b="1" u="none" strike="noStrike">
                          <a:solidFill>
                            <a:srgbClr val="002060"/>
                          </a:solidFill>
                          <a:effectLst/>
                        </a:rPr>
                        <a:t>2014</a:t>
                      </a:r>
                      <a:endParaRPr lang="en-US" sz="1100" b="1" i="0" u="none" strike="noStrike">
                        <a:solidFill>
                          <a:srgbClr val="002060"/>
                        </a:solidFill>
                        <a:effectLst/>
                        <a:latin typeface="Calibri"/>
                      </a:endParaRPr>
                    </a:p>
                  </a:txBody>
                  <a:tcPr marL="7620" marR="7620" marT="7620" marB="0" anchor="b"/>
                </a:tc>
                <a:tc>
                  <a:txBody>
                    <a:bodyPr/>
                    <a:lstStyle/>
                    <a:p>
                      <a:pPr algn="ctr" fontAlgn="b"/>
                      <a:r>
                        <a:rPr lang="en-US" sz="1100" b="1" u="none" strike="noStrike">
                          <a:solidFill>
                            <a:srgbClr val="002060"/>
                          </a:solidFill>
                          <a:effectLst/>
                        </a:rPr>
                        <a:t>Shishmaref</a:t>
                      </a:r>
                      <a:endParaRPr lang="en-US" sz="1100" b="1" i="0" u="none" strike="noStrike">
                        <a:solidFill>
                          <a:srgbClr val="002060"/>
                        </a:solidFill>
                        <a:effectLst/>
                        <a:latin typeface="Calibri"/>
                      </a:endParaRPr>
                    </a:p>
                  </a:txBody>
                  <a:tcPr marL="7620" marR="7620" marT="7620" marB="0" anchor="b"/>
                </a:tc>
                <a:tc>
                  <a:txBody>
                    <a:bodyPr/>
                    <a:lstStyle/>
                    <a:p>
                      <a:pPr algn="ctr" fontAlgn="b"/>
                      <a:r>
                        <a:rPr lang="en-US" sz="1100" b="1" u="none" strike="noStrike" dirty="0" smtClean="0">
                          <a:solidFill>
                            <a:srgbClr val="002060"/>
                          </a:solidFill>
                          <a:effectLst/>
                        </a:rPr>
                        <a:t>Sleeper shark, harvested</a:t>
                      </a:r>
                      <a:endParaRPr lang="en-US" sz="1100" b="1" i="0" u="none" strike="noStrike" dirty="0">
                        <a:solidFill>
                          <a:srgbClr val="002060"/>
                        </a:solidFill>
                        <a:effectLst/>
                        <a:latin typeface="Calibri"/>
                      </a:endParaRPr>
                    </a:p>
                  </a:txBody>
                  <a:tcPr marL="7620" marR="7620" marT="7620" marB="0" anchor="b"/>
                </a:tc>
              </a:tr>
              <a:tr h="177983">
                <a:tc>
                  <a:txBody>
                    <a:bodyPr/>
                    <a:lstStyle/>
                    <a:p>
                      <a:pPr algn="ctr" fontAlgn="b"/>
                      <a:r>
                        <a:rPr lang="en-US" sz="1100" b="1" u="none" strike="noStrike">
                          <a:solidFill>
                            <a:srgbClr val="002060"/>
                          </a:solidFill>
                          <a:effectLst/>
                        </a:rPr>
                        <a:t>2014</a:t>
                      </a:r>
                      <a:endParaRPr lang="en-US" sz="1100" b="1" i="0" u="none" strike="noStrike">
                        <a:solidFill>
                          <a:srgbClr val="002060"/>
                        </a:solidFill>
                        <a:effectLst/>
                        <a:latin typeface="Calibri"/>
                      </a:endParaRPr>
                    </a:p>
                  </a:txBody>
                  <a:tcPr marL="7620" marR="7620" marT="7620" marB="0" anchor="b"/>
                </a:tc>
                <a:tc>
                  <a:txBody>
                    <a:bodyPr/>
                    <a:lstStyle/>
                    <a:p>
                      <a:pPr algn="ctr" fontAlgn="b"/>
                      <a:r>
                        <a:rPr lang="en-US" sz="1100" b="1" u="none" strike="noStrike" dirty="0" err="1" smtClean="0">
                          <a:solidFill>
                            <a:srgbClr val="002060"/>
                          </a:solidFill>
                          <a:effectLst/>
                        </a:rPr>
                        <a:t>Eulen</a:t>
                      </a:r>
                      <a:r>
                        <a:rPr lang="en-US" sz="1100" b="1" u="none" strike="noStrike" dirty="0" smtClean="0">
                          <a:solidFill>
                            <a:srgbClr val="002060"/>
                          </a:solidFill>
                          <a:effectLst/>
                        </a:rPr>
                        <a:t> (RU)</a:t>
                      </a:r>
                      <a:endParaRPr lang="en-US" sz="1100" b="1" i="0" u="none" strike="noStrike" dirty="0">
                        <a:solidFill>
                          <a:srgbClr val="002060"/>
                        </a:solidFill>
                        <a:effectLst/>
                        <a:latin typeface="Calibri"/>
                      </a:endParaRPr>
                    </a:p>
                  </a:txBody>
                  <a:tcPr marL="7620" marR="7620" marT="7620" marB="0" anchor="b"/>
                </a:tc>
                <a:tc>
                  <a:txBody>
                    <a:bodyPr/>
                    <a:lstStyle/>
                    <a:p>
                      <a:pPr algn="ctr" fontAlgn="b"/>
                      <a:r>
                        <a:rPr lang="en-US" sz="1100" b="1" u="none" strike="noStrike" dirty="0" smtClean="0">
                          <a:solidFill>
                            <a:srgbClr val="002060"/>
                          </a:solidFill>
                          <a:effectLst/>
                        </a:rPr>
                        <a:t>Salmon </a:t>
                      </a:r>
                      <a:r>
                        <a:rPr lang="en-US" sz="1100" b="1" u="none" strike="noStrike" dirty="0">
                          <a:solidFill>
                            <a:srgbClr val="002060"/>
                          </a:solidFill>
                          <a:effectLst/>
                        </a:rPr>
                        <a:t>shark </a:t>
                      </a:r>
                      <a:r>
                        <a:rPr lang="en-US" sz="1100" b="1" u="none" strike="noStrike" dirty="0" smtClean="0">
                          <a:solidFill>
                            <a:srgbClr val="002060"/>
                          </a:solidFill>
                          <a:effectLst/>
                        </a:rPr>
                        <a:t>caught in gillnet</a:t>
                      </a:r>
                      <a:endParaRPr lang="en-US" sz="1100" b="1" i="0" u="none" strike="noStrike" dirty="0">
                        <a:solidFill>
                          <a:srgbClr val="002060"/>
                        </a:solidFill>
                        <a:effectLst/>
                        <a:latin typeface="Calibri"/>
                      </a:endParaRPr>
                    </a:p>
                  </a:txBody>
                  <a:tcPr marL="7620" marR="7620" marT="7620" marB="0" anchor="b"/>
                </a:tc>
              </a:tr>
              <a:tr h="203017">
                <a:tc>
                  <a:txBody>
                    <a:bodyPr/>
                    <a:lstStyle/>
                    <a:p>
                      <a:pPr algn="ctr" fontAlgn="b"/>
                      <a:r>
                        <a:rPr lang="en-US" sz="1100" b="1" i="0" u="none" strike="noStrike" dirty="0" smtClean="0">
                          <a:solidFill>
                            <a:srgbClr val="002060"/>
                          </a:solidFill>
                          <a:effectLst/>
                          <a:latin typeface="Calibri"/>
                        </a:rPr>
                        <a:t>2017</a:t>
                      </a:r>
                      <a:endParaRPr lang="en-US" sz="1100" b="1" i="0" u="none" strike="noStrike" dirty="0">
                        <a:solidFill>
                          <a:srgbClr val="002060"/>
                        </a:solidFill>
                        <a:effectLst/>
                        <a:latin typeface="Calibri"/>
                      </a:endParaRPr>
                    </a:p>
                  </a:txBody>
                  <a:tcPr marL="7620" marR="7620" marT="7620" marB="0" anchor="b"/>
                </a:tc>
                <a:tc>
                  <a:txBody>
                    <a:bodyPr/>
                    <a:lstStyle/>
                    <a:p>
                      <a:pPr algn="ctr" fontAlgn="b"/>
                      <a:r>
                        <a:rPr lang="en-US" sz="1100" b="1" i="0" u="none" strike="noStrike" dirty="0" smtClean="0">
                          <a:solidFill>
                            <a:srgbClr val="002060"/>
                          </a:solidFill>
                          <a:effectLst/>
                          <a:latin typeface="Calibri"/>
                        </a:rPr>
                        <a:t>Gambell</a:t>
                      </a:r>
                      <a:endParaRPr lang="en-US" sz="1100" b="1" i="0" u="none" strike="noStrike" dirty="0">
                        <a:solidFill>
                          <a:srgbClr val="002060"/>
                        </a:solidFill>
                        <a:effectLst/>
                        <a:latin typeface="Calibri"/>
                      </a:endParaRPr>
                    </a:p>
                  </a:txBody>
                  <a:tcPr marL="7620" marR="7620" marT="7620" marB="0" anchor="b"/>
                </a:tc>
                <a:tc>
                  <a:txBody>
                    <a:bodyPr/>
                    <a:lstStyle/>
                    <a:p>
                      <a:pPr algn="ctr" fontAlgn="b"/>
                      <a:r>
                        <a:rPr lang="en-US" sz="1100" b="1" u="none" strike="noStrike" dirty="0" smtClean="0">
                          <a:solidFill>
                            <a:srgbClr val="002060"/>
                          </a:solidFill>
                          <a:effectLst/>
                        </a:rPr>
                        <a:t>Salmon shark caught in gillnet</a:t>
                      </a:r>
                      <a:endParaRPr lang="en-US" sz="1100" b="1" i="0" u="none" strike="noStrike" dirty="0" smtClean="0">
                        <a:solidFill>
                          <a:srgbClr val="002060"/>
                        </a:solidFill>
                        <a:effectLst/>
                        <a:latin typeface="+mn-lt"/>
                      </a:endParaRPr>
                    </a:p>
                  </a:txBody>
                  <a:tcPr marL="7620" marR="7620" marT="7620" marB="0" anchor="b"/>
                </a:tc>
              </a:tr>
              <a:tr h="177983">
                <a:tc>
                  <a:txBody>
                    <a:bodyPr/>
                    <a:lstStyle/>
                    <a:p>
                      <a:pPr algn="ctr" fontAlgn="b"/>
                      <a:r>
                        <a:rPr lang="en-US" sz="1100" b="1" u="none" strike="noStrike">
                          <a:solidFill>
                            <a:srgbClr val="002060"/>
                          </a:solidFill>
                          <a:effectLst/>
                        </a:rPr>
                        <a:t>2017</a:t>
                      </a:r>
                      <a:endParaRPr lang="en-US" sz="1100" b="1" i="0" u="none" strike="noStrike">
                        <a:solidFill>
                          <a:srgbClr val="002060"/>
                        </a:solidFill>
                        <a:effectLst/>
                        <a:latin typeface="Calibri"/>
                      </a:endParaRPr>
                    </a:p>
                  </a:txBody>
                  <a:tcPr marL="7620" marR="7620" marT="7620" marB="0" anchor="b"/>
                </a:tc>
                <a:tc>
                  <a:txBody>
                    <a:bodyPr/>
                    <a:lstStyle/>
                    <a:p>
                      <a:pPr algn="ctr" fontAlgn="b"/>
                      <a:r>
                        <a:rPr lang="en-US" sz="1100" b="1" u="none" strike="noStrike">
                          <a:solidFill>
                            <a:srgbClr val="002060"/>
                          </a:solidFill>
                          <a:effectLst/>
                        </a:rPr>
                        <a:t>Shishmaref</a:t>
                      </a:r>
                      <a:endParaRPr lang="en-US" sz="1100" b="1" i="0" u="none" strike="noStrike">
                        <a:solidFill>
                          <a:srgbClr val="002060"/>
                        </a:solidFill>
                        <a:effectLst/>
                        <a:latin typeface="Calibri"/>
                      </a:endParaRPr>
                    </a:p>
                  </a:txBody>
                  <a:tcPr marL="7620" marR="7620" marT="7620" marB="0" anchor="b"/>
                </a:tc>
                <a:tc>
                  <a:txBody>
                    <a:bodyPr/>
                    <a:lstStyle/>
                    <a:p>
                      <a:pPr algn="ctr" fontAlgn="b"/>
                      <a:r>
                        <a:rPr lang="en-US" sz="1100" b="1" u="none" strike="noStrike" dirty="0" smtClean="0">
                          <a:solidFill>
                            <a:srgbClr val="002060"/>
                          </a:solidFill>
                          <a:effectLst/>
                        </a:rPr>
                        <a:t>Sleeper shark, dead stranded</a:t>
                      </a:r>
                      <a:endParaRPr lang="en-US" sz="1100" b="1" i="0" u="none" strike="noStrike" dirty="0">
                        <a:solidFill>
                          <a:srgbClr val="002060"/>
                        </a:solidFill>
                        <a:effectLst/>
                        <a:latin typeface="Calibri"/>
                      </a:endParaRPr>
                    </a:p>
                  </a:txBody>
                  <a:tcPr marL="7620" marR="7620" marT="7620" marB="0" anchor="b"/>
                </a:tc>
              </a:tr>
              <a:tr h="278668">
                <a:tc>
                  <a:txBody>
                    <a:bodyPr/>
                    <a:lstStyle/>
                    <a:p>
                      <a:pPr algn="ctr" fontAlgn="b"/>
                      <a:r>
                        <a:rPr lang="en-US" sz="1100" b="1" u="none" strike="noStrike">
                          <a:solidFill>
                            <a:srgbClr val="002060"/>
                          </a:solidFill>
                          <a:effectLst/>
                        </a:rPr>
                        <a:t>2017</a:t>
                      </a:r>
                      <a:endParaRPr lang="en-US" sz="1100" b="1" i="0" u="none" strike="noStrike">
                        <a:solidFill>
                          <a:srgbClr val="002060"/>
                        </a:solidFill>
                        <a:effectLst/>
                        <a:latin typeface="Calibri"/>
                      </a:endParaRPr>
                    </a:p>
                  </a:txBody>
                  <a:tcPr marL="7620" marR="7620" marT="7620" marB="0" anchor="b"/>
                </a:tc>
                <a:tc>
                  <a:txBody>
                    <a:bodyPr/>
                    <a:lstStyle/>
                    <a:p>
                      <a:pPr algn="ctr" fontAlgn="b"/>
                      <a:r>
                        <a:rPr lang="en-US" sz="1100" b="1" u="none" strike="noStrike" dirty="0">
                          <a:solidFill>
                            <a:srgbClr val="002060"/>
                          </a:solidFill>
                          <a:effectLst/>
                        </a:rPr>
                        <a:t>Cross Island</a:t>
                      </a:r>
                      <a:endParaRPr lang="en-US" sz="1100" b="1" i="0" u="none" strike="noStrike" dirty="0">
                        <a:solidFill>
                          <a:srgbClr val="002060"/>
                        </a:solidFill>
                        <a:effectLst/>
                        <a:latin typeface="Calibri"/>
                      </a:endParaRPr>
                    </a:p>
                  </a:txBody>
                  <a:tcPr marL="7620" marR="7620" marT="7620" marB="0" anchor="b"/>
                </a:tc>
                <a:tc>
                  <a:txBody>
                    <a:bodyPr/>
                    <a:lstStyle/>
                    <a:p>
                      <a:pPr algn="ctr" fontAlgn="b"/>
                      <a:r>
                        <a:rPr lang="en-US" sz="1100" b="1" u="none" strike="noStrike" dirty="0" smtClean="0">
                          <a:solidFill>
                            <a:srgbClr val="002060"/>
                          </a:solidFill>
                          <a:effectLst/>
                        </a:rPr>
                        <a:t>Sleeper</a:t>
                      </a:r>
                      <a:r>
                        <a:rPr lang="en-US" sz="1100" b="1" u="none" strike="noStrike" baseline="0" dirty="0" smtClean="0">
                          <a:solidFill>
                            <a:srgbClr val="002060"/>
                          </a:solidFill>
                          <a:effectLst/>
                        </a:rPr>
                        <a:t> </a:t>
                      </a:r>
                      <a:r>
                        <a:rPr lang="en-US" sz="1100" b="1" u="none" strike="noStrike" dirty="0" smtClean="0">
                          <a:solidFill>
                            <a:srgbClr val="002060"/>
                          </a:solidFill>
                          <a:effectLst/>
                        </a:rPr>
                        <a:t>shark </a:t>
                      </a:r>
                      <a:r>
                        <a:rPr lang="en-US" sz="1100" b="1" u="none" strike="noStrike" dirty="0">
                          <a:solidFill>
                            <a:srgbClr val="002060"/>
                          </a:solidFill>
                          <a:effectLst/>
                        </a:rPr>
                        <a:t>swimming  </a:t>
                      </a:r>
                      <a:r>
                        <a:rPr lang="en-US" sz="1100" b="1" u="none" strike="noStrike" dirty="0" smtClean="0">
                          <a:solidFill>
                            <a:srgbClr val="002060"/>
                          </a:solidFill>
                          <a:effectLst/>
                        </a:rPr>
                        <a:t>near </a:t>
                      </a:r>
                      <a:r>
                        <a:rPr lang="en-US" sz="1100" b="1" u="none" strike="noStrike" dirty="0">
                          <a:solidFill>
                            <a:srgbClr val="002060"/>
                          </a:solidFill>
                          <a:effectLst/>
                        </a:rPr>
                        <a:t>shore leaving  trail in sediment ; </a:t>
                      </a:r>
                      <a:r>
                        <a:rPr lang="en-US" sz="1100" b="1" u="none" strike="noStrike" dirty="0" smtClean="0">
                          <a:solidFill>
                            <a:srgbClr val="002060"/>
                          </a:solidFill>
                          <a:effectLst/>
                        </a:rPr>
                        <a:t>~5 </a:t>
                      </a:r>
                      <a:r>
                        <a:rPr lang="en-US" sz="1100" b="1" u="none" strike="noStrike" dirty="0" err="1" smtClean="0">
                          <a:solidFill>
                            <a:srgbClr val="002060"/>
                          </a:solidFill>
                          <a:effectLst/>
                        </a:rPr>
                        <a:t>ft</a:t>
                      </a:r>
                      <a:r>
                        <a:rPr lang="en-US" sz="1100" b="1" u="none" strike="noStrike" dirty="0" smtClean="0">
                          <a:solidFill>
                            <a:srgbClr val="002060"/>
                          </a:solidFill>
                          <a:effectLst/>
                        </a:rPr>
                        <a:t>, </a:t>
                      </a:r>
                      <a:r>
                        <a:rPr lang="en-US" sz="1100" b="1" u="none" strike="noStrike" dirty="0">
                          <a:solidFill>
                            <a:srgbClr val="002060"/>
                          </a:solidFill>
                          <a:effectLst/>
                        </a:rPr>
                        <a:t>swishing tail movement</a:t>
                      </a:r>
                      <a:endParaRPr lang="en-US" sz="1100" b="1" i="0" u="none" strike="noStrike" dirty="0">
                        <a:solidFill>
                          <a:srgbClr val="002060"/>
                        </a:solidFill>
                        <a:effectLst/>
                        <a:latin typeface="Calibri"/>
                      </a:endParaRPr>
                    </a:p>
                  </a:txBody>
                  <a:tcPr marL="7620" marR="7620" marT="7620" marB="0" anchor="b"/>
                </a:tc>
              </a:tr>
            </a:tbl>
          </a:graphicData>
        </a:graphic>
      </p:graphicFrame>
      <p:pic>
        <p:nvPicPr>
          <p:cNvPr id="10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76800" y="1295400"/>
            <a:ext cx="2768034" cy="157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089637" y="2592721"/>
            <a:ext cx="1384017" cy="246221"/>
          </a:xfrm>
          <a:prstGeom prst="rect">
            <a:avLst/>
          </a:prstGeom>
          <a:noFill/>
        </p:spPr>
        <p:txBody>
          <a:bodyPr wrap="square" rtlCol="0">
            <a:spAutoFit/>
          </a:bodyPr>
          <a:lstStyle/>
          <a:p>
            <a:r>
              <a:rPr lang="en-US" sz="1000" dirty="0">
                <a:solidFill>
                  <a:prstClr val="white"/>
                </a:solidFill>
              </a:rPr>
              <a:t>SHH-012-15</a:t>
            </a:r>
          </a:p>
        </p:txBody>
      </p:sp>
      <p:pic>
        <p:nvPicPr>
          <p:cNvPr id="5" name="Picture 2" descr="C:\Users\ggsheffield\ARCHIVE\MAP stuff\Logos\Sea-Grant-logo-647C-sq.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16606"/>
          <a:stretch/>
        </p:blipFill>
        <p:spPr bwMode="auto">
          <a:xfrm>
            <a:off x="8331123" y="113583"/>
            <a:ext cx="722363" cy="60241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7013275" y="4045441"/>
            <a:ext cx="288251" cy="369332"/>
          </a:xfrm>
          <a:prstGeom prst="rect">
            <a:avLst/>
          </a:prstGeom>
          <a:solidFill>
            <a:schemeClr val="bg1">
              <a:lumMod val="85000"/>
            </a:schemeClr>
          </a:solidFill>
        </p:spPr>
        <p:txBody>
          <a:bodyPr wrap="square" rtlCol="0">
            <a:spAutoFit/>
          </a:bodyPr>
          <a:lstStyle/>
          <a:p>
            <a:r>
              <a:rPr lang="en-US" b="1" dirty="0" smtClean="0">
                <a:solidFill>
                  <a:srgbClr val="002060"/>
                </a:solidFill>
              </a:rPr>
              <a:t>B</a:t>
            </a:r>
            <a:endParaRPr lang="en-US" b="1" dirty="0">
              <a:solidFill>
                <a:srgbClr val="002060"/>
              </a:solidFill>
            </a:endParaRPr>
          </a:p>
        </p:txBody>
      </p:sp>
      <p:sp>
        <p:nvSpPr>
          <p:cNvPr id="20" name="TextBox 19"/>
          <p:cNvSpPr txBox="1"/>
          <p:nvPr/>
        </p:nvSpPr>
        <p:spPr>
          <a:xfrm>
            <a:off x="4874849" y="4015546"/>
            <a:ext cx="288251" cy="369332"/>
          </a:xfrm>
          <a:prstGeom prst="rect">
            <a:avLst/>
          </a:prstGeom>
          <a:solidFill>
            <a:schemeClr val="bg1">
              <a:lumMod val="85000"/>
            </a:schemeClr>
          </a:solidFill>
        </p:spPr>
        <p:txBody>
          <a:bodyPr wrap="square" rtlCol="0">
            <a:spAutoFit/>
          </a:bodyPr>
          <a:lstStyle/>
          <a:p>
            <a:r>
              <a:rPr lang="en-US" b="1" dirty="0" smtClean="0">
                <a:solidFill>
                  <a:srgbClr val="002060"/>
                </a:solidFill>
              </a:rPr>
              <a:t>A</a:t>
            </a:r>
            <a:endParaRPr lang="en-US" b="1" dirty="0">
              <a:solidFill>
                <a:srgbClr val="002060"/>
              </a:solidFill>
            </a:endParaRPr>
          </a:p>
        </p:txBody>
      </p:sp>
    </p:spTree>
    <p:extLst>
      <p:ext uri="{BB962C8B-B14F-4D97-AF65-F5344CB8AC3E}">
        <p14:creationId xmlns:p14="http://schemas.microsoft.com/office/powerpoint/2010/main" val="31928578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TotalTime>
  <Words>432</Words>
  <Application>Microsoft Office PowerPoint</Application>
  <PresentationFormat>On-screen Show (4:3)</PresentationFormat>
  <Paragraphs>57</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Sharks and Shark predation on Ice Seals and Sea Lions:  Preliminary results from the Bering Strait and the North Slope regions, Alaska   Raphaela Stimmelmayr1, Gay Sheffield2,   Brandon Ahmasuk3, and Vicky Beaver4     1North Slope Borough Department of Wildlife Management, Barrow, AK, Contact: raphaela.stimmelmayr @north-slope.org  2 UAF Alaska Sea Grant/Marine Advisory Program, Nome, AK,  3Kawerak  Inc. ; 4Ocean Associates, Inc.</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Raphaela Stimmelmayr</dc:creator>
  <cp:lastModifiedBy>ggsheffield</cp:lastModifiedBy>
  <cp:revision>20</cp:revision>
  <dcterms:created xsi:type="dcterms:W3CDTF">2017-12-16T22:18:28Z</dcterms:created>
  <dcterms:modified xsi:type="dcterms:W3CDTF">2017-12-17T02:22:33Z</dcterms:modified>
</cp:coreProperties>
</file>