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4" r:id="rId1"/>
  </p:sldMasterIdLst>
  <p:notesMasterIdLst>
    <p:notesMasterId r:id="rId75"/>
  </p:notesMasterIdLst>
  <p:sldIdLst>
    <p:sldId id="258" r:id="rId2"/>
    <p:sldId id="1030" r:id="rId3"/>
    <p:sldId id="1031" r:id="rId4"/>
    <p:sldId id="1033" r:id="rId5"/>
    <p:sldId id="1034" r:id="rId6"/>
    <p:sldId id="1038" r:id="rId7"/>
    <p:sldId id="1008" r:id="rId8"/>
    <p:sldId id="883" r:id="rId9"/>
    <p:sldId id="1009" r:id="rId10"/>
    <p:sldId id="1010" r:id="rId11"/>
    <p:sldId id="1011" r:id="rId12"/>
    <p:sldId id="884" r:id="rId13"/>
    <p:sldId id="1014" r:id="rId14"/>
    <p:sldId id="1013" r:id="rId15"/>
    <p:sldId id="1012" r:id="rId16"/>
    <p:sldId id="886" r:id="rId17"/>
    <p:sldId id="999" r:id="rId18"/>
    <p:sldId id="1000" r:id="rId19"/>
    <p:sldId id="888" r:id="rId20"/>
    <p:sldId id="889" r:id="rId21"/>
    <p:sldId id="890" r:id="rId22"/>
    <p:sldId id="891" r:id="rId23"/>
    <p:sldId id="892" r:id="rId24"/>
    <p:sldId id="893" r:id="rId25"/>
    <p:sldId id="1015" r:id="rId26"/>
    <p:sldId id="894" r:id="rId27"/>
    <p:sldId id="895" r:id="rId28"/>
    <p:sldId id="1020" r:id="rId29"/>
    <p:sldId id="896" r:id="rId30"/>
    <p:sldId id="908" r:id="rId31"/>
    <p:sldId id="1061" r:id="rId32"/>
    <p:sldId id="1040" r:id="rId33"/>
    <p:sldId id="1060" r:id="rId34"/>
    <p:sldId id="1041" r:id="rId35"/>
    <p:sldId id="1062" r:id="rId36"/>
    <p:sldId id="1042" r:id="rId37"/>
    <p:sldId id="1063" r:id="rId38"/>
    <p:sldId id="1043" r:id="rId39"/>
    <p:sldId id="1064" r:id="rId40"/>
    <p:sldId id="1044" r:id="rId41"/>
    <p:sldId id="1065" r:id="rId42"/>
    <p:sldId id="1045" r:id="rId43"/>
    <p:sldId id="1046" r:id="rId44"/>
    <p:sldId id="1066" r:id="rId45"/>
    <p:sldId id="1047" r:id="rId46"/>
    <p:sldId id="1067" r:id="rId47"/>
    <p:sldId id="1048" r:id="rId48"/>
    <p:sldId id="1068" r:id="rId49"/>
    <p:sldId id="1049" r:id="rId50"/>
    <p:sldId id="1069" r:id="rId51"/>
    <p:sldId id="1070" r:id="rId52"/>
    <p:sldId id="930" r:id="rId53"/>
    <p:sldId id="931" r:id="rId54"/>
    <p:sldId id="1002" r:id="rId55"/>
    <p:sldId id="932" r:id="rId56"/>
    <p:sldId id="1018" r:id="rId57"/>
    <p:sldId id="1019" r:id="rId58"/>
    <p:sldId id="1021" r:id="rId59"/>
    <p:sldId id="1026" r:id="rId60"/>
    <p:sldId id="1024" r:id="rId61"/>
    <p:sldId id="1071" r:id="rId62"/>
    <p:sldId id="1072" r:id="rId63"/>
    <p:sldId id="1073" r:id="rId64"/>
    <p:sldId id="1079" r:id="rId65"/>
    <p:sldId id="1080" r:id="rId66"/>
    <p:sldId id="1081" r:id="rId67"/>
    <p:sldId id="1083" r:id="rId68"/>
    <p:sldId id="1084" r:id="rId69"/>
    <p:sldId id="1058" r:id="rId70"/>
    <p:sldId id="1085" r:id="rId71"/>
    <p:sldId id="1028" r:id="rId72"/>
    <p:sldId id="1029" r:id="rId73"/>
    <p:sldId id="1016" r:id="rId7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FCF"/>
    <a:srgbClr val="00FFFF"/>
    <a:srgbClr val="800000"/>
    <a:srgbClr val="00C767"/>
    <a:srgbClr val="000000"/>
    <a:srgbClr val="FF0080"/>
    <a:srgbClr val="8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927" autoAdjust="0"/>
    <p:restoredTop sz="90030" autoAdjust="0"/>
  </p:normalViewPr>
  <p:slideViewPr>
    <p:cSldViewPr snapToGrid="0" snapToObjects="1">
      <p:cViewPr varScale="1">
        <p:scale>
          <a:sx n="128" d="100"/>
          <a:sy n="128" d="100"/>
        </p:scale>
        <p:origin x="168" y="31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0CD653-40EF-4048-8A2E-4E9A9518AD87}" type="datetimeFigureOut">
              <a:rPr lang="en-US" smtClean="0"/>
              <a:t>6/11/18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FC4746-7AFC-284E-86F3-D93E72A471D6}" type="slidenum">
              <a:rPr lang="en-US" smtClean="0"/>
              <a:t>‹#›</a:t>
            </a:fld>
            <a:endParaRPr lang="en-US"/>
          </a:p>
        </p:txBody>
      </p:sp>
    </p:spTree>
    <p:extLst>
      <p:ext uri="{BB962C8B-B14F-4D97-AF65-F5344CB8AC3E}">
        <p14:creationId xmlns:p14="http://schemas.microsoft.com/office/powerpoint/2010/main" val="37251212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BFC4746-7AFC-284E-86F3-D93E72A471D6}" type="slidenum">
              <a:rPr lang="en-US" smtClean="0"/>
              <a:t>1</a:t>
            </a:fld>
            <a:endParaRPr lang="en-US"/>
          </a:p>
        </p:txBody>
      </p:sp>
    </p:spTree>
    <p:extLst>
      <p:ext uri="{BB962C8B-B14F-4D97-AF65-F5344CB8AC3E}">
        <p14:creationId xmlns:p14="http://schemas.microsoft.com/office/powerpoint/2010/main" val="1924415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10</a:t>
            </a:fld>
            <a:endParaRPr lang="en-US"/>
          </a:p>
        </p:txBody>
      </p:sp>
    </p:spTree>
    <p:extLst>
      <p:ext uri="{BB962C8B-B14F-4D97-AF65-F5344CB8AC3E}">
        <p14:creationId xmlns:p14="http://schemas.microsoft.com/office/powerpoint/2010/main" val="590002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11</a:t>
            </a:fld>
            <a:endParaRPr lang="en-US"/>
          </a:p>
        </p:txBody>
      </p:sp>
    </p:spTree>
    <p:extLst>
      <p:ext uri="{BB962C8B-B14F-4D97-AF65-F5344CB8AC3E}">
        <p14:creationId xmlns:p14="http://schemas.microsoft.com/office/powerpoint/2010/main" val="590002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12</a:t>
            </a:fld>
            <a:endParaRPr lang="en-US"/>
          </a:p>
        </p:txBody>
      </p:sp>
    </p:spTree>
    <p:extLst>
      <p:ext uri="{BB962C8B-B14F-4D97-AF65-F5344CB8AC3E}">
        <p14:creationId xmlns:p14="http://schemas.microsoft.com/office/powerpoint/2010/main" val="590002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13</a:t>
            </a:fld>
            <a:endParaRPr lang="en-US"/>
          </a:p>
        </p:txBody>
      </p:sp>
    </p:spTree>
    <p:extLst>
      <p:ext uri="{BB962C8B-B14F-4D97-AF65-F5344CB8AC3E}">
        <p14:creationId xmlns:p14="http://schemas.microsoft.com/office/powerpoint/2010/main" val="590002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14</a:t>
            </a:fld>
            <a:endParaRPr lang="en-US"/>
          </a:p>
        </p:txBody>
      </p:sp>
    </p:spTree>
    <p:extLst>
      <p:ext uri="{BB962C8B-B14F-4D97-AF65-F5344CB8AC3E}">
        <p14:creationId xmlns:p14="http://schemas.microsoft.com/office/powerpoint/2010/main" val="590002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15</a:t>
            </a:fld>
            <a:endParaRPr lang="en-US"/>
          </a:p>
        </p:txBody>
      </p:sp>
    </p:spTree>
    <p:extLst>
      <p:ext uri="{BB962C8B-B14F-4D97-AF65-F5344CB8AC3E}">
        <p14:creationId xmlns:p14="http://schemas.microsoft.com/office/powerpoint/2010/main" val="590002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16</a:t>
            </a:fld>
            <a:endParaRPr lang="en-US"/>
          </a:p>
        </p:txBody>
      </p:sp>
    </p:spTree>
    <p:extLst>
      <p:ext uri="{BB962C8B-B14F-4D97-AF65-F5344CB8AC3E}">
        <p14:creationId xmlns:p14="http://schemas.microsoft.com/office/powerpoint/2010/main" val="590002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17</a:t>
            </a:fld>
            <a:endParaRPr lang="en-US"/>
          </a:p>
        </p:txBody>
      </p:sp>
    </p:spTree>
    <p:extLst>
      <p:ext uri="{BB962C8B-B14F-4D97-AF65-F5344CB8AC3E}">
        <p14:creationId xmlns:p14="http://schemas.microsoft.com/office/powerpoint/2010/main" val="590002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18</a:t>
            </a:fld>
            <a:endParaRPr lang="en-US"/>
          </a:p>
        </p:txBody>
      </p:sp>
    </p:spTree>
    <p:extLst>
      <p:ext uri="{BB962C8B-B14F-4D97-AF65-F5344CB8AC3E}">
        <p14:creationId xmlns:p14="http://schemas.microsoft.com/office/powerpoint/2010/main" val="590002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19</a:t>
            </a:fld>
            <a:endParaRPr lang="en-US"/>
          </a:p>
        </p:txBody>
      </p:sp>
    </p:spTree>
    <p:extLst>
      <p:ext uri="{BB962C8B-B14F-4D97-AF65-F5344CB8AC3E}">
        <p14:creationId xmlns:p14="http://schemas.microsoft.com/office/powerpoint/2010/main" val="590002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2</a:t>
            </a:fld>
            <a:endParaRPr lang="en-US"/>
          </a:p>
        </p:txBody>
      </p:sp>
    </p:spTree>
    <p:extLst>
      <p:ext uri="{BB962C8B-B14F-4D97-AF65-F5344CB8AC3E}">
        <p14:creationId xmlns:p14="http://schemas.microsoft.com/office/powerpoint/2010/main" val="1924415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20</a:t>
            </a:fld>
            <a:endParaRPr lang="en-US"/>
          </a:p>
        </p:txBody>
      </p:sp>
    </p:spTree>
    <p:extLst>
      <p:ext uri="{BB962C8B-B14F-4D97-AF65-F5344CB8AC3E}">
        <p14:creationId xmlns:p14="http://schemas.microsoft.com/office/powerpoint/2010/main" val="590002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21</a:t>
            </a:fld>
            <a:endParaRPr lang="en-US"/>
          </a:p>
        </p:txBody>
      </p:sp>
    </p:spTree>
    <p:extLst>
      <p:ext uri="{BB962C8B-B14F-4D97-AF65-F5344CB8AC3E}">
        <p14:creationId xmlns:p14="http://schemas.microsoft.com/office/powerpoint/2010/main" val="2873978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22</a:t>
            </a:fld>
            <a:endParaRPr lang="en-US"/>
          </a:p>
        </p:txBody>
      </p:sp>
    </p:spTree>
    <p:extLst>
      <p:ext uri="{BB962C8B-B14F-4D97-AF65-F5344CB8AC3E}">
        <p14:creationId xmlns:p14="http://schemas.microsoft.com/office/powerpoint/2010/main" val="2873978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23</a:t>
            </a:fld>
            <a:endParaRPr lang="en-US"/>
          </a:p>
        </p:txBody>
      </p:sp>
    </p:spTree>
    <p:extLst>
      <p:ext uri="{BB962C8B-B14F-4D97-AF65-F5344CB8AC3E}">
        <p14:creationId xmlns:p14="http://schemas.microsoft.com/office/powerpoint/2010/main" val="590002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24</a:t>
            </a:fld>
            <a:endParaRPr lang="en-US"/>
          </a:p>
        </p:txBody>
      </p:sp>
    </p:spTree>
    <p:extLst>
      <p:ext uri="{BB962C8B-B14F-4D97-AF65-F5344CB8AC3E}">
        <p14:creationId xmlns:p14="http://schemas.microsoft.com/office/powerpoint/2010/main" val="590002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25</a:t>
            </a:fld>
            <a:endParaRPr lang="en-US"/>
          </a:p>
        </p:txBody>
      </p:sp>
    </p:spTree>
    <p:extLst>
      <p:ext uri="{BB962C8B-B14F-4D97-AF65-F5344CB8AC3E}">
        <p14:creationId xmlns:p14="http://schemas.microsoft.com/office/powerpoint/2010/main" val="5900022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26</a:t>
            </a:fld>
            <a:endParaRPr lang="en-US"/>
          </a:p>
        </p:txBody>
      </p:sp>
    </p:spTree>
    <p:extLst>
      <p:ext uri="{BB962C8B-B14F-4D97-AF65-F5344CB8AC3E}">
        <p14:creationId xmlns:p14="http://schemas.microsoft.com/office/powerpoint/2010/main" val="590002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27</a:t>
            </a:fld>
            <a:endParaRPr lang="en-US"/>
          </a:p>
        </p:txBody>
      </p:sp>
    </p:spTree>
    <p:extLst>
      <p:ext uri="{BB962C8B-B14F-4D97-AF65-F5344CB8AC3E}">
        <p14:creationId xmlns:p14="http://schemas.microsoft.com/office/powerpoint/2010/main" val="5900022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28</a:t>
            </a:fld>
            <a:endParaRPr lang="en-US"/>
          </a:p>
        </p:txBody>
      </p:sp>
    </p:spTree>
    <p:extLst>
      <p:ext uri="{BB962C8B-B14F-4D97-AF65-F5344CB8AC3E}">
        <p14:creationId xmlns:p14="http://schemas.microsoft.com/office/powerpoint/2010/main" val="5900022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29</a:t>
            </a:fld>
            <a:endParaRPr lang="en-US"/>
          </a:p>
        </p:txBody>
      </p:sp>
    </p:spTree>
    <p:extLst>
      <p:ext uri="{BB962C8B-B14F-4D97-AF65-F5344CB8AC3E}">
        <p14:creationId xmlns:p14="http://schemas.microsoft.com/office/powerpoint/2010/main" val="590002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3</a:t>
            </a:fld>
            <a:endParaRPr lang="en-US"/>
          </a:p>
        </p:txBody>
      </p:sp>
    </p:spTree>
    <p:extLst>
      <p:ext uri="{BB962C8B-B14F-4D97-AF65-F5344CB8AC3E}">
        <p14:creationId xmlns:p14="http://schemas.microsoft.com/office/powerpoint/2010/main" val="19244150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30</a:t>
            </a:fld>
            <a:endParaRPr lang="en-US"/>
          </a:p>
        </p:txBody>
      </p:sp>
    </p:spTree>
    <p:extLst>
      <p:ext uri="{BB962C8B-B14F-4D97-AF65-F5344CB8AC3E}">
        <p14:creationId xmlns:p14="http://schemas.microsoft.com/office/powerpoint/2010/main" val="31297682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31</a:t>
            </a:fld>
            <a:endParaRPr lang="en-US"/>
          </a:p>
        </p:txBody>
      </p:sp>
    </p:spTree>
    <p:extLst>
      <p:ext uri="{BB962C8B-B14F-4D97-AF65-F5344CB8AC3E}">
        <p14:creationId xmlns:p14="http://schemas.microsoft.com/office/powerpoint/2010/main" val="31297682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32</a:t>
            </a:fld>
            <a:endParaRPr lang="en-US"/>
          </a:p>
        </p:txBody>
      </p:sp>
    </p:spTree>
    <p:extLst>
      <p:ext uri="{BB962C8B-B14F-4D97-AF65-F5344CB8AC3E}">
        <p14:creationId xmlns:p14="http://schemas.microsoft.com/office/powerpoint/2010/main" val="31297682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33</a:t>
            </a:fld>
            <a:endParaRPr lang="en-US"/>
          </a:p>
        </p:txBody>
      </p:sp>
    </p:spTree>
    <p:extLst>
      <p:ext uri="{BB962C8B-B14F-4D97-AF65-F5344CB8AC3E}">
        <p14:creationId xmlns:p14="http://schemas.microsoft.com/office/powerpoint/2010/main" val="31297682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34</a:t>
            </a:fld>
            <a:endParaRPr lang="en-US"/>
          </a:p>
        </p:txBody>
      </p:sp>
    </p:spTree>
    <p:extLst>
      <p:ext uri="{BB962C8B-B14F-4D97-AF65-F5344CB8AC3E}">
        <p14:creationId xmlns:p14="http://schemas.microsoft.com/office/powerpoint/2010/main" val="31297682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35</a:t>
            </a:fld>
            <a:endParaRPr lang="en-US"/>
          </a:p>
        </p:txBody>
      </p:sp>
    </p:spTree>
    <p:extLst>
      <p:ext uri="{BB962C8B-B14F-4D97-AF65-F5344CB8AC3E}">
        <p14:creationId xmlns:p14="http://schemas.microsoft.com/office/powerpoint/2010/main" val="31297682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36</a:t>
            </a:fld>
            <a:endParaRPr lang="en-US"/>
          </a:p>
        </p:txBody>
      </p:sp>
    </p:spTree>
    <p:extLst>
      <p:ext uri="{BB962C8B-B14F-4D97-AF65-F5344CB8AC3E}">
        <p14:creationId xmlns:p14="http://schemas.microsoft.com/office/powerpoint/2010/main" val="31297682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37</a:t>
            </a:fld>
            <a:endParaRPr lang="en-US"/>
          </a:p>
        </p:txBody>
      </p:sp>
    </p:spTree>
    <p:extLst>
      <p:ext uri="{BB962C8B-B14F-4D97-AF65-F5344CB8AC3E}">
        <p14:creationId xmlns:p14="http://schemas.microsoft.com/office/powerpoint/2010/main" val="31297682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38</a:t>
            </a:fld>
            <a:endParaRPr lang="en-US"/>
          </a:p>
        </p:txBody>
      </p:sp>
    </p:spTree>
    <p:extLst>
      <p:ext uri="{BB962C8B-B14F-4D97-AF65-F5344CB8AC3E}">
        <p14:creationId xmlns:p14="http://schemas.microsoft.com/office/powerpoint/2010/main" val="31297682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39</a:t>
            </a:fld>
            <a:endParaRPr lang="en-US"/>
          </a:p>
        </p:txBody>
      </p:sp>
    </p:spTree>
    <p:extLst>
      <p:ext uri="{BB962C8B-B14F-4D97-AF65-F5344CB8AC3E}">
        <p14:creationId xmlns:p14="http://schemas.microsoft.com/office/powerpoint/2010/main" val="3129768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4</a:t>
            </a:fld>
            <a:endParaRPr lang="en-US"/>
          </a:p>
        </p:txBody>
      </p:sp>
    </p:spTree>
    <p:extLst>
      <p:ext uri="{BB962C8B-B14F-4D97-AF65-F5344CB8AC3E}">
        <p14:creationId xmlns:p14="http://schemas.microsoft.com/office/powerpoint/2010/main" val="19244150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40</a:t>
            </a:fld>
            <a:endParaRPr lang="en-US"/>
          </a:p>
        </p:txBody>
      </p:sp>
    </p:spTree>
    <p:extLst>
      <p:ext uri="{BB962C8B-B14F-4D97-AF65-F5344CB8AC3E}">
        <p14:creationId xmlns:p14="http://schemas.microsoft.com/office/powerpoint/2010/main" val="31297682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41</a:t>
            </a:fld>
            <a:endParaRPr lang="en-US"/>
          </a:p>
        </p:txBody>
      </p:sp>
    </p:spTree>
    <p:extLst>
      <p:ext uri="{BB962C8B-B14F-4D97-AF65-F5344CB8AC3E}">
        <p14:creationId xmlns:p14="http://schemas.microsoft.com/office/powerpoint/2010/main" val="31297682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42</a:t>
            </a:fld>
            <a:endParaRPr lang="en-US"/>
          </a:p>
        </p:txBody>
      </p:sp>
    </p:spTree>
    <p:extLst>
      <p:ext uri="{BB962C8B-B14F-4D97-AF65-F5344CB8AC3E}">
        <p14:creationId xmlns:p14="http://schemas.microsoft.com/office/powerpoint/2010/main" val="31297682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43</a:t>
            </a:fld>
            <a:endParaRPr lang="en-US"/>
          </a:p>
        </p:txBody>
      </p:sp>
    </p:spTree>
    <p:extLst>
      <p:ext uri="{BB962C8B-B14F-4D97-AF65-F5344CB8AC3E}">
        <p14:creationId xmlns:p14="http://schemas.microsoft.com/office/powerpoint/2010/main" val="31297682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44</a:t>
            </a:fld>
            <a:endParaRPr lang="en-US"/>
          </a:p>
        </p:txBody>
      </p:sp>
    </p:spTree>
    <p:extLst>
      <p:ext uri="{BB962C8B-B14F-4D97-AF65-F5344CB8AC3E}">
        <p14:creationId xmlns:p14="http://schemas.microsoft.com/office/powerpoint/2010/main" val="31297682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45</a:t>
            </a:fld>
            <a:endParaRPr lang="en-US"/>
          </a:p>
        </p:txBody>
      </p:sp>
    </p:spTree>
    <p:extLst>
      <p:ext uri="{BB962C8B-B14F-4D97-AF65-F5344CB8AC3E}">
        <p14:creationId xmlns:p14="http://schemas.microsoft.com/office/powerpoint/2010/main" val="31297682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46</a:t>
            </a:fld>
            <a:endParaRPr lang="en-US"/>
          </a:p>
        </p:txBody>
      </p:sp>
    </p:spTree>
    <p:extLst>
      <p:ext uri="{BB962C8B-B14F-4D97-AF65-F5344CB8AC3E}">
        <p14:creationId xmlns:p14="http://schemas.microsoft.com/office/powerpoint/2010/main" val="31297682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47</a:t>
            </a:fld>
            <a:endParaRPr lang="en-US"/>
          </a:p>
        </p:txBody>
      </p:sp>
    </p:spTree>
    <p:extLst>
      <p:ext uri="{BB962C8B-B14F-4D97-AF65-F5344CB8AC3E}">
        <p14:creationId xmlns:p14="http://schemas.microsoft.com/office/powerpoint/2010/main" val="31297682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48</a:t>
            </a:fld>
            <a:endParaRPr lang="en-US"/>
          </a:p>
        </p:txBody>
      </p:sp>
    </p:spTree>
    <p:extLst>
      <p:ext uri="{BB962C8B-B14F-4D97-AF65-F5344CB8AC3E}">
        <p14:creationId xmlns:p14="http://schemas.microsoft.com/office/powerpoint/2010/main" val="31297682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49</a:t>
            </a:fld>
            <a:endParaRPr lang="en-US"/>
          </a:p>
        </p:txBody>
      </p:sp>
    </p:spTree>
    <p:extLst>
      <p:ext uri="{BB962C8B-B14F-4D97-AF65-F5344CB8AC3E}">
        <p14:creationId xmlns:p14="http://schemas.microsoft.com/office/powerpoint/2010/main" val="3129768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5</a:t>
            </a:fld>
            <a:endParaRPr lang="en-US"/>
          </a:p>
        </p:txBody>
      </p:sp>
    </p:spTree>
    <p:extLst>
      <p:ext uri="{BB962C8B-B14F-4D97-AF65-F5344CB8AC3E}">
        <p14:creationId xmlns:p14="http://schemas.microsoft.com/office/powerpoint/2010/main" val="19244150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50</a:t>
            </a:fld>
            <a:endParaRPr lang="en-US"/>
          </a:p>
        </p:txBody>
      </p:sp>
    </p:spTree>
    <p:extLst>
      <p:ext uri="{BB962C8B-B14F-4D97-AF65-F5344CB8AC3E}">
        <p14:creationId xmlns:p14="http://schemas.microsoft.com/office/powerpoint/2010/main" val="31297682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51</a:t>
            </a:fld>
            <a:endParaRPr lang="en-US"/>
          </a:p>
        </p:txBody>
      </p:sp>
    </p:spTree>
    <p:extLst>
      <p:ext uri="{BB962C8B-B14F-4D97-AF65-F5344CB8AC3E}">
        <p14:creationId xmlns:p14="http://schemas.microsoft.com/office/powerpoint/2010/main" val="31297682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52</a:t>
            </a:fld>
            <a:endParaRPr lang="en-US"/>
          </a:p>
        </p:txBody>
      </p:sp>
    </p:spTree>
    <p:extLst>
      <p:ext uri="{BB962C8B-B14F-4D97-AF65-F5344CB8AC3E}">
        <p14:creationId xmlns:p14="http://schemas.microsoft.com/office/powerpoint/2010/main" val="31297682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53</a:t>
            </a:fld>
            <a:endParaRPr lang="en-US"/>
          </a:p>
        </p:txBody>
      </p:sp>
    </p:spTree>
    <p:extLst>
      <p:ext uri="{BB962C8B-B14F-4D97-AF65-F5344CB8AC3E}">
        <p14:creationId xmlns:p14="http://schemas.microsoft.com/office/powerpoint/2010/main" val="31297682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54</a:t>
            </a:fld>
            <a:endParaRPr lang="en-US"/>
          </a:p>
        </p:txBody>
      </p:sp>
    </p:spTree>
    <p:extLst>
      <p:ext uri="{BB962C8B-B14F-4D97-AF65-F5344CB8AC3E}">
        <p14:creationId xmlns:p14="http://schemas.microsoft.com/office/powerpoint/2010/main" val="31297682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55</a:t>
            </a:fld>
            <a:endParaRPr lang="en-US"/>
          </a:p>
        </p:txBody>
      </p:sp>
    </p:spTree>
    <p:extLst>
      <p:ext uri="{BB962C8B-B14F-4D97-AF65-F5344CB8AC3E}">
        <p14:creationId xmlns:p14="http://schemas.microsoft.com/office/powerpoint/2010/main" val="31297682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56</a:t>
            </a:fld>
            <a:endParaRPr lang="en-US"/>
          </a:p>
        </p:txBody>
      </p:sp>
    </p:spTree>
    <p:extLst>
      <p:ext uri="{BB962C8B-B14F-4D97-AF65-F5344CB8AC3E}">
        <p14:creationId xmlns:p14="http://schemas.microsoft.com/office/powerpoint/2010/main" val="22723399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57</a:t>
            </a:fld>
            <a:endParaRPr lang="en-US"/>
          </a:p>
        </p:txBody>
      </p:sp>
    </p:spTree>
    <p:extLst>
      <p:ext uri="{BB962C8B-B14F-4D97-AF65-F5344CB8AC3E}">
        <p14:creationId xmlns:p14="http://schemas.microsoft.com/office/powerpoint/2010/main" val="22723399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58</a:t>
            </a:fld>
            <a:endParaRPr lang="en-US"/>
          </a:p>
        </p:txBody>
      </p:sp>
    </p:spTree>
    <p:extLst>
      <p:ext uri="{BB962C8B-B14F-4D97-AF65-F5344CB8AC3E}">
        <p14:creationId xmlns:p14="http://schemas.microsoft.com/office/powerpoint/2010/main" val="22723399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59</a:t>
            </a:fld>
            <a:endParaRPr lang="en-US"/>
          </a:p>
        </p:txBody>
      </p:sp>
    </p:spTree>
    <p:extLst>
      <p:ext uri="{BB962C8B-B14F-4D97-AF65-F5344CB8AC3E}">
        <p14:creationId xmlns:p14="http://schemas.microsoft.com/office/powerpoint/2010/main" val="2272339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BFC4746-7AFC-284E-86F3-D93E72A471D6}" type="slidenum">
              <a:rPr lang="en-US" smtClean="0"/>
              <a:t>6</a:t>
            </a:fld>
            <a:endParaRPr lang="en-US"/>
          </a:p>
        </p:txBody>
      </p:sp>
    </p:spTree>
    <p:extLst>
      <p:ext uri="{BB962C8B-B14F-4D97-AF65-F5344CB8AC3E}">
        <p14:creationId xmlns:p14="http://schemas.microsoft.com/office/powerpoint/2010/main" val="19244150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60</a:t>
            </a:fld>
            <a:endParaRPr lang="en-US"/>
          </a:p>
        </p:txBody>
      </p:sp>
    </p:spTree>
    <p:extLst>
      <p:ext uri="{BB962C8B-B14F-4D97-AF65-F5344CB8AC3E}">
        <p14:creationId xmlns:p14="http://schemas.microsoft.com/office/powerpoint/2010/main" val="22723399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61</a:t>
            </a:fld>
            <a:endParaRPr lang="en-US"/>
          </a:p>
        </p:txBody>
      </p:sp>
    </p:spTree>
    <p:extLst>
      <p:ext uri="{BB962C8B-B14F-4D97-AF65-F5344CB8AC3E}">
        <p14:creationId xmlns:p14="http://schemas.microsoft.com/office/powerpoint/2010/main" val="22723399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62</a:t>
            </a:fld>
            <a:endParaRPr lang="en-US"/>
          </a:p>
        </p:txBody>
      </p:sp>
    </p:spTree>
    <p:extLst>
      <p:ext uri="{BB962C8B-B14F-4D97-AF65-F5344CB8AC3E}">
        <p14:creationId xmlns:p14="http://schemas.microsoft.com/office/powerpoint/2010/main" val="22723399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63</a:t>
            </a:fld>
            <a:endParaRPr lang="en-US"/>
          </a:p>
        </p:txBody>
      </p:sp>
    </p:spTree>
    <p:extLst>
      <p:ext uri="{BB962C8B-B14F-4D97-AF65-F5344CB8AC3E}">
        <p14:creationId xmlns:p14="http://schemas.microsoft.com/office/powerpoint/2010/main" val="22723399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64</a:t>
            </a:fld>
            <a:endParaRPr lang="en-US"/>
          </a:p>
        </p:txBody>
      </p:sp>
    </p:spTree>
    <p:extLst>
      <p:ext uri="{BB962C8B-B14F-4D97-AF65-F5344CB8AC3E}">
        <p14:creationId xmlns:p14="http://schemas.microsoft.com/office/powerpoint/2010/main" val="22723399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65</a:t>
            </a:fld>
            <a:endParaRPr lang="en-US"/>
          </a:p>
        </p:txBody>
      </p:sp>
    </p:spTree>
    <p:extLst>
      <p:ext uri="{BB962C8B-B14F-4D97-AF65-F5344CB8AC3E}">
        <p14:creationId xmlns:p14="http://schemas.microsoft.com/office/powerpoint/2010/main" val="22723399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66</a:t>
            </a:fld>
            <a:endParaRPr lang="en-US"/>
          </a:p>
        </p:txBody>
      </p:sp>
    </p:spTree>
    <p:extLst>
      <p:ext uri="{BB962C8B-B14F-4D97-AF65-F5344CB8AC3E}">
        <p14:creationId xmlns:p14="http://schemas.microsoft.com/office/powerpoint/2010/main" val="22723399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67</a:t>
            </a:fld>
            <a:endParaRPr lang="en-US"/>
          </a:p>
        </p:txBody>
      </p:sp>
    </p:spTree>
    <p:extLst>
      <p:ext uri="{BB962C8B-B14F-4D97-AF65-F5344CB8AC3E}">
        <p14:creationId xmlns:p14="http://schemas.microsoft.com/office/powerpoint/2010/main" val="22723399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1BFC4746-7AFC-284E-86F3-D93E72A471D6}" type="slidenum">
              <a:rPr lang="en-US" smtClean="0"/>
              <a:t>68</a:t>
            </a:fld>
            <a:endParaRPr lang="en-US"/>
          </a:p>
        </p:txBody>
      </p:sp>
    </p:spTree>
    <p:extLst>
      <p:ext uri="{BB962C8B-B14F-4D97-AF65-F5344CB8AC3E}">
        <p14:creationId xmlns:p14="http://schemas.microsoft.com/office/powerpoint/2010/main" val="22723399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69</a:t>
            </a:fld>
            <a:endParaRPr lang="en-US"/>
          </a:p>
        </p:txBody>
      </p:sp>
    </p:spTree>
    <p:extLst>
      <p:ext uri="{BB962C8B-B14F-4D97-AF65-F5344CB8AC3E}">
        <p14:creationId xmlns:p14="http://schemas.microsoft.com/office/powerpoint/2010/main" val="2272339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7</a:t>
            </a:fld>
            <a:endParaRPr lang="en-US"/>
          </a:p>
        </p:txBody>
      </p:sp>
    </p:spTree>
    <p:extLst>
      <p:ext uri="{BB962C8B-B14F-4D97-AF65-F5344CB8AC3E}">
        <p14:creationId xmlns:p14="http://schemas.microsoft.com/office/powerpoint/2010/main" val="5900022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70</a:t>
            </a:fld>
            <a:endParaRPr lang="en-US"/>
          </a:p>
        </p:txBody>
      </p:sp>
    </p:spTree>
    <p:extLst>
      <p:ext uri="{BB962C8B-B14F-4D97-AF65-F5344CB8AC3E}">
        <p14:creationId xmlns:p14="http://schemas.microsoft.com/office/powerpoint/2010/main" val="22723399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71</a:t>
            </a:fld>
            <a:endParaRPr lang="en-US"/>
          </a:p>
        </p:txBody>
      </p:sp>
    </p:spTree>
    <p:extLst>
      <p:ext uri="{BB962C8B-B14F-4D97-AF65-F5344CB8AC3E}">
        <p14:creationId xmlns:p14="http://schemas.microsoft.com/office/powerpoint/2010/main" val="22723399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72</a:t>
            </a:fld>
            <a:endParaRPr lang="en-US"/>
          </a:p>
        </p:txBody>
      </p:sp>
    </p:spTree>
    <p:extLst>
      <p:ext uri="{BB962C8B-B14F-4D97-AF65-F5344CB8AC3E}">
        <p14:creationId xmlns:p14="http://schemas.microsoft.com/office/powerpoint/2010/main" val="227233993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73</a:t>
            </a:fld>
            <a:endParaRPr lang="en-US"/>
          </a:p>
        </p:txBody>
      </p:sp>
    </p:spTree>
    <p:extLst>
      <p:ext uri="{BB962C8B-B14F-4D97-AF65-F5344CB8AC3E}">
        <p14:creationId xmlns:p14="http://schemas.microsoft.com/office/powerpoint/2010/main" val="2272339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8</a:t>
            </a:fld>
            <a:endParaRPr lang="en-US"/>
          </a:p>
        </p:txBody>
      </p:sp>
    </p:spTree>
    <p:extLst>
      <p:ext uri="{BB962C8B-B14F-4D97-AF65-F5344CB8AC3E}">
        <p14:creationId xmlns:p14="http://schemas.microsoft.com/office/powerpoint/2010/main" val="590002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4746-7AFC-284E-86F3-D93E72A471D6}" type="slidenum">
              <a:rPr lang="en-US" smtClean="0"/>
              <a:t>9</a:t>
            </a:fld>
            <a:endParaRPr lang="en-US"/>
          </a:p>
        </p:txBody>
      </p:sp>
    </p:spTree>
    <p:extLst>
      <p:ext uri="{BB962C8B-B14F-4D97-AF65-F5344CB8AC3E}">
        <p14:creationId xmlns:p14="http://schemas.microsoft.com/office/powerpoint/2010/main" val="590002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343150"/>
            <a:ext cx="6477000" cy="1435608"/>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x-none"/>
              <a:t>Click to edit Master title style</a:t>
            </a:r>
            <a:endParaRPr/>
          </a:p>
        </p:txBody>
      </p:sp>
      <p:sp>
        <p:nvSpPr>
          <p:cNvPr id="3" name="Subtitle 2"/>
          <p:cNvSpPr>
            <a:spLocks noGrp="1"/>
          </p:cNvSpPr>
          <p:nvPr>
            <p:ph type="subTitle" idx="1"/>
          </p:nvPr>
        </p:nvSpPr>
        <p:spPr>
          <a:xfrm>
            <a:off x="2209800" y="3792474"/>
            <a:ext cx="6477000" cy="880566"/>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a:p>
        </p:txBody>
      </p:sp>
      <p:sp>
        <p:nvSpPr>
          <p:cNvPr id="4" name="Date Placeholder 3"/>
          <p:cNvSpPr>
            <a:spLocks noGrp="1"/>
          </p:cNvSpPr>
          <p:nvPr>
            <p:ph type="dt" sz="half" idx="10"/>
          </p:nvPr>
        </p:nvSpPr>
        <p:spPr>
          <a:xfrm>
            <a:off x="457200" y="4725162"/>
            <a:ext cx="1984248" cy="20574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6/11/18</a:t>
            </a:fld>
            <a:endParaRPr lang="en-US"/>
          </a:p>
        </p:txBody>
      </p:sp>
      <p:sp>
        <p:nvSpPr>
          <p:cNvPr id="5" name="Footer Placeholder 4"/>
          <p:cNvSpPr>
            <a:spLocks noGrp="1"/>
          </p:cNvSpPr>
          <p:nvPr>
            <p:ph type="ftr" sz="quarter" idx="11"/>
          </p:nvPr>
        </p:nvSpPr>
        <p:spPr>
          <a:xfrm>
            <a:off x="3959352" y="4725162"/>
            <a:ext cx="3813048" cy="20574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4725162"/>
            <a:ext cx="685800" cy="20574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6/11/18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301354"/>
            <a:ext cx="3566160" cy="144018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12" name="Content Placeholder 2"/>
          <p:cNvSpPr>
            <a:spLocks noGrp="1"/>
          </p:cNvSpPr>
          <p:nvPr>
            <p:ph sz="half" idx="15"/>
          </p:nvPr>
        </p:nvSpPr>
        <p:spPr>
          <a:xfrm>
            <a:off x="4645152" y="2903220"/>
            <a:ext cx="3566160" cy="144018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10" name="Content Placeholder 2"/>
          <p:cNvSpPr>
            <a:spLocks noGrp="1"/>
          </p:cNvSpPr>
          <p:nvPr>
            <p:ph sz="half" idx="1"/>
          </p:nvPr>
        </p:nvSpPr>
        <p:spPr>
          <a:xfrm>
            <a:off x="914400" y="1301354"/>
            <a:ext cx="3566160" cy="3042047"/>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a:p>
        </p:txBody>
      </p:sp>
      <p:sp>
        <p:nvSpPr>
          <p:cNvPr id="3" name="Content Placeholder 2"/>
          <p:cNvSpPr>
            <a:spLocks noGrp="1"/>
          </p:cNvSpPr>
          <p:nvPr>
            <p:ph sz="half" idx="1"/>
          </p:nvPr>
        </p:nvSpPr>
        <p:spPr>
          <a:xfrm>
            <a:off x="914400" y="1301354"/>
            <a:ext cx="3566160" cy="144018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6/11/18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2903220"/>
            <a:ext cx="3566160" cy="144018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11" name="Content Placeholder 2"/>
          <p:cNvSpPr>
            <a:spLocks noGrp="1"/>
          </p:cNvSpPr>
          <p:nvPr>
            <p:ph sz="half" idx="14"/>
          </p:nvPr>
        </p:nvSpPr>
        <p:spPr>
          <a:xfrm>
            <a:off x="4645152" y="1301354"/>
            <a:ext cx="3566160" cy="144018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12" name="Content Placeholder 2"/>
          <p:cNvSpPr>
            <a:spLocks noGrp="1"/>
          </p:cNvSpPr>
          <p:nvPr>
            <p:ph sz="half" idx="15"/>
          </p:nvPr>
        </p:nvSpPr>
        <p:spPr>
          <a:xfrm>
            <a:off x="4645152" y="2903220"/>
            <a:ext cx="3566160" cy="144018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6/11/18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6/11/18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267536"/>
            <a:ext cx="3563938" cy="871538"/>
          </a:xfrm>
        </p:spPr>
        <p:txBody>
          <a:bodyPr tIns="0" bIns="0" anchor="b"/>
          <a:lstStyle>
            <a:lvl1pPr algn="l">
              <a:lnSpc>
                <a:spcPts val="4600"/>
              </a:lnSpc>
              <a:defRPr sz="4200" b="1"/>
            </a:lvl1pPr>
          </a:lstStyle>
          <a:p>
            <a:r>
              <a:rPr lang="x-none"/>
              <a:t>Click to edit Master title style</a:t>
            </a:r>
            <a:endParaRPr/>
          </a:p>
        </p:txBody>
      </p:sp>
      <p:sp>
        <p:nvSpPr>
          <p:cNvPr id="3" name="Content Placeholder 2"/>
          <p:cNvSpPr>
            <a:spLocks noGrp="1"/>
          </p:cNvSpPr>
          <p:nvPr>
            <p:ph idx="1"/>
          </p:nvPr>
        </p:nvSpPr>
        <p:spPr>
          <a:xfrm>
            <a:off x="4667250" y="276367"/>
            <a:ext cx="3566160" cy="4220624"/>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Text Placeholder 3"/>
          <p:cNvSpPr>
            <a:spLocks noGrp="1"/>
          </p:cNvSpPr>
          <p:nvPr>
            <p:ph type="body" sz="half" idx="2"/>
          </p:nvPr>
        </p:nvSpPr>
        <p:spPr>
          <a:xfrm>
            <a:off x="914398" y="2149523"/>
            <a:ext cx="3563938" cy="162237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6/11/18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143000"/>
            <a:ext cx="3566160" cy="871538"/>
          </a:xfrm>
        </p:spPr>
        <p:txBody>
          <a:bodyPr tIns="0" bIns="0" anchor="b"/>
          <a:lstStyle>
            <a:lvl1pPr algn="l">
              <a:lnSpc>
                <a:spcPts val="4600"/>
              </a:lnSpc>
              <a:defRPr sz="4200" b="1"/>
            </a:lvl1pPr>
          </a:lstStyle>
          <a:p>
            <a:r>
              <a:rPr lang="x-none"/>
              <a:t>Click to edit Master title style</a:t>
            </a:r>
            <a:endParaRPr/>
          </a:p>
        </p:txBody>
      </p:sp>
      <p:sp>
        <p:nvSpPr>
          <p:cNvPr id="4" name="Text Placeholder 3"/>
          <p:cNvSpPr>
            <a:spLocks noGrp="1"/>
          </p:cNvSpPr>
          <p:nvPr>
            <p:ph type="body" sz="half" idx="2"/>
          </p:nvPr>
        </p:nvSpPr>
        <p:spPr>
          <a:xfrm>
            <a:off x="5017544" y="2024987"/>
            <a:ext cx="3566160" cy="162237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6/11/18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9" y="379237"/>
            <a:ext cx="3850925" cy="4137206"/>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500671"/>
            <a:ext cx="3468664" cy="3843542"/>
          </a:xfrm>
          <a:solidFill>
            <a:schemeClr val="bg1">
              <a:lumMod val="85000"/>
            </a:schemeClr>
          </a:solidFill>
        </p:spPr>
        <p:txBody>
          <a:bodyPr/>
          <a:lstStyle>
            <a:lvl1pPr>
              <a:buNone/>
              <a:defRPr/>
            </a:lvl1pPr>
          </a:lstStyle>
          <a:p>
            <a:r>
              <a:rPr lang="x-none"/>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2640599"/>
            <a:ext cx="4088024" cy="2269515"/>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8" y="2761935"/>
            <a:ext cx="3704109" cy="2022812"/>
          </a:xfrm>
          <a:solidFill>
            <a:schemeClr val="bg1">
              <a:lumMod val="85000"/>
            </a:schemeClr>
          </a:solidFill>
        </p:spPr>
        <p:txBody>
          <a:bodyPr/>
          <a:lstStyle>
            <a:lvl1pPr>
              <a:buNone/>
              <a:defRPr/>
            </a:lvl1pPr>
          </a:lstStyle>
          <a:p>
            <a:r>
              <a:rPr lang="x-none"/>
              <a:t>Drag picture to placeholder or click icon to add</a:t>
            </a:r>
            <a:endParaRPr/>
          </a:p>
        </p:txBody>
      </p:sp>
      <p:grpSp>
        <p:nvGrpSpPr>
          <p:cNvPr id="8" name="Group 9"/>
          <p:cNvGrpSpPr/>
          <p:nvPr/>
        </p:nvGrpSpPr>
        <p:grpSpPr>
          <a:xfrm rot="232774">
            <a:off x="169481" y="180942"/>
            <a:ext cx="4088024" cy="2269515"/>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30" y="302278"/>
            <a:ext cx="3704109" cy="2022812"/>
          </a:xfrm>
          <a:solidFill>
            <a:schemeClr val="bg1">
              <a:lumMod val="85000"/>
            </a:schemeClr>
          </a:solidFill>
        </p:spPr>
        <p:txBody>
          <a:bodyPr/>
          <a:lstStyle>
            <a:lvl1pPr>
              <a:buNone/>
              <a:defRPr/>
            </a:lvl1pPr>
          </a:lstStyle>
          <a:p>
            <a:r>
              <a:rPr lang="x-none"/>
              <a:t>Drag picture to placeholder or click icon to add</a:t>
            </a:r>
            <a:endParaRPr/>
          </a:p>
        </p:txBody>
      </p:sp>
      <p:sp>
        <p:nvSpPr>
          <p:cNvPr id="2" name="Title 1"/>
          <p:cNvSpPr>
            <a:spLocks noGrp="1"/>
          </p:cNvSpPr>
          <p:nvPr>
            <p:ph type="title"/>
          </p:nvPr>
        </p:nvSpPr>
        <p:spPr>
          <a:xfrm>
            <a:off x="5013434" y="1143000"/>
            <a:ext cx="3566160" cy="871538"/>
          </a:xfrm>
        </p:spPr>
        <p:txBody>
          <a:bodyPr tIns="0" bIns="0" anchor="b"/>
          <a:lstStyle>
            <a:lvl1pPr algn="l">
              <a:lnSpc>
                <a:spcPts val="4600"/>
              </a:lnSpc>
              <a:defRPr sz="4200" b="1"/>
            </a:lvl1pPr>
          </a:lstStyle>
          <a:p>
            <a:r>
              <a:rPr lang="x-none"/>
              <a:t>Click to edit Master title style</a:t>
            </a:r>
            <a:endParaRPr/>
          </a:p>
        </p:txBody>
      </p:sp>
      <p:sp>
        <p:nvSpPr>
          <p:cNvPr id="4" name="Text Placeholder 3"/>
          <p:cNvSpPr>
            <a:spLocks noGrp="1"/>
          </p:cNvSpPr>
          <p:nvPr>
            <p:ph type="body" sz="half" idx="2"/>
          </p:nvPr>
        </p:nvSpPr>
        <p:spPr>
          <a:xfrm>
            <a:off x="5013432" y="2024987"/>
            <a:ext cx="3566160" cy="162237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6/11/18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821780"/>
            <a:ext cx="7315200" cy="871538"/>
          </a:xfrm>
        </p:spPr>
        <p:txBody>
          <a:bodyPr tIns="0" bIns="0" anchor="b"/>
          <a:lstStyle>
            <a:lvl1pPr algn="l">
              <a:lnSpc>
                <a:spcPts val="4600"/>
              </a:lnSpc>
              <a:defRPr sz="3600" b="1"/>
            </a:lvl1pPr>
          </a:lstStyle>
          <a:p>
            <a:r>
              <a:rPr lang="x-none"/>
              <a:t>Click to edit Master title style</a:t>
            </a:r>
            <a:endParaRPr/>
          </a:p>
        </p:txBody>
      </p:sp>
      <p:grpSp>
        <p:nvGrpSpPr>
          <p:cNvPr id="3" name="Group 8"/>
          <p:cNvGrpSpPr/>
          <p:nvPr/>
        </p:nvGrpSpPr>
        <p:grpSpPr>
          <a:xfrm rot="232774">
            <a:off x="2059283" y="284325"/>
            <a:ext cx="5031327" cy="258248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3696552"/>
            <a:ext cx="7315200" cy="740978"/>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6/11/18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8" y="423423"/>
            <a:ext cx="4653577" cy="2304288"/>
          </a:xfrm>
          <a:solidFill>
            <a:schemeClr val="bg1">
              <a:lumMod val="85000"/>
            </a:schemeClr>
          </a:solidFill>
        </p:spPr>
        <p:txBody>
          <a:bodyPr/>
          <a:lstStyle>
            <a:lvl1pPr>
              <a:buNone/>
              <a:defRPr/>
            </a:lvl1pPr>
          </a:lstStyle>
          <a:p>
            <a:r>
              <a:rPr lang="x-none"/>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821780"/>
            <a:ext cx="7315200" cy="871538"/>
          </a:xfrm>
        </p:spPr>
        <p:txBody>
          <a:bodyPr tIns="0" bIns="0" anchor="b"/>
          <a:lstStyle>
            <a:lvl1pPr algn="l">
              <a:lnSpc>
                <a:spcPts val="4600"/>
              </a:lnSpc>
              <a:defRPr sz="3600" b="1"/>
            </a:lvl1pPr>
          </a:lstStyle>
          <a:p>
            <a:r>
              <a:rPr lang="x-none"/>
              <a:t>Click to edit Master title style</a:t>
            </a:r>
            <a:endParaRPr/>
          </a:p>
        </p:txBody>
      </p:sp>
      <p:grpSp>
        <p:nvGrpSpPr>
          <p:cNvPr id="3" name="Group 13"/>
          <p:cNvGrpSpPr/>
          <p:nvPr/>
        </p:nvGrpSpPr>
        <p:grpSpPr>
          <a:xfrm rot="21420000">
            <a:off x="113687" y="87276"/>
            <a:ext cx="3969060" cy="2779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2" y="228749"/>
            <a:ext cx="3598455" cy="2500676"/>
          </a:xfrm>
          <a:solidFill>
            <a:schemeClr val="bg1">
              <a:lumMod val="85000"/>
            </a:schemeClr>
          </a:solidFill>
        </p:spPr>
        <p:txBody>
          <a:bodyPr/>
          <a:lstStyle>
            <a:lvl1pPr>
              <a:buNone/>
              <a:defRPr/>
            </a:lvl1pPr>
          </a:lstStyle>
          <a:p>
            <a:r>
              <a:rPr lang="x-none"/>
              <a:t>Drag picture to placeholder or click icon to add</a:t>
            </a:r>
            <a:endParaRPr/>
          </a:p>
        </p:txBody>
      </p:sp>
      <p:grpSp>
        <p:nvGrpSpPr>
          <p:cNvPr id="8" name="Group 9"/>
          <p:cNvGrpSpPr/>
          <p:nvPr/>
        </p:nvGrpSpPr>
        <p:grpSpPr>
          <a:xfrm rot="360000">
            <a:off x="4165480" y="242356"/>
            <a:ext cx="4792693" cy="2582484"/>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380751"/>
            <a:ext cx="4432860" cy="2304288"/>
          </a:xfrm>
          <a:solidFill>
            <a:schemeClr val="bg1">
              <a:lumMod val="85000"/>
            </a:schemeClr>
          </a:solidFill>
        </p:spPr>
        <p:txBody>
          <a:bodyPr/>
          <a:lstStyle>
            <a:lvl1pPr>
              <a:buNone/>
              <a:defRPr/>
            </a:lvl1pPr>
          </a:lstStyle>
          <a:p>
            <a:r>
              <a:rPr lang="x-none"/>
              <a:t>Drag picture to placeholder or click icon to add</a:t>
            </a:r>
            <a:endParaRPr/>
          </a:p>
        </p:txBody>
      </p:sp>
      <p:sp>
        <p:nvSpPr>
          <p:cNvPr id="4" name="Text Placeholder 3"/>
          <p:cNvSpPr>
            <a:spLocks noGrp="1"/>
          </p:cNvSpPr>
          <p:nvPr>
            <p:ph type="body" sz="half" idx="2"/>
          </p:nvPr>
        </p:nvSpPr>
        <p:spPr>
          <a:xfrm>
            <a:off x="914400" y="3694580"/>
            <a:ext cx="7315200" cy="74295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6/11/18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6/11/18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a:p>
        </p:txBody>
      </p:sp>
      <p:sp>
        <p:nvSpPr>
          <p:cNvPr id="3" name="Content Placeholder 2"/>
          <p:cNvSpPr>
            <a:spLocks noGrp="1"/>
          </p:cNvSpPr>
          <p:nvPr>
            <p:ph idx="1"/>
          </p:nvPr>
        </p:nvSpPr>
        <p:spPr/>
        <p:txBody>
          <a:bodyPr/>
          <a:lstStyle>
            <a:lvl5pPr>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6/11/18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3" y="338138"/>
            <a:ext cx="846083" cy="4018359"/>
          </a:xfrm>
        </p:spPr>
        <p:txBody>
          <a:bodyPr vert="eaVert" anchor="t" anchorCtr="0"/>
          <a:lstStyle/>
          <a:p>
            <a:r>
              <a:rPr lang="x-none"/>
              <a:t>Click to edit Master title style</a:t>
            </a:r>
            <a:endParaRPr/>
          </a:p>
        </p:txBody>
      </p:sp>
      <p:sp>
        <p:nvSpPr>
          <p:cNvPr id="3" name="Vertical Text Placeholder 2"/>
          <p:cNvSpPr>
            <a:spLocks noGrp="1"/>
          </p:cNvSpPr>
          <p:nvPr>
            <p:ph type="body" orient="vert" idx="1"/>
          </p:nvPr>
        </p:nvSpPr>
        <p:spPr>
          <a:xfrm>
            <a:off x="914400" y="338138"/>
            <a:ext cx="5943600" cy="4018359"/>
          </a:xfrm>
        </p:spPr>
        <p:txBody>
          <a:bodyPr vert="eaVert"/>
          <a:lstStyle>
            <a:lvl5pPr>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6/11/18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2400300"/>
            <a:ext cx="8021782" cy="165735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x-none"/>
              <a:t>Click to edit Master text styles</a:t>
            </a:r>
          </a:p>
        </p:txBody>
      </p:sp>
      <p:sp>
        <p:nvSpPr>
          <p:cNvPr id="2" name="Title 1"/>
          <p:cNvSpPr>
            <a:spLocks noGrp="1"/>
          </p:cNvSpPr>
          <p:nvPr>
            <p:ph type="ctrTitle"/>
          </p:nvPr>
        </p:nvSpPr>
        <p:spPr>
          <a:xfrm>
            <a:off x="3960813" y="2874821"/>
            <a:ext cx="4724400" cy="907473"/>
          </a:xfrm>
        </p:spPr>
        <p:txBody>
          <a:bodyPr lIns="45720" tIns="0" rIns="45720" bIns="0" anchor="b" anchorCtr="0">
            <a:noAutofit/>
          </a:bodyPr>
          <a:lstStyle>
            <a:lvl1pPr algn="l">
              <a:lnSpc>
                <a:spcPts val="5000"/>
              </a:lnSpc>
              <a:defRPr sz="4600"/>
            </a:lvl1pPr>
          </a:lstStyle>
          <a:p>
            <a:r>
              <a:rPr lang="x-none"/>
              <a:t>Click to edit Master title style</a:t>
            </a:r>
            <a:endParaRPr dirty="0"/>
          </a:p>
        </p:txBody>
      </p:sp>
      <p:sp>
        <p:nvSpPr>
          <p:cNvPr id="3" name="Subtitle 2"/>
          <p:cNvSpPr>
            <a:spLocks noGrp="1"/>
          </p:cNvSpPr>
          <p:nvPr>
            <p:ph type="subTitle" idx="1"/>
          </p:nvPr>
        </p:nvSpPr>
        <p:spPr>
          <a:xfrm>
            <a:off x="3960813" y="3792682"/>
            <a:ext cx="4724400" cy="867440"/>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dirty="0"/>
          </a:p>
        </p:txBody>
      </p:sp>
      <p:sp>
        <p:nvSpPr>
          <p:cNvPr id="4" name="Date Placeholder 3"/>
          <p:cNvSpPr>
            <a:spLocks noGrp="1"/>
          </p:cNvSpPr>
          <p:nvPr>
            <p:ph type="dt" sz="half" idx="10"/>
          </p:nvPr>
        </p:nvSpPr>
        <p:spPr>
          <a:xfrm>
            <a:off x="457200" y="4724058"/>
            <a:ext cx="1981200" cy="204788"/>
          </a:xfrm>
        </p:spPr>
        <p:txBody>
          <a:bodyPr/>
          <a:lstStyle>
            <a:lvl1pPr algn="l">
              <a:defRPr sz="1100">
                <a:latin typeface="Rockwell" pitchFamily="18" charset="0"/>
              </a:defRPr>
            </a:lvl1pPr>
          </a:lstStyle>
          <a:p>
            <a:fld id="{2DF66AD8-BC4A-4004-9882-414398D930CA}" type="datetimeFigureOut">
              <a:rPr lang="en-US" smtClean="0"/>
              <a:t>6/11/18</a:t>
            </a:fld>
            <a:endParaRPr lang="en-US"/>
          </a:p>
        </p:txBody>
      </p:sp>
      <p:sp>
        <p:nvSpPr>
          <p:cNvPr id="5" name="Footer Placeholder 4"/>
          <p:cNvSpPr>
            <a:spLocks noGrp="1"/>
          </p:cNvSpPr>
          <p:nvPr>
            <p:ph type="ftr" sz="quarter" idx="11"/>
          </p:nvPr>
        </p:nvSpPr>
        <p:spPr>
          <a:xfrm>
            <a:off x="3962400" y="4724058"/>
            <a:ext cx="3810000" cy="204788"/>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4734294"/>
            <a:ext cx="685800" cy="198817"/>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45921"/>
            <a:ext cx="7772400" cy="1021556"/>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x-none"/>
              <a:t>Click to edit Master title style</a:t>
            </a:r>
            <a:endParaRPr/>
          </a:p>
        </p:txBody>
      </p:sp>
      <p:sp>
        <p:nvSpPr>
          <p:cNvPr id="3" name="Text Placeholder 2"/>
          <p:cNvSpPr>
            <a:spLocks noGrp="1"/>
          </p:cNvSpPr>
          <p:nvPr>
            <p:ph type="body" idx="1"/>
          </p:nvPr>
        </p:nvSpPr>
        <p:spPr>
          <a:xfrm>
            <a:off x="457200" y="2667762"/>
            <a:ext cx="7772400" cy="740664"/>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x-none"/>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6/11/18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4" y="1267385"/>
            <a:ext cx="8431303" cy="165735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x-none"/>
              <a:t>Click to edit Master text styles</a:t>
            </a:r>
          </a:p>
        </p:txBody>
      </p:sp>
      <p:sp>
        <p:nvSpPr>
          <p:cNvPr id="2" name="Title 1"/>
          <p:cNvSpPr>
            <a:spLocks noGrp="1"/>
          </p:cNvSpPr>
          <p:nvPr>
            <p:ph type="title"/>
          </p:nvPr>
        </p:nvSpPr>
        <p:spPr>
          <a:xfrm>
            <a:off x="457201" y="1647265"/>
            <a:ext cx="5334000" cy="1021556"/>
          </a:xfrm>
        </p:spPr>
        <p:txBody>
          <a:bodyPr lIns="45720" tIns="0" rIns="45720" bIns="0" anchor="b" anchorCtr="0"/>
          <a:lstStyle>
            <a:lvl1pPr algn="l">
              <a:lnSpc>
                <a:spcPts val="5000"/>
              </a:lnSpc>
              <a:defRPr sz="4600" b="1" cap="none" baseline="0"/>
            </a:lvl1pPr>
          </a:lstStyle>
          <a:p>
            <a:r>
              <a:rPr lang="x-none"/>
              <a:t>Click to edit Master title style</a:t>
            </a:r>
            <a:endParaRPr/>
          </a:p>
        </p:txBody>
      </p:sp>
      <p:sp>
        <p:nvSpPr>
          <p:cNvPr id="3" name="Text Placeholder 2"/>
          <p:cNvSpPr>
            <a:spLocks noGrp="1"/>
          </p:cNvSpPr>
          <p:nvPr>
            <p:ph type="body" idx="1"/>
          </p:nvPr>
        </p:nvSpPr>
        <p:spPr>
          <a:xfrm>
            <a:off x="457200" y="2670464"/>
            <a:ext cx="5334000" cy="737315"/>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6/11/18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3052353"/>
            <a:ext cx="5538788" cy="871538"/>
          </a:xfrm>
        </p:spPr>
        <p:txBody>
          <a:bodyPr tIns="0" bIns="0" anchor="b"/>
          <a:lstStyle>
            <a:lvl1pPr algn="l">
              <a:lnSpc>
                <a:spcPts val="4600"/>
              </a:lnSpc>
              <a:defRPr sz="4600" b="1"/>
            </a:lvl1pPr>
          </a:lstStyle>
          <a:p>
            <a:r>
              <a:rPr lang="x-none"/>
              <a:t>Click to edit Master title style</a:t>
            </a:r>
            <a:endParaRPr/>
          </a:p>
        </p:txBody>
      </p:sp>
      <p:grpSp>
        <p:nvGrpSpPr>
          <p:cNvPr id="3" name="Group 8"/>
          <p:cNvGrpSpPr/>
          <p:nvPr/>
        </p:nvGrpSpPr>
        <p:grpSpPr>
          <a:xfrm rot="21240000">
            <a:off x="654353" y="333885"/>
            <a:ext cx="5416247" cy="2722626"/>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8" y="474474"/>
            <a:ext cx="5009597" cy="2441448"/>
          </a:xfrm>
          <a:solidFill>
            <a:schemeClr val="bg1">
              <a:lumMod val="85000"/>
            </a:schemeClr>
          </a:solidFill>
        </p:spPr>
        <p:txBody>
          <a:bodyPr/>
          <a:lstStyle>
            <a:lvl1pPr>
              <a:buNone/>
              <a:defRPr/>
            </a:lvl1pPr>
          </a:lstStyle>
          <a:p>
            <a:r>
              <a:rPr lang="x-none"/>
              <a:t>Drag picture to placeholder or click icon to add</a:t>
            </a:r>
            <a:endParaRPr/>
          </a:p>
        </p:txBody>
      </p:sp>
      <p:sp>
        <p:nvSpPr>
          <p:cNvPr id="4" name="Text Placeholder 3"/>
          <p:cNvSpPr>
            <a:spLocks noGrp="1"/>
          </p:cNvSpPr>
          <p:nvPr>
            <p:ph type="body" sz="half" idx="2"/>
          </p:nvPr>
        </p:nvSpPr>
        <p:spPr>
          <a:xfrm>
            <a:off x="3158117" y="3923180"/>
            <a:ext cx="5532958" cy="648820"/>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6/11/18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a:p>
        </p:txBody>
      </p:sp>
      <p:sp>
        <p:nvSpPr>
          <p:cNvPr id="3" name="Content Placeholder 2"/>
          <p:cNvSpPr>
            <a:spLocks noGrp="1"/>
          </p:cNvSpPr>
          <p:nvPr>
            <p:ph sz="half" idx="1"/>
          </p:nvPr>
        </p:nvSpPr>
        <p:spPr>
          <a:xfrm>
            <a:off x="914400" y="1301354"/>
            <a:ext cx="3566160" cy="3042047"/>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Content Placeholder 3"/>
          <p:cNvSpPr>
            <a:spLocks noGrp="1"/>
          </p:cNvSpPr>
          <p:nvPr>
            <p:ph sz="half" idx="2"/>
          </p:nvPr>
        </p:nvSpPr>
        <p:spPr>
          <a:xfrm>
            <a:off x="4648200" y="1301354"/>
            <a:ext cx="3566160" cy="3042047"/>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6/11/18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a:p>
        </p:txBody>
      </p:sp>
      <p:sp>
        <p:nvSpPr>
          <p:cNvPr id="3" name="Text Placeholder 2"/>
          <p:cNvSpPr>
            <a:spLocks noGrp="1"/>
          </p:cNvSpPr>
          <p:nvPr>
            <p:ph type="body" idx="1"/>
          </p:nvPr>
        </p:nvSpPr>
        <p:spPr>
          <a:xfrm>
            <a:off x="971326" y="1064525"/>
            <a:ext cx="3200400" cy="438026"/>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897367" y="1631157"/>
            <a:ext cx="3566160" cy="2712244"/>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5" name="Text Placeholder 4"/>
          <p:cNvSpPr>
            <a:spLocks noGrp="1"/>
          </p:cNvSpPr>
          <p:nvPr>
            <p:ph type="body" sz="quarter" idx="3"/>
          </p:nvPr>
        </p:nvSpPr>
        <p:spPr>
          <a:xfrm>
            <a:off x="4930247" y="1064525"/>
            <a:ext cx="3200400" cy="438026"/>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646514" y="1631157"/>
            <a:ext cx="3566160" cy="2712244"/>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6/11/18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40" y="1422781"/>
            <a:ext cx="3228975" cy="107156"/>
          </a:xfrm>
          <a:prstGeom prst="rect">
            <a:avLst/>
          </a:prstGeom>
        </p:spPr>
      </p:pic>
      <p:pic>
        <p:nvPicPr>
          <p:cNvPr id="13" name="Picture 12" descr="Comparison-Underline.png"/>
          <p:cNvPicPr>
            <a:picLocks noChangeAspect="1"/>
          </p:cNvPicPr>
          <p:nvPr/>
        </p:nvPicPr>
        <p:blipFill>
          <a:blip r:embed="rId2"/>
          <a:stretch>
            <a:fillRect/>
          </a:stretch>
        </p:blipFill>
        <p:spPr>
          <a:xfrm>
            <a:off x="4915961" y="1422781"/>
            <a:ext cx="3228975" cy="107156"/>
          </a:xfrm>
          <a:prstGeom prst="rect">
            <a:avLst/>
          </a:prstGeom>
        </p:spPr>
      </p:pic>
      <p:pic>
        <p:nvPicPr>
          <p:cNvPr id="12" name="Picture 11" descr="Comparison-Underline.png"/>
          <p:cNvPicPr>
            <a:picLocks noChangeAspect="1"/>
          </p:cNvPicPr>
          <p:nvPr/>
        </p:nvPicPr>
        <p:blipFill>
          <a:blip r:embed="rId2"/>
          <a:stretch>
            <a:fillRect/>
          </a:stretch>
        </p:blipFill>
        <p:spPr>
          <a:xfrm>
            <a:off x="957040" y="1422781"/>
            <a:ext cx="3228975" cy="107156"/>
          </a:xfrm>
          <a:prstGeom prst="rect">
            <a:avLst/>
          </a:prstGeom>
        </p:spPr>
      </p:pic>
      <p:pic>
        <p:nvPicPr>
          <p:cNvPr id="14" name="Picture 13" descr="Comparison-Underline.png"/>
          <p:cNvPicPr>
            <a:picLocks noChangeAspect="1"/>
          </p:cNvPicPr>
          <p:nvPr/>
        </p:nvPicPr>
        <p:blipFill>
          <a:blip r:embed="rId2"/>
          <a:stretch>
            <a:fillRect/>
          </a:stretch>
        </p:blipFill>
        <p:spPr>
          <a:xfrm>
            <a:off x="4915961" y="1422781"/>
            <a:ext cx="3228975" cy="10715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a:p>
        </p:txBody>
      </p:sp>
      <p:sp>
        <p:nvSpPr>
          <p:cNvPr id="3" name="Content Placeholder 2"/>
          <p:cNvSpPr>
            <a:spLocks noGrp="1"/>
          </p:cNvSpPr>
          <p:nvPr>
            <p:ph sz="half" idx="1"/>
          </p:nvPr>
        </p:nvSpPr>
        <p:spPr>
          <a:xfrm>
            <a:off x="914400" y="1301354"/>
            <a:ext cx="7315200" cy="144018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6/11/18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2903220"/>
            <a:ext cx="7315200" cy="144018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1" y="377428"/>
            <a:ext cx="7313613" cy="651272"/>
          </a:xfrm>
          <a:prstGeom prst="rect">
            <a:avLst/>
          </a:prstGeom>
        </p:spPr>
        <p:txBody>
          <a:bodyPr vert="horz" lIns="91440" tIns="45720" rIns="91440" bIns="45720" rtlCol="0" anchor="ctr">
            <a:noAutofit/>
          </a:bodyPr>
          <a:lstStyle/>
          <a:p>
            <a:r>
              <a:rPr lang="x-none"/>
              <a:t>Click to edit Master title style</a:t>
            </a:r>
            <a:endParaRPr/>
          </a:p>
        </p:txBody>
      </p:sp>
      <p:sp>
        <p:nvSpPr>
          <p:cNvPr id="3" name="Text Placeholder 2"/>
          <p:cNvSpPr>
            <a:spLocks noGrp="1"/>
          </p:cNvSpPr>
          <p:nvPr>
            <p:ph type="body" idx="1"/>
          </p:nvPr>
        </p:nvSpPr>
        <p:spPr>
          <a:xfrm>
            <a:off x="914401" y="1301353"/>
            <a:ext cx="7313613" cy="3042047"/>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Date Placeholder 3"/>
          <p:cNvSpPr>
            <a:spLocks noGrp="1"/>
          </p:cNvSpPr>
          <p:nvPr>
            <p:ph type="dt" sz="half" idx="2"/>
          </p:nvPr>
        </p:nvSpPr>
        <p:spPr>
          <a:xfrm>
            <a:off x="7663438" y="4735846"/>
            <a:ext cx="1295400" cy="198817"/>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6/11/18</a:t>
            </a:fld>
            <a:endParaRPr lang="en-US"/>
          </a:p>
        </p:txBody>
      </p:sp>
      <p:sp>
        <p:nvSpPr>
          <p:cNvPr id="5" name="Footer Placeholder 4"/>
          <p:cNvSpPr>
            <a:spLocks noGrp="1"/>
          </p:cNvSpPr>
          <p:nvPr>
            <p:ph type="ftr" sz="quarter" idx="3"/>
          </p:nvPr>
        </p:nvSpPr>
        <p:spPr>
          <a:xfrm>
            <a:off x="3942608" y="4729348"/>
            <a:ext cx="3717967" cy="19445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4107073"/>
            <a:ext cx="1483056" cy="638886"/>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 id="2147483912" r:id="rId18"/>
    <p:sldLayoutId id="2147483913" r:id="rId19"/>
    <p:sldLayoutId id="2147483914"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onkwawenna.info"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4095" y="841274"/>
            <a:ext cx="8152773" cy="3293209"/>
          </a:xfrm>
          <a:prstGeom prst="rect">
            <a:avLst/>
          </a:prstGeom>
          <a:noFill/>
        </p:spPr>
        <p:txBody>
          <a:bodyPr wrap="square" rtlCol="0">
            <a:spAutoFit/>
          </a:bodyPr>
          <a:lstStyle/>
          <a:p>
            <a:pPr algn="ctr"/>
            <a:r>
              <a:rPr lang="en-US" sz="4000" b="1" dirty="0">
                <a:latin typeface="Cambria"/>
                <a:cs typeface="Cambria"/>
              </a:rPr>
              <a:t>Creating Speakers:</a:t>
            </a:r>
          </a:p>
          <a:p>
            <a:pPr algn="ctr"/>
            <a:r>
              <a:rPr lang="en-US" sz="4000" b="1" dirty="0">
                <a:latin typeface="Cambria"/>
                <a:cs typeface="Cambria"/>
              </a:rPr>
              <a:t>2) From Simple to Complex</a:t>
            </a:r>
          </a:p>
          <a:p>
            <a:pPr algn="r"/>
            <a:endParaRPr lang="en-US" sz="3200" i="1" dirty="0"/>
          </a:p>
          <a:p>
            <a:pPr algn="r"/>
            <a:r>
              <a:rPr lang="en-US" sz="3200" i="1" dirty="0" err="1"/>
              <a:t>Owennatekha</a:t>
            </a:r>
            <a:r>
              <a:rPr lang="en-US" sz="3200" i="1" dirty="0"/>
              <a:t> (Brian Maracle)</a:t>
            </a:r>
          </a:p>
          <a:p>
            <a:pPr algn="r"/>
            <a:r>
              <a:rPr lang="en-US" sz="3200" i="1" dirty="0"/>
              <a:t>A.N.L.R.I. Fairbanks</a:t>
            </a:r>
          </a:p>
          <a:p>
            <a:pPr algn="r"/>
            <a:r>
              <a:rPr lang="en-US" sz="3200" i="1" dirty="0"/>
              <a:t>May 21-24, 2018</a:t>
            </a:r>
          </a:p>
        </p:txBody>
      </p:sp>
    </p:spTree>
    <p:extLst>
      <p:ext uri="{BB962C8B-B14F-4D97-AF65-F5344CB8AC3E}">
        <p14:creationId xmlns:p14="http://schemas.microsoft.com/office/powerpoint/2010/main" val="2347221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2100" y="1921612"/>
            <a:ext cx="8623300" cy="1569660"/>
          </a:xfrm>
          <a:prstGeom prst="rect">
            <a:avLst/>
          </a:prstGeom>
          <a:noFill/>
        </p:spPr>
        <p:txBody>
          <a:bodyPr wrap="square" rtlCol="0">
            <a:spAutoFit/>
          </a:bodyPr>
          <a:lstStyle/>
          <a:p>
            <a:pPr algn="ctr"/>
            <a:r>
              <a:rPr lang="en-US" sz="3200" i="1" dirty="0">
                <a:latin typeface="Cambria"/>
                <a:cs typeface="Cambria"/>
              </a:rPr>
              <a:t>The words are 40 variations of the verb “to like.”</a:t>
            </a:r>
          </a:p>
          <a:p>
            <a:pPr algn="ctr"/>
            <a:endParaRPr lang="en-US" sz="3200" i="1" dirty="0">
              <a:latin typeface="Cambria"/>
              <a:cs typeface="Cambria"/>
            </a:endParaRPr>
          </a:p>
          <a:p>
            <a:pPr algn="ctr"/>
            <a:r>
              <a:rPr lang="en-US" sz="3200" b="1" dirty="0">
                <a:latin typeface="Cambria"/>
                <a:cs typeface="Cambria"/>
              </a:rPr>
              <a:t>-</a:t>
            </a:r>
            <a:r>
              <a:rPr lang="en-US" sz="3200" b="1" dirty="0" err="1">
                <a:latin typeface="Cambria"/>
                <a:cs typeface="Cambria"/>
              </a:rPr>
              <a:t>nòn:we’s</a:t>
            </a:r>
            <a:endParaRPr lang="en-US" sz="3200" b="1" dirty="0">
              <a:latin typeface="Cambria"/>
              <a:cs typeface="Cambria"/>
            </a:endParaRPr>
          </a:p>
        </p:txBody>
      </p:sp>
    </p:spTree>
    <p:extLst>
      <p:ext uri="{BB962C8B-B14F-4D97-AF65-F5344CB8AC3E}">
        <p14:creationId xmlns:p14="http://schemas.microsoft.com/office/powerpoint/2010/main" val="2330243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700" y="92555"/>
            <a:ext cx="8877300" cy="4955203"/>
          </a:xfrm>
          <a:prstGeom prst="rect">
            <a:avLst/>
          </a:prstGeom>
          <a:noFill/>
        </p:spPr>
        <p:txBody>
          <a:bodyPr wrap="square" rtlCol="0">
            <a:spAutoFit/>
          </a:bodyPr>
          <a:lstStyle/>
          <a:p>
            <a:r>
              <a:rPr lang="en-US" sz="2800" b="1" dirty="0" err="1">
                <a:latin typeface="Cambria"/>
                <a:cs typeface="Cambria"/>
              </a:rPr>
              <a:t>kenòn:we’s</a:t>
            </a:r>
            <a:r>
              <a:rPr lang="en-US" sz="2800" i="1" dirty="0">
                <a:latin typeface="Cambria"/>
                <a:cs typeface="Cambria"/>
              </a:rPr>
              <a:t> = I like it.           </a:t>
            </a:r>
            <a:r>
              <a:rPr lang="en-US" sz="2800" b="1" dirty="0" err="1">
                <a:latin typeface="Cambria"/>
                <a:cs typeface="Cambria"/>
              </a:rPr>
              <a:t>wakenòn:we’s</a:t>
            </a:r>
            <a:r>
              <a:rPr lang="en-US" sz="2800" i="1" dirty="0">
                <a:latin typeface="Cambria"/>
                <a:cs typeface="Cambria"/>
              </a:rPr>
              <a:t> = It likes me.</a:t>
            </a:r>
          </a:p>
          <a:p>
            <a:r>
              <a:rPr lang="en-US" sz="2800" b="1" dirty="0" err="1">
                <a:latin typeface="Cambria"/>
                <a:cs typeface="Cambria"/>
              </a:rPr>
              <a:t>senòn:we’s</a:t>
            </a:r>
            <a:r>
              <a:rPr lang="en-US" sz="2800" i="1" dirty="0">
                <a:latin typeface="Cambria"/>
                <a:cs typeface="Cambria"/>
              </a:rPr>
              <a:t> = You like it.      </a:t>
            </a:r>
            <a:r>
              <a:rPr lang="en-US" sz="2800" b="1" dirty="0" err="1">
                <a:latin typeface="Cambria"/>
                <a:cs typeface="Cambria"/>
              </a:rPr>
              <a:t>sanòn:we’s</a:t>
            </a:r>
            <a:r>
              <a:rPr lang="en-US" sz="2800" i="1" dirty="0">
                <a:latin typeface="Cambria"/>
                <a:cs typeface="Cambria"/>
              </a:rPr>
              <a:t> = It likes you.</a:t>
            </a:r>
          </a:p>
          <a:p>
            <a:r>
              <a:rPr lang="en-US" sz="2800" b="1" dirty="0" err="1">
                <a:latin typeface="Cambria"/>
                <a:cs typeface="Cambria"/>
              </a:rPr>
              <a:t>ranòn:we’s</a:t>
            </a:r>
            <a:r>
              <a:rPr lang="en-US" sz="2800" i="1" dirty="0">
                <a:latin typeface="Cambria"/>
                <a:cs typeface="Cambria"/>
              </a:rPr>
              <a:t> = He likes it.       </a:t>
            </a:r>
            <a:r>
              <a:rPr lang="en-US" sz="2800" b="1" dirty="0" err="1">
                <a:latin typeface="Cambria"/>
                <a:cs typeface="Cambria"/>
              </a:rPr>
              <a:t>ronòn:we’s</a:t>
            </a:r>
            <a:r>
              <a:rPr lang="en-US" sz="2800" i="1" dirty="0">
                <a:latin typeface="Cambria"/>
                <a:cs typeface="Cambria"/>
              </a:rPr>
              <a:t> = It likes him.</a:t>
            </a:r>
          </a:p>
          <a:p>
            <a:r>
              <a:rPr lang="en-US" sz="2800" b="1" dirty="0" err="1">
                <a:latin typeface="Cambria"/>
                <a:cs typeface="Cambria"/>
              </a:rPr>
              <a:t>yenòn:we’s</a:t>
            </a:r>
            <a:r>
              <a:rPr lang="en-US" sz="2800" i="1" dirty="0">
                <a:latin typeface="Cambria"/>
                <a:cs typeface="Cambria"/>
              </a:rPr>
              <a:t> = She likes it.     </a:t>
            </a:r>
            <a:r>
              <a:rPr lang="en-US" sz="2800" b="1" dirty="0" err="1">
                <a:latin typeface="Cambria"/>
                <a:cs typeface="Cambria"/>
              </a:rPr>
              <a:t>yakonòn:we’s</a:t>
            </a:r>
            <a:r>
              <a:rPr lang="en-US" sz="2800" i="1" dirty="0">
                <a:latin typeface="Cambria"/>
                <a:cs typeface="Cambria"/>
              </a:rPr>
              <a:t> = It likes her.</a:t>
            </a:r>
          </a:p>
          <a:p>
            <a:pPr algn="ctr"/>
            <a:endParaRPr lang="en-US" sz="2800" i="1" dirty="0">
              <a:latin typeface="Cambria"/>
              <a:cs typeface="Cambria"/>
            </a:endParaRPr>
          </a:p>
          <a:p>
            <a:r>
              <a:rPr lang="en-US" sz="2800" b="1" dirty="0">
                <a:latin typeface="Cambria"/>
                <a:cs typeface="Cambria"/>
              </a:rPr>
              <a:t>                             </a:t>
            </a:r>
            <a:r>
              <a:rPr lang="en-US" sz="2800" b="1" dirty="0" err="1">
                <a:latin typeface="Cambria"/>
                <a:cs typeface="Cambria"/>
              </a:rPr>
              <a:t>konnòn:we’s</a:t>
            </a:r>
            <a:r>
              <a:rPr lang="en-US" sz="2800" i="1" dirty="0">
                <a:latin typeface="Cambria"/>
                <a:cs typeface="Cambria"/>
              </a:rPr>
              <a:t> = I like you.</a:t>
            </a:r>
          </a:p>
          <a:p>
            <a:r>
              <a:rPr lang="en-US" sz="2800" b="1" dirty="0">
                <a:latin typeface="Cambria"/>
                <a:cs typeface="Cambria"/>
              </a:rPr>
              <a:t>                             </a:t>
            </a:r>
            <a:r>
              <a:rPr lang="en-US" sz="2800" b="1" dirty="0" err="1">
                <a:latin typeface="Cambria"/>
                <a:cs typeface="Cambria"/>
              </a:rPr>
              <a:t>takenòn:we’s</a:t>
            </a:r>
            <a:r>
              <a:rPr lang="en-US" sz="2800" i="1" dirty="0">
                <a:latin typeface="Cambria"/>
                <a:cs typeface="Cambria"/>
              </a:rPr>
              <a:t> = You like me.</a:t>
            </a:r>
          </a:p>
          <a:p>
            <a:r>
              <a:rPr lang="en-US" sz="2800" b="1" dirty="0">
                <a:latin typeface="Cambria"/>
                <a:cs typeface="Cambria"/>
              </a:rPr>
              <a:t>                             </a:t>
            </a:r>
            <a:r>
              <a:rPr lang="en-US" sz="2800" b="1" dirty="0" err="1">
                <a:latin typeface="Cambria"/>
                <a:cs typeface="Cambria"/>
              </a:rPr>
              <a:t>rinòn:we’s</a:t>
            </a:r>
            <a:r>
              <a:rPr lang="en-US" sz="2800" i="1" dirty="0">
                <a:latin typeface="Cambria"/>
                <a:cs typeface="Cambria"/>
              </a:rPr>
              <a:t> = I like him.</a:t>
            </a:r>
          </a:p>
          <a:p>
            <a:r>
              <a:rPr lang="en-US" sz="2800" i="1" dirty="0">
                <a:latin typeface="Cambria"/>
                <a:cs typeface="Cambria"/>
              </a:rPr>
              <a:t>                            </a:t>
            </a:r>
            <a:r>
              <a:rPr lang="en-US" sz="2800" b="1" dirty="0">
                <a:latin typeface="Cambria"/>
                <a:cs typeface="Cambria"/>
              </a:rPr>
              <a:t> </a:t>
            </a:r>
            <a:r>
              <a:rPr lang="en-US" sz="2800" b="1" dirty="0" err="1">
                <a:latin typeface="Cambria"/>
                <a:cs typeface="Cambria"/>
              </a:rPr>
              <a:t>rakenòn:we’s</a:t>
            </a:r>
            <a:r>
              <a:rPr lang="en-US" sz="2800" i="1" dirty="0">
                <a:latin typeface="Cambria"/>
                <a:cs typeface="Cambria"/>
              </a:rPr>
              <a:t> = He likes me. </a:t>
            </a:r>
          </a:p>
          <a:p>
            <a:endParaRPr lang="en-US" sz="3200" i="1" dirty="0">
              <a:latin typeface="Cambria"/>
              <a:cs typeface="Cambria"/>
            </a:endParaRPr>
          </a:p>
          <a:p>
            <a:pPr algn="ctr"/>
            <a:r>
              <a:rPr lang="en-US" sz="3200" i="1" dirty="0">
                <a:latin typeface="Cambria"/>
                <a:cs typeface="Cambria"/>
              </a:rPr>
              <a:t>+ 28 more</a:t>
            </a:r>
          </a:p>
        </p:txBody>
      </p:sp>
    </p:spTree>
    <p:extLst>
      <p:ext uri="{BB962C8B-B14F-4D97-AF65-F5344CB8AC3E}">
        <p14:creationId xmlns:p14="http://schemas.microsoft.com/office/powerpoint/2010/main" val="2646957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8300" y="1962277"/>
            <a:ext cx="8382000" cy="1569660"/>
          </a:xfrm>
          <a:prstGeom prst="rect">
            <a:avLst/>
          </a:prstGeom>
          <a:noFill/>
        </p:spPr>
        <p:txBody>
          <a:bodyPr wrap="square" rtlCol="0">
            <a:spAutoFit/>
          </a:bodyPr>
          <a:lstStyle/>
          <a:p>
            <a:pPr algn="ctr"/>
            <a:r>
              <a:rPr lang="en-US" sz="3200" i="1" dirty="0">
                <a:latin typeface="Cambria"/>
                <a:cs typeface="Cambria"/>
              </a:rPr>
              <a:t>The words on the test are the 40 most common bound pronouns used to construct words.</a:t>
            </a:r>
          </a:p>
          <a:p>
            <a:pPr algn="ctr"/>
            <a:r>
              <a:rPr lang="en-US" sz="3200" i="1" dirty="0">
                <a:latin typeface="Cambria"/>
                <a:cs typeface="Cambria"/>
              </a:rPr>
              <a:t>(There are 21 more.)</a:t>
            </a:r>
          </a:p>
        </p:txBody>
      </p:sp>
    </p:spTree>
    <p:extLst>
      <p:ext uri="{BB962C8B-B14F-4D97-AF65-F5344CB8AC3E}">
        <p14:creationId xmlns:p14="http://schemas.microsoft.com/office/powerpoint/2010/main" val="198420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8300" y="1869144"/>
            <a:ext cx="8382000" cy="1077218"/>
          </a:xfrm>
          <a:prstGeom prst="rect">
            <a:avLst/>
          </a:prstGeom>
          <a:noFill/>
        </p:spPr>
        <p:txBody>
          <a:bodyPr wrap="square" rtlCol="0">
            <a:spAutoFit/>
          </a:bodyPr>
          <a:lstStyle/>
          <a:p>
            <a:pPr algn="ctr"/>
            <a:r>
              <a:rPr lang="en-US" sz="3200" i="1" dirty="0">
                <a:latin typeface="Cambria"/>
                <a:cs typeface="Cambria"/>
              </a:rPr>
              <a:t>The 40 words tests memory and commitment.</a:t>
            </a:r>
          </a:p>
          <a:p>
            <a:pPr algn="ctr"/>
            <a:r>
              <a:rPr lang="en-US" sz="3200" i="1" dirty="0">
                <a:latin typeface="Cambria"/>
                <a:cs typeface="Cambria"/>
              </a:rPr>
              <a:t>Passing the test does not predict success.</a:t>
            </a:r>
          </a:p>
        </p:txBody>
      </p:sp>
    </p:spTree>
    <p:extLst>
      <p:ext uri="{BB962C8B-B14F-4D97-AF65-F5344CB8AC3E}">
        <p14:creationId xmlns:p14="http://schemas.microsoft.com/office/powerpoint/2010/main" val="1375001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8300" y="1869144"/>
            <a:ext cx="8382000" cy="1077218"/>
          </a:xfrm>
          <a:prstGeom prst="rect">
            <a:avLst/>
          </a:prstGeom>
          <a:noFill/>
        </p:spPr>
        <p:txBody>
          <a:bodyPr wrap="square" rtlCol="0">
            <a:spAutoFit/>
          </a:bodyPr>
          <a:lstStyle/>
          <a:p>
            <a:pPr algn="ctr"/>
            <a:r>
              <a:rPr lang="en-US" sz="3200" b="1" i="1" dirty="0">
                <a:latin typeface="Cambria"/>
                <a:cs typeface="Cambria"/>
              </a:rPr>
              <a:t>The Curriculum:</a:t>
            </a:r>
          </a:p>
          <a:p>
            <a:pPr algn="ctr"/>
            <a:r>
              <a:rPr lang="en-US" sz="3200" b="1" i="1" dirty="0">
                <a:latin typeface="Cambria"/>
                <a:cs typeface="Cambria"/>
              </a:rPr>
              <a:t>From Simple-to-Complex</a:t>
            </a:r>
          </a:p>
        </p:txBody>
      </p:sp>
    </p:spTree>
    <p:extLst>
      <p:ext uri="{BB962C8B-B14F-4D97-AF65-F5344CB8AC3E}">
        <p14:creationId xmlns:p14="http://schemas.microsoft.com/office/powerpoint/2010/main" val="4081322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30638" y="1869144"/>
            <a:ext cx="7357853" cy="1569660"/>
          </a:xfrm>
          <a:prstGeom prst="rect">
            <a:avLst/>
          </a:prstGeom>
          <a:noFill/>
        </p:spPr>
        <p:txBody>
          <a:bodyPr wrap="square" rtlCol="0">
            <a:spAutoFit/>
          </a:bodyPr>
          <a:lstStyle/>
          <a:p>
            <a:pPr algn="ctr"/>
            <a:r>
              <a:rPr lang="en-US" sz="3200" i="1" dirty="0">
                <a:latin typeface="Cambria"/>
                <a:cs typeface="Cambria"/>
              </a:rPr>
              <a:t>Short words are not necessarily simple.</a:t>
            </a:r>
          </a:p>
          <a:p>
            <a:pPr algn="ctr"/>
            <a:endParaRPr lang="en-US" sz="3200" i="1" dirty="0">
              <a:latin typeface="Cambria"/>
              <a:cs typeface="Cambria"/>
            </a:endParaRPr>
          </a:p>
          <a:p>
            <a:pPr algn="ctr"/>
            <a:r>
              <a:rPr lang="en-US" sz="3200" i="1" dirty="0">
                <a:latin typeface="Cambria"/>
                <a:cs typeface="Cambria"/>
              </a:rPr>
              <a:t>Long words are not necessarily complex.</a:t>
            </a:r>
          </a:p>
        </p:txBody>
      </p:sp>
    </p:spTree>
    <p:extLst>
      <p:ext uri="{BB962C8B-B14F-4D97-AF65-F5344CB8AC3E}">
        <p14:creationId xmlns:p14="http://schemas.microsoft.com/office/powerpoint/2010/main" val="2749926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30638" y="986599"/>
            <a:ext cx="7357853" cy="2554545"/>
          </a:xfrm>
          <a:prstGeom prst="rect">
            <a:avLst/>
          </a:prstGeom>
          <a:noFill/>
        </p:spPr>
        <p:txBody>
          <a:bodyPr wrap="square" rtlCol="0">
            <a:spAutoFit/>
          </a:bodyPr>
          <a:lstStyle/>
          <a:p>
            <a:pPr algn="ctr"/>
            <a:r>
              <a:rPr lang="en-US" sz="3200" b="1" dirty="0" err="1">
                <a:latin typeface="Cambria"/>
                <a:cs typeface="Cambria"/>
              </a:rPr>
              <a:t>yénskewe</a:t>
            </a:r>
            <a:r>
              <a:rPr lang="en-US" sz="3200" b="1" dirty="0">
                <a:latin typeface="Cambria"/>
                <a:cs typeface="Cambria"/>
              </a:rPr>
              <a:t>’</a:t>
            </a:r>
          </a:p>
          <a:p>
            <a:pPr algn="ctr">
              <a:defRPr/>
            </a:pPr>
            <a:endParaRPr lang="en-US" sz="3200" i="1" dirty="0"/>
          </a:p>
          <a:p>
            <a:pPr algn="ctr">
              <a:defRPr/>
            </a:pPr>
            <a:endParaRPr lang="en-US" sz="3200" i="1" dirty="0"/>
          </a:p>
          <a:p>
            <a:pPr algn="ctr">
              <a:defRPr/>
            </a:pPr>
            <a:endParaRPr lang="en-US" sz="3200" i="1" dirty="0"/>
          </a:p>
          <a:p>
            <a:pPr algn="ctr">
              <a:defRPr/>
            </a:pPr>
            <a:r>
              <a:rPr lang="en-US" sz="3200" b="1" dirty="0" err="1">
                <a:latin typeface="Cambria"/>
                <a:cs typeface="Cambria"/>
              </a:rPr>
              <a:t>yonkeni’serehtsherowa</a:t>
            </a:r>
            <a:r>
              <a:rPr lang="en-US" sz="3200" b="1" dirty="0">
                <a:latin typeface="Cambria"/>
                <a:cs typeface="Cambria"/>
              </a:rPr>
              <a:t>́:</a:t>
            </a:r>
            <a:r>
              <a:rPr lang="en-US" sz="3200" b="1" dirty="0" err="1">
                <a:latin typeface="Cambria"/>
                <a:cs typeface="Cambria"/>
              </a:rPr>
              <a:t>nen</a:t>
            </a:r>
            <a:endParaRPr lang="en-US" sz="3200" b="1" dirty="0">
              <a:latin typeface="Cambria"/>
              <a:cs typeface="Cambria"/>
            </a:endParaRPr>
          </a:p>
        </p:txBody>
      </p:sp>
    </p:spTree>
    <p:extLst>
      <p:ext uri="{BB962C8B-B14F-4D97-AF65-F5344CB8AC3E}">
        <p14:creationId xmlns:p14="http://schemas.microsoft.com/office/powerpoint/2010/main" val="1372688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30638" y="986599"/>
            <a:ext cx="7357853" cy="3046988"/>
          </a:xfrm>
          <a:prstGeom prst="rect">
            <a:avLst/>
          </a:prstGeom>
          <a:noFill/>
        </p:spPr>
        <p:txBody>
          <a:bodyPr wrap="square" rtlCol="0">
            <a:spAutoFit/>
          </a:bodyPr>
          <a:lstStyle/>
          <a:p>
            <a:pPr algn="ctr"/>
            <a:r>
              <a:rPr lang="en-US" sz="3200" b="1" dirty="0" err="1">
                <a:latin typeface="Cambria"/>
                <a:cs typeface="Cambria"/>
              </a:rPr>
              <a:t>yénskewe</a:t>
            </a:r>
            <a:r>
              <a:rPr lang="en-US" sz="3200" b="1" dirty="0">
                <a:latin typeface="Cambria"/>
                <a:cs typeface="Cambria"/>
              </a:rPr>
              <a:t>’</a:t>
            </a:r>
          </a:p>
          <a:p>
            <a:pPr algn="ctr">
              <a:defRPr/>
            </a:pPr>
            <a:r>
              <a:rPr lang="en-US" sz="3200" i="1" dirty="0"/>
              <a:t>I will arrive back there </a:t>
            </a:r>
          </a:p>
          <a:p>
            <a:pPr algn="ctr">
              <a:defRPr/>
            </a:pPr>
            <a:endParaRPr lang="en-US" sz="3200" i="1" dirty="0"/>
          </a:p>
          <a:p>
            <a:pPr algn="ctr">
              <a:defRPr/>
            </a:pPr>
            <a:endParaRPr lang="en-US" sz="3200" i="1" dirty="0"/>
          </a:p>
          <a:p>
            <a:pPr algn="ctr">
              <a:defRPr/>
            </a:pPr>
            <a:r>
              <a:rPr lang="en-US" sz="3200" b="1" dirty="0" err="1">
                <a:latin typeface="Cambria"/>
                <a:cs typeface="Cambria"/>
              </a:rPr>
              <a:t>yonkeni’serehtsherowa</a:t>
            </a:r>
            <a:r>
              <a:rPr lang="en-US" sz="3200" b="1" dirty="0">
                <a:latin typeface="Cambria"/>
                <a:cs typeface="Cambria"/>
              </a:rPr>
              <a:t>́:</a:t>
            </a:r>
            <a:r>
              <a:rPr lang="en-US" sz="3200" b="1" dirty="0" err="1">
                <a:latin typeface="Cambria"/>
                <a:cs typeface="Cambria"/>
              </a:rPr>
              <a:t>nen</a:t>
            </a:r>
            <a:endParaRPr lang="en-US" sz="3200" b="1" dirty="0">
              <a:latin typeface="Cambria"/>
              <a:cs typeface="Cambria"/>
            </a:endParaRPr>
          </a:p>
          <a:p>
            <a:pPr algn="ctr">
              <a:defRPr/>
            </a:pPr>
            <a:r>
              <a:rPr lang="en-US" sz="3200" i="1" dirty="0"/>
              <a:t>We (two) have a big car</a:t>
            </a:r>
          </a:p>
        </p:txBody>
      </p:sp>
    </p:spTree>
    <p:extLst>
      <p:ext uri="{BB962C8B-B14F-4D97-AF65-F5344CB8AC3E}">
        <p14:creationId xmlns:p14="http://schemas.microsoft.com/office/powerpoint/2010/main" val="678969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30638" y="986599"/>
            <a:ext cx="7357853" cy="3046988"/>
          </a:xfrm>
          <a:prstGeom prst="rect">
            <a:avLst/>
          </a:prstGeom>
          <a:noFill/>
        </p:spPr>
        <p:txBody>
          <a:bodyPr wrap="square" rtlCol="0">
            <a:spAutoFit/>
          </a:bodyPr>
          <a:lstStyle/>
          <a:p>
            <a:pPr algn="ctr"/>
            <a:r>
              <a:rPr lang="en-US" sz="3200" b="1" dirty="0">
                <a:latin typeface="Cambria"/>
                <a:cs typeface="Cambria"/>
              </a:rPr>
              <a:t>y   </a:t>
            </a:r>
            <a:r>
              <a:rPr lang="en-US" sz="3200" b="1" dirty="0" err="1">
                <a:latin typeface="Cambria"/>
                <a:cs typeface="Cambria"/>
              </a:rPr>
              <a:t>én</a:t>
            </a:r>
            <a:r>
              <a:rPr lang="en-US" sz="3200" b="1" dirty="0">
                <a:latin typeface="Cambria"/>
                <a:cs typeface="Cambria"/>
              </a:rPr>
              <a:t>   s   k   ewe   ’</a:t>
            </a:r>
          </a:p>
          <a:p>
            <a:pPr algn="ctr">
              <a:defRPr/>
            </a:pPr>
            <a:r>
              <a:rPr lang="en-US" sz="3200" i="1" dirty="0"/>
              <a:t>6 elements</a:t>
            </a:r>
          </a:p>
          <a:p>
            <a:pPr algn="ctr">
              <a:defRPr/>
            </a:pPr>
            <a:endParaRPr lang="en-US" sz="3200" i="1" dirty="0"/>
          </a:p>
          <a:p>
            <a:pPr algn="ctr">
              <a:defRPr/>
            </a:pPr>
            <a:endParaRPr lang="en-US" sz="3200" i="1" dirty="0"/>
          </a:p>
          <a:p>
            <a:pPr algn="ctr">
              <a:defRPr/>
            </a:pPr>
            <a:r>
              <a:rPr lang="en-US" sz="3200" b="1" dirty="0" err="1">
                <a:latin typeface="Cambria"/>
                <a:cs typeface="Cambria"/>
              </a:rPr>
              <a:t>yonkeni</a:t>
            </a:r>
            <a:r>
              <a:rPr lang="en-US" sz="3200" b="1" dirty="0">
                <a:latin typeface="Cambria"/>
                <a:cs typeface="Cambria"/>
              </a:rPr>
              <a:t>   ’</a:t>
            </a:r>
            <a:r>
              <a:rPr lang="en-US" sz="3200" b="1" dirty="0" err="1">
                <a:latin typeface="Cambria"/>
                <a:cs typeface="Cambria"/>
              </a:rPr>
              <a:t>serehtsher</a:t>
            </a:r>
            <a:r>
              <a:rPr lang="en-US" sz="3200" b="1" dirty="0">
                <a:latin typeface="Cambria"/>
                <a:cs typeface="Cambria"/>
              </a:rPr>
              <a:t>   </a:t>
            </a:r>
            <a:r>
              <a:rPr lang="en-US" sz="3200" b="1" dirty="0" err="1">
                <a:latin typeface="Cambria"/>
                <a:cs typeface="Cambria"/>
              </a:rPr>
              <a:t>owa</a:t>
            </a:r>
            <a:r>
              <a:rPr lang="en-US" sz="3200" b="1" dirty="0">
                <a:latin typeface="Cambria"/>
                <a:cs typeface="Cambria"/>
              </a:rPr>
              <a:t>́:</a:t>
            </a:r>
            <a:r>
              <a:rPr lang="en-US" sz="3200" b="1" dirty="0" err="1">
                <a:latin typeface="Cambria"/>
                <a:cs typeface="Cambria"/>
              </a:rPr>
              <a:t>nen</a:t>
            </a:r>
            <a:endParaRPr lang="en-US" sz="3200" b="1" dirty="0">
              <a:latin typeface="Cambria"/>
              <a:cs typeface="Cambria"/>
            </a:endParaRPr>
          </a:p>
          <a:p>
            <a:pPr algn="ctr">
              <a:defRPr/>
            </a:pPr>
            <a:r>
              <a:rPr lang="en-US" sz="3200" i="1" dirty="0"/>
              <a:t>3 elements</a:t>
            </a:r>
          </a:p>
        </p:txBody>
      </p:sp>
    </p:spTree>
    <p:extLst>
      <p:ext uri="{BB962C8B-B14F-4D97-AF65-F5344CB8AC3E}">
        <p14:creationId xmlns:p14="http://schemas.microsoft.com/office/powerpoint/2010/main" val="459075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30638" y="2161532"/>
            <a:ext cx="7357853" cy="1077218"/>
          </a:xfrm>
          <a:prstGeom prst="rect">
            <a:avLst/>
          </a:prstGeom>
          <a:noFill/>
        </p:spPr>
        <p:txBody>
          <a:bodyPr wrap="square" rtlCol="0">
            <a:spAutoFit/>
          </a:bodyPr>
          <a:lstStyle/>
          <a:p>
            <a:pPr algn="ctr"/>
            <a:r>
              <a:rPr lang="en-US" sz="3200" i="1" dirty="0">
                <a:latin typeface="Cambria"/>
                <a:cs typeface="Cambria"/>
              </a:rPr>
              <a:t>And not everything that is simple </a:t>
            </a:r>
          </a:p>
          <a:p>
            <a:pPr algn="ctr"/>
            <a:r>
              <a:rPr lang="en-US" sz="3200" i="1" dirty="0">
                <a:latin typeface="Cambria"/>
                <a:cs typeface="Cambria"/>
              </a:rPr>
              <a:t>is easy to describe</a:t>
            </a:r>
            <a:r>
              <a:rPr lang="en-US" sz="3200" i="1" dirty="0"/>
              <a:t>.</a:t>
            </a:r>
          </a:p>
        </p:txBody>
      </p:sp>
    </p:spTree>
    <p:extLst>
      <p:ext uri="{BB962C8B-B14F-4D97-AF65-F5344CB8AC3E}">
        <p14:creationId xmlns:p14="http://schemas.microsoft.com/office/powerpoint/2010/main" val="1662775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a:extLst>
              <a:ext uri="{28A0092B-C50C-407E-A947-70E740481C1C}">
                <a14:useLocalDpi xmlns:a14="http://schemas.microsoft.com/office/drawing/2010/main" val="0"/>
              </a:ext>
            </a:extLst>
          </a:blip>
          <a:srcRect l="14999" t="2558" r="4983" b="25542"/>
          <a:stretch/>
        </p:blipFill>
        <p:spPr bwMode="auto">
          <a:xfrm>
            <a:off x="0" y="0"/>
            <a:ext cx="9144000" cy="5143500"/>
          </a:xfrm>
          <a:prstGeom prst="rect">
            <a:avLst/>
          </a:prstGeom>
          <a:ln>
            <a:noFill/>
          </a:ln>
          <a:extLst>
            <a:ext uri="{53640926-AAD7-44d8-BBD7-CCE9431645EC}">
              <a14:shadowObscured xmlns:a14="http://schemas.microsoft.com/office/drawing/2010/main" xmlns=""/>
            </a:ext>
            <a:ext uri="{FAA26D3D-D897-4be2-8F04-BA451C77F1D7}">
              <ma14:placeholderFlag xmlns:ma14="http://schemas.microsoft.com/office/mac/drawingml/2011/main" xmlns=""/>
            </a:ext>
          </a:extLst>
        </p:spPr>
      </p:pic>
      <p:sp>
        <p:nvSpPr>
          <p:cNvPr id="2" name="TextBox 1"/>
          <p:cNvSpPr txBox="1"/>
          <p:nvPr/>
        </p:nvSpPr>
        <p:spPr>
          <a:xfrm>
            <a:off x="2247900" y="2184400"/>
            <a:ext cx="1524000" cy="1569660"/>
          </a:xfrm>
          <a:prstGeom prst="rect">
            <a:avLst/>
          </a:prstGeom>
          <a:noFill/>
        </p:spPr>
        <p:txBody>
          <a:bodyPr wrap="square" rtlCol="0">
            <a:spAutoFit/>
          </a:bodyPr>
          <a:lstStyle/>
          <a:p>
            <a:pPr algn="ctr"/>
            <a:r>
              <a:rPr lang="en-US" sz="2400" b="1" dirty="0">
                <a:solidFill>
                  <a:srgbClr val="8000FF"/>
                </a:solidFill>
              </a:rPr>
              <a:t>Six Nations</a:t>
            </a:r>
          </a:p>
          <a:p>
            <a:pPr algn="ctr"/>
            <a:r>
              <a:rPr lang="en-US" sz="4800" dirty="0">
                <a:solidFill>
                  <a:srgbClr val="8000FF"/>
                </a:solidFill>
              </a:rPr>
              <a:t>*</a:t>
            </a:r>
            <a:r>
              <a:rPr lang="en-US" sz="1000" dirty="0">
                <a:solidFill>
                  <a:srgbClr val="8000FF"/>
                </a:solidFill>
              </a:rPr>
              <a:t> </a:t>
            </a:r>
          </a:p>
        </p:txBody>
      </p:sp>
      <p:sp>
        <p:nvSpPr>
          <p:cNvPr id="4" name="Rectangle 3"/>
          <p:cNvSpPr/>
          <p:nvPr/>
        </p:nvSpPr>
        <p:spPr>
          <a:xfrm>
            <a:off x="5588348" y="3568700"/>
            <a:ext cx="788096" cy="1569660"/>
          </a:xfrm>
          <a:prstGeom prst="rect">
            <a:avLst/>
          </a:prstGeom>
        </p:spPr>
        <p:txBody>
          <a:bodyPr wrap="none">
            <a:spAutoFit/>
          </a:bodyPr>
          <a:lstStyle/>
          <a:p>
            <a:pPr algn="ctr"/>
            <a:r>
              <a:rPr lang="en-US" sz="2400" b="1" dirty="0"/>
              <a:t>New</a:t>
            </a:r>
          </a:p>
          <a:p>
            <a:pPr algn="ctr"/>
            <a:r>
              <a:rPr lang="en-US" sz="2400" b="1" dirty="0"/>
              <a:t>York</a:t>
            </a:r>
          </a:p>
          <a:p>
            <a:pPr algn="ctr"/>
            <a:r>
              <a:rPr lang="en-US" sz="4800" b="1" dirty="0"/>
              <a:t>*</a:t>
            </a:r>
          </a:p>
        </p:txBody>
      </p:sp>
      <p:sp>
        <p:nvSpPr>
          <p:cNvPr id="5" name="Rectangle 4"/>
          <p:cNvSpPr/>
          <p:nvPr/>
        </p:nvSpPr>
        <p:spPr>
          <a:xfrm>
            <a:off x="809938" y="3153896"/>
            <a:ext cx="1097927" cy="1200328"/>
          </a:xfrm>
          <a:prstGeom prst="rect">
            <a:avLst/>
          </a:prstGeom>
        </p:spPr>
        <p:txBody>
          <a:bodyPr wrap="none">
            <a:spAutoFit/>
          </a:bodyPr>
          <a:lstStyle/>
          <a:p>
            <a:pPr algn="ctr"/>
            <a:r>
              <a:rPr lang="en-US" sz="2400" b="1" dirty="0"/>
              <a:t>Detroit</a:t>
            </a:r>
          </a:p>
          <a:p>
            <a:pPr algn="ctr"/>
            <a:r>
              <a:rPr lang="en-US" sz="4800" b="1" dirty="0"/>
              <a:t>*</a:t>
            </a:r>
          </a:p>
        </p:txBody>
      </p:sp>
      <p:sp>
        <p:nvSpPr>
          <p:cNvPr id="9" name="Rectangle 8"/>
          <p:cNvSpPr/>
          <p:nvPr/>
        </p:nvSpPr>
        <p:spPr>
          <a:xfrm>
            <a:off x="6819900" y="3112532"/>
            <a:ext cx="1231552" cy="1200328"/>
          </a:xfrm>
          <a:prstGeom prst="rect">
            <a:avLst/>
          </a:prstGeom>
        </p:spPr>
        <p:txBody>
          <a:bodyPr wrap="square">
            <a:spAutoFit/>
          </a:bodyPr>
          <a:lstStyle/>
          <a:p>
            <a:pPr algn="ctr"/>
            <a:r>
              <a:rPr lang="en-US" sz="2400" b="1" dirty="0"/>
              <a:t>Boston</a:t>
            </a:r>
          </a:p>
          <a:p>
            <a:pPr algn="ctr"/>
            <a:r>
              <a:rPr lang="en-US" sz="4800" b="1" dirty="0"/>
              <a:t>*</a:t>
            </a:r>
          </a:p>
        </p:txBody>
      </p:sp>
      <p:sp>
        <p:nvSpPr>
          <p:cNvPr id="10" name="Rectangle 9"/>
          <p:cNvSpPr/>
          <p:nvPr/>
        </p:nvSpPr>
        <p:spPr>
          <a:xfrm>
            <a:off x="4546600" y="1167340"/>
            <a:ext cx="2743200" cy="1200328"/>
          </a:xfrm>
          <a:prstGeom prst="rect">
            <a:avLst/>
          </a:prstGeom>
        </p:spPr>
        <p:txBody>
          <a:bodyPr wrap="square">
            <a:spAutoFit/>
          </a:bodyPr>
          <a:lstStyle/>
          <a:p>
            <a:pPr algn="ctr"/>
            <a:r>
              <a:rPr lang="en-US" sz="2400" b="1" dirty="0"/>
              <a:t>Montreal</a:t>
            </a:r>
          </a:p>
          <a:p>
            <a:pPr algn="ctr"/>
            <a:r>
              <a:rPr lang="en-US" sz="4800" b="1" dirty="0"/>
              <a:t>*</a:t>
            </a:r>
          </a:p>
        </p:txBody>
      </p:sp>
    </p:spTree>
    <p:extLst>
      <p:ext uri="{BB962C8B-B14F-4D97-AF65-F5344CB8AC3E}">
        <p14:creationId xmlns:p14="http://schemas.microsoft.com/office/powerpoint/2010/main" val="1591271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30638" y="1297932"/>
            <a:ext cx="7357853" cy="584776"/>
          </a:xfrm>
          <a:prstGeom prst="rect">
            <a:avLst/>
          </a:prstGeom>
          <a:noFill/>
        </p:spPr>
        <p:txBody>
          <a:bodyPr wrap="square" rtlCol="0">
            <a:spAutoFit/>
          </a:bodyPr>
          <a:lstStyle/>
          <a:p>
            <a:pPr algn="ctr"/>
            <a:r>
              <a:rPr lang="en-US" sz="3200" i="1" dirty="0">
                <a:latin typeface="Cambria"/>
                <a:cs typeface="Cambria"/>
              </a:rPr>
              <a:t>I went for a walk. </a:t>
            </a:r>
          </a:p>
        </p:txBody>
      </p:sp>
    </p:spTree>
    <p:extLst>
      <p:ext uri="{BB962C8B-B14F-4D97-AF65-F5344CB8AC3E}">
        <p14:creationId xmlns:p14="http://schemas.microsoft.com/office/powerpoint/2010/main" val="551791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5158" y="1253716"/>
            <a:ext cx="8523817" cy="1077218"/>
          </a:xfrm>
          <a:prstGeom prst="rect">
            <a:avLst/>
          </a:prstGeom>
          <a:noFill/>
        </p:spPr>
        <p:txBody>
          <a:bodyPr wrap="square" rtlCol="0">
            <a:spAutoFit/>
          </a:bodyPr>
          <a:lstStyle/>
          <a:p>
            <a:pPr algn="ctr"/>
            <a:r>
              <a:rPr lang="en-US" sz="3200" b="1" dirty="0" err="1">
                <a:latin typeface="Cambria"/>
                <a:cs typeface="Cambria"/>
              </a:rPr>
              <a:t>tewakathahahkwanónhne</a:t>
            </a:r>
            <a:endParaRPr lang="en-US" sz="3200" b="1" dirty="0">
              <a:latin typeface="Cambria"/>
              <a:cs typeface="Cambria"/>
            </a:endParaRPr>
          </a:p>
          <a:p>
            <a:pPr algn="ctr"/>
            <a:endParaRPr lang="en-US" sz="3200" i="1" dirty="0"/>
          </a:p>
        </p:txBody>
      </p:sp>
    </p:spTree>
    <p:extLst>
      <p:ext uri="{BB962C8B-B14F-4D97-AF65-F5344CB8AC3E}">
        <p14:creationId xmlns:p14="http://schemas.microsoft.com/office/powerpoint/2010/main" val="3870998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5158" y="1253716"/>
            <a:ext cx="8523817" cy="2554545"/>
          </a:xfrm>
          <a:prstGeom prst="rect">
            <a:avLst/>
          </a:prstGeom>
          <a:noFill/>
        </p:spPr>
        <p:txBody>
          <a:bodyPr wrap="square" rtlCol="0">
            <a:spAutoFit/>
          </a:bodyPr>
          <a:lstStyle/>
          <a:p>
            <a:pPr algn="ctr"/>
            <a:r>
              <a:rPr lang="en-US" sz="3200" b="1" dirty="0" err="1">
                <a:latin typeface="Cambria"/>
                <a:cs typeface="Cambria"/>
              </a:rPr>
              <a:t>tewakathahahkwanónhne</a:t>
            </a:r>
            <a:endParaRPr lang="en-US" sz="3200" b="1" dirty="0">
              <a:latin typeface="Cambria"/>
              <a:cs typeface="Cambria"/>
            </a:endParaRPr>
          </a:p>
          <a:p>
            <a:pPr algn="ctr"/>
            <a:endParaRPr lang="en-US" sz="3200" i="1" dirty="0">
              <a:latin typeface="Cambria"/>
              <a:cs typeface="Cambria"/>
            </a:endParaRPr>
          </a:p>
          <a:p>
            <a:pPr algn="ctr"/>
            <a:r>
              <a:rPr lang="en-US" sz="3200" i="1" dirty="0">
                <a:latin typeface="Cambria"/>
                <a:cs typeface="Cambria"/>
              </a:rPr>
              <a:t> </a:t>
            </a:r>
            <a:r>
              <a:rPr lang="en-US" sz="3200" b="1" dirty="0" err="1">
                <a:latin typeface="Cambria"/>
                <a:cs typeface="Cambria"/>
              </a:rPr>
              <a:t>te</a:t>
            </a:r>
            <a:r>
              <a:rPr lang="en-US" sz="3200" b="1" dirty="0">
                <a:latin typeface="Cambria"/>
                <a:cs typeface="Cambria"/>
              </a:rPr>
              <a:t>   </a:t>
            </a:r>
            <a:r>
              <a:rPr lang="en-US" sz="3200" b="1" dirty="0" err="1">
                <a:latin typeface="Cambria"/>
                <a:cs typeface="Cambria"/>
              </a:rPr>
              <a:t>wak</a:t>
            </a:r>
            <a:r>
              <a:rPr lang="en-US" sz="3200" b="1" dirty="0">
                <a:latin typeface="Cambria"/>
                <a:cs typeface="Cambria"/>
              </a:rPr>
              <a:t>   at   hah   a   </a:t>
            </a:r>
            <a:r>
              <a:rPr lang="en-US" sz="3200" b="1" dirty="0" err="1">
                <a:latin typeface="Cambria"/>
                <a:cs typeface="Cambria"/>
              </a:rPr>
              <a:t>hkw</a:t>
            </a:r>
            <a:r>
              <a:rPr lang="en-US" sz="3200" b="1" dirty="0">
                <a:latin typeface="Cambria"/>
                <a:cs typeface="Cambria"/>
              </a:rPr>
              <a:t>   a   </a:t>
            </a:r>
            <a:r>
              <a:rPr lang="en-US" sz="3200" b="1" dirty="0" err="1">
                <a:latin typeface="Cambria"/>
                <a:cs typeface="Cambria"/>
              </a:rPr>
              <a:t>hn</a:t>
            </a:r>
            <a:r>
              <a:rPr lang="en-US" sz="3200" b="1" dirty="0">
                <a:latin typeface="Cambria"/>
                <a:cs typeface="Cambria"/>
              </a:rPr>
              <a:t>   </a:t>
            </a:r>
            <a:r>
              <a:rPr lang="en-US" sz="3200" b="1" dirty="0" err="1">
                <a:latin typeface="Cambria"/>
                <a:cs typeface="Cambria"/>
              </a:rPr>
              <a:t>onh</a:t>
            </a:r>
            <a:r>
              <a:rPr lang="en-US" sz="3200" b="1" dirty="0">
                <a:latin typeface="Cambria"/>
                <a:cs typeface="Cambria"/>
              </a:rPr>
              <a:t>   ne</a:t>
            </a:r>
          </a:p>
          <a:p>
            <a:pPr algn="ctr"/>
            <a:endParaRPr lang="en-US" sz="3200" b="1" dirty="0">
              <a:latin typeface="Cambria"/>
              <a:cs typeface="Cambria"/>
            </a:endParaRPr>
          </a:p>
          <a:p>
            <a:pPr algn="ctr"/>
            <a:r>
              <a:rPr lang="en-US" sz="3200" i="1" dirty="0">
                <a:latin typeface="Cambria"/>
                <a:cs typeface="Cambria"/>
              </a:rPr>
              <a:t>10 elements</a:t>
            </a:r>
          </a:p>
        </p:txBody>
      </p:sp>
    </p:spTree>
    <p:extLst>
      <p:ext uri="{BB962C8B-B14F-4D97-AF65-F5344CB8AC3E}">
        <p14:creationId xmlns:p14="http://schemas.microsoft.com/office/powerpoint/2010/main" val="3215814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0200" y="1958165"/>
            <a:ext cx="8509000" cy="1077218"/>
          </a:xfrm>
          <a:prstGeom prst="rect">
            <a:avLst/>
          </a:prstGeom>
          <a:noFill/>
        </p:spPr>
        <p:txBody>
          <a:bodyPr wrap="square" rtlCol="0">
            <a:spAutoFit/>
          </a:bodyPr>
          <a:lstStyle/>
          <a:p>
            <a:pPr algn="ctr"/>
            <a:r>
              <a:rPr lang="en-US" sz="3200" i="1" dirty="0">
                <a:latin typeface="Cambria"/>
                <a:cs typeface="Cambria"/>
              </a:rPr>
              <a:t>At Onkwawenna,</a:t>
            </a:r>
          </a:p>
          <a:p>
            <a:pPr algn="ctr"/>
            <a:r>
              <a:rPr lang="en-US" sz="3200" i="1" dirty="0">
                <a:latin typeface="Cambria"/>
                <a:cs typeface="Cambria"/>
              </a:rPr>
              <a:t>we start with the simplest form of the language </a:t>
            </a:r>
          </a:p>
        </p:txBody>
      </p:sp>
    </p:spTree>
    <p:extLst>
      <p:ext uri="{BB962C8B-B14F-4D97-AF65-F5344CB8AC3E}">
        <p14:creationId xmlns:p14="http://schemas.microsoft.com/office/powerpoint/2010/main" val="3097680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7382" y="1888825"/>
            <a:ext cx="8101238" cy="1569660"/>
          </a:xfrm>
          <a:prstGeom prst="rect">
            <a:avLst/>
          </a:prstGeom>
          <a:noFill/>
        </p:spPr>
        <p:txBody>
          <a:bodyPr wrap="square" rtlCol="0">
            <a:spAutoFit/>
          </a:bodyPr>
          <a:lstStyle/>
          <a:p>
            <a:pPr algn="ctr"/>
            <a:r>
              <a:rPr lang="en-US" sz="3200" i="1" dirty="0">
                <a:latin typeface="Cambria"/>
                <a:cs typeface="Cambria"/>
              </a:rPr>
              <a:t>We start by describing </a:t>
            </a:r>
          </a:p>
          <a:p>
            <a:pPr algn="ctr"/>
            <a:r>
              <a:rPr lang="en-US" sz="3200" i="1" dirty="0">
                <a:latin typeface="Cambria"/>
                <a:cs typeface="Cambria"/>
              </a:rPr>
              <a:t>the way someone or something </a:t>
            </a:r>
          </a:p>
          <a:p>
            <a:pPr algn="ctr"/>
            <a:r>
              <a:rPr lang="en-US" sz="3200" i="1" u="sng" dirty="0">
                <a:latin typeface="Cambria"/>
                <a:cs typeface="Cambria"/>
              </a:rPr>
              <a:t>is</a:t>
            </a:r>
            <a:r>
              <a:rPr lang="en-US" sz="3200" i="1" dirty="0">
                <a:latin typeface="Cambria"/>
                <a:cs typeface="Cambria"/>
              </a:rPr>
              <a:t>. </a:t>
            </a:r>
          </a:p>
        </p:txBody>
      </p:sp>
    </p:spTree>
    <p:extLst>
      <p:ext uri="{BB962C8B-B14F-4D97-AF65-F5344CB8AC3E}">
        <p14:creationId xmlns:p14="http://schemas.microsoft.com/office/powerpoint/2010/main" val="3047204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7382" y="1888825"/>
            <a:ext cx="8101238" cy="1077218"/>
          </a:xfrm>
          <a:prstGeom prst="rect">
            <a:avLst/>
          </a:prstGeom>
          <a:noFill/>
        </p:spPr>
        <p:txBody>
          <a:bodyPr wrap="square" rtlCol="0">
            <a:spAutoFit/>
          </a:bodyPr>
          <a:lstStyle/>
          <a:p>
            <a:pPr algn="ctr"/>
            <a:r>
              <a:rPr lang="en-US" sz="3200" i="1" dirty="0">
                <a:latin typeface="Cambria"/>
                <a:cs typeface="Cambria"/>
              </a:rPr>
              <a:t>We describe someone’s or something’s</a:t>
            </a:r>
          </a:p>
          <a:p>
            <a:pPr algn="ctr"/>
            <a:r>
              <a:rPr lang="en-US" sz="3200" i="1" u="sng" dirty="0">
                <a:latin typeface="Cambria"/>
                <a:cs typeface="Cambria"/>
              </a:rPr>
              <a:t>state</a:t>
            </a:r>
            <a:r>
              <a:rPr lang="en-US" sz="3200" i="1" dirty="0">
                <a:latin typeface="Cambria"/>
                <a:cs typeface="Cambria"/>
              </a:rPr>
              <a:t> or </a:t>
            </a:r>
            <a:r>
              <a:rPr lang="en-US" sz="3200" i="1" u="sng" dirty="0">
                <a:latin typeface="Cambria"/>
                <a:cs typeface="Cambria"/>
              </a:rPr>
              <a:t>condition</a:t>
            </a:r>
            <a:r>
              <a:rPr lang="en-US" sz="3200" i="1" dirty="0">
                <a:latin typeface="Cambria"/>
                <a:cs typeface="Cambria"/>
              </a:rPr>
              <a:t>. </a:t>
            </a:r>
          </a:p>
        </p:txBody>
      </p:sp>
    </p:spTree>
    <p:extLst>
      <p:ext uri="{BB962C8B-B14F-4D97-AF65-F5344CB8AC3E}">
        <p14:creationId xmlns:p14="http://schemas.microsoft.com/office/powerpoint/2010/main" val="3381262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7382" y="943945"/>
            <a:ext cx="8101238" cy="3046988"/>
          </a:xfrm>
          <a:prstGeom prst="rect">
            <a:avLst/>
          </a:prstGeom>
          <a:noFill/>
        </p:spPr>
        <p:txBody>
          <a:bodyPr wrap="square" rtlCol="0">
            <a:spAutoFit/>
          </a:bodyPr>
          <a:lstStyle/>
          <a:p>
            <a:pPr algn="ctr"/>
            <a:r>
              <a:rPr lang="en-US" sz="3200" i="1" dirty="0">
                <a:latin typeface="Cambria"/>
                <a:cs typeface="Cambria"/>
              </a:rPr>
              <a:t>I am </a:t>
            </a:r>
            <a:r>
              <a:rPr lang="is-IS" sz="3200" i="1" dirty="0">
                <a:latin typeface="Cambria"/>
                <a:cs typeface="Cambria"/>
              </a:rPr>
              <a:t>…</a:t>
            </a:r>
            <a:r>
              <a:rPr lang="en-US" sz="3200" i="1" dirty="0">
                <a:latin typeface="Cambria"/>
                <a:cs typeface="Cambria"/>
              </a:rPr>
              <a:t> </a:t>
            </a:r>
          </a:p>
          <a:p>
            <a:pPr algn="ctr"/>
            <a:r>
              <a:rPr lang="en-US" sz="3200" i="1" dirty="0">
                <a:latin typeface="Cambria"/>
                <a:cs typeface="Cambria"/>
              </a:rPr>
              <a:t>You are </a:t>
            </a:r>
            <a:r>
              <a:rPr lang="is-IS" sz="3200" i="1" dirty="0">
                <a:latin typeface="Cambria"/>
                <a:cs typeface="Cambria"/>
              </a:rPr>
              <a:t>…</a:t>
            </a:r>
          </a:p>
          <a:p>
            <a:pPr algn="ctr"/>
            <a:r>
              <a:rPr lang="is-IS" sz="3200" i="1" dirty="0">
                <a:latin typeface="Cambria"/>
                <a:cs typeface="Cambria"/>
              </a:rPr>
              <a:t>He is ...</a:t>
            </a:r>
          </a:p>
          <a:p>
            <a:pPr algn="ctr"/>
            <a:r>
              <a:rPr lang="is-IS" sz="3200" i="1" dirty="0">
                <a:latin typeface="Cambria"/>
                <a:cs typeface="Cambria"/>
              </a:rPr>
              <a:t>She is ...</a:t>
            </a:r>
          </a:p>
          <a:p>
            <a:pPr algn="ctr"/>
            <a:r>
              <a:rPr lang="is-IS" sz="3200" i="1" dirty="0">
                <a:latin typeface="Cambria"/>
                <a:cs typeface="Cambria"/>
              </a:rPr>
              <a:t>It is ...</a:t>
            </a:r>
          </a:p>
          <a:p>
            <a:pPr algn="ctr"/>
            <a:r>
              <a:rPr lang="is-IS" sz="3200" i="1" dirty="0">
                <a:latin typeface="Cambria"/>
                <a:cs typeface="Cambria"/>
              </a:rPr>
              <a:t>They are ...</a:t>
            </a:r>
            <a:endParaRPr lang="en-US" sz="3200" i="1" dirty="0">
              <a:latin typeface="Cambria"/>
              <a:cs typeface="Cambria"/>
            </a:endParaRPr>
          </a:p>
        </p:txBody>
      </p:sp>
    </p:spTree>
    <p:extLst>
      <p:ext uri="{BB962C8B-B14F-4D97-AF65-F5344CB8AC3E}">
        <p14:creationId xmlns:p14="http://schemas.microsoft.com/office/powerpoint/2010/main" val="3584369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7382" y="943945"/>
            <a:ext cx="8101238" cy="3046988"/>
          </a:xfrm>
          <a:prstGeom prst="rect">
            <a:avLst/>
          </a:prstGeom>
          <a:noFill/>
        </p:spPr>
        <p:txBody>
          <a:bodyPr wrap="square" rtlCol="0">
            <a:spAutoFit/>
          </a:bodyPr>
          <a:lstStyle/>
          <a:p>
            <a:pPr algn="ctr"/>
            <a:r>
              <a:rPr lang="en-US" sz="3200" i="1" dirty="0">
                <a:latin typeface="Cambria"/>
                <a:cs typeface="Cambria"/>
              </a:rPr>
              <a:t>I am standing.</a:t>
            </a:r>
          </a:p>
          <a:p>
            <a:pPr algn="ctr"/>
            <a:r>
              <a:rPr lang="en-US" sz="3200" i="1" dirty="0">
                <a:latin typeface="Cambria"/>
                <a:cs typeface="Cambria"/>
              </a:rPr>
              <a:t>You are listening.</a:t>
            </a:r>
            <a:endParaRPr lang="is-IS" sz="3200" i="1" dirty="0">
              <a:latin typeface="Cambria"/>
              <a:cs typeface="Cambria"/>
            </a:endParaRPr>
          </a:p>
          <a:p>
            <a:pPr algn="ctr"/>
            <a:r>
              <a:rPr lang="is-IS" sz="3200" i="1" dirty="0">
                <a:latin typeface="Cambria"/>
                <a:cs typeface="Cambria"/>
              </a:rPr>
              <a:t>He is married.</a:t>
            </a:r>
          </a:p>
          <a:p>
            <a:pPr algn="ctr"/>
            <a:r>
              <a:rPr lang="is-IS" sz="3200" i="1" dirty="0">
                <a:latin typeface="Cambria"/>
                <a:cs typeface="Cambria"/>
              </a:rPr>
              <a:t>She is singing.</a:t>
            </a:r>
          </a:p>
          <a:p>
            <a:pPr algn="ctr"/>
            <a:r>
              <a:rPr lang="is-IS" sz="3200" i="1" dirty="0">
                <a:latin typeface="Cambria"/>
                <a:cs typeface="Cambria"/>
              </a:rPr>
              <a:t>It is raining.</a:t>
            </a:r>
          </a:p>
          <a:p>
            <a:pPr algn="ctr"/>
            <a:r>
              <a:rPr lang="is-IS" sz="3200" i="1" dirty="0">
                <a:latin typeface="Cambria"/>
                <a:cs typeface="Cambria"/>
              </a:rPr>
              <a:t>They are crazy.</a:t>
            </a:r>
            <a:endParaRPr lang="en-US" sz="3200" i="1" dirty="0">
              <a:latin typeface="Cambria"/>
              <a:cs typeface="Cambria"/>
            </a:endParaRPr>
          </a:p>
        </p:txBody>
      </p:sp>
    </p:spTree>
    <p:extLst>
      <p:ext uri="{BB962C8B-B14F-4D97-AF65-F5344CB8AC3E}">
        <p14:creationId xmlns:p14="http://schemas.microsoft.com/office/powerpoint/2010/main" val="2355191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7382" y="825412"/>
            <a:ext cx="8101238" cy="3539430"/>
          </a:xfrm>
          <a:prstGeom prst="rect">
            <a:avLst/>
          </a:prstGeom>
          <a:noFill/>
        </p:spPr>
        <p:txBody>
          <a:bodyPr wrap="square" rtlCol="0">
            <a:spAutoFit/>
          </a:bodyPr>
          <a:lstStyle/>
          <a:p>
            <a:pPr algn="ctr"/>
            <a:r>
              <a:rPr lang="en-US" sz="3200" i="1" dirty="0">
                <a:latin typeface="Cambria"/>
                <a:cs typeface="Cambria"/>
              </a:rPr>
              <a:t>Soon after learning simple descriptions in the present, students learn to express these states or conditions in the past and future.</a:t>
            </a:r>
          </a:p>
          <a:p>
            <a:pPr algn="ctr"/>
            <a:endParaRPr lang="en-US" sz="3200" i="1" dirty="0">
              <a:latin typeface="Cambria"/>
              <a:cs typeface="Cambria"/>
            </a:endParaRPr>
          </a:p>
          <a:p>
            <a:pPr algn="ctr"/>
            <a:r>
              <a:rPr lang="en-US" sz="3200" b="1" dirty="0" err="1">
                <a:latin typeface="Cambria"/>
                <a:cs typeface="Cambria"/>
              </a:rPr>
              <a:t>wenhniseri</a:t>
            </a:r>
            <a:r>
              <a:rPr lang="en-US" sz="3200" b="1" dirty="0">
                <a:latin typeface="Cambria"/>
                <a:cs typeface="Cambria"/>
              </a:rPr>
              <a:t>́:</a:t>
            </a:r>
            <a:r>
              <a:rPr lang="en-US" sz="3200" b="1" dirty="0" err="1">
                <a:latin typeface="Cambria"/>
                <a:cs typeface="Cambria"/>
              </a:rPr>
              <a:t>yo</a:t>
            </a:r>
            <a:r>
              <a:rPr lang="en-US" sz="3200" b="1" dirty="0">
                <a:latin typeface="Cambria"/>
                <a:cs typeface="Cambria"/>
              </a:rPr>
              <a:t>   </a:t>
            </a:r>
            <a:r>
              <a:rPr lang="en-US" sz="3200" i="1" dirty="0">
                <a:latin typeface="Cambria"/>
                <a:cs typeface="Cambria"/>
              </a:rPr>
              <a:t>It is a nice day.</a:t>
            </a:r>
          </a:p>
          <a:p>
            <a:pPr algn="ctr"/>
            <a:r>
              <a:rPr lang="en-US" sz="3200" b="1" dirty="0" err="1">
                <a:latin typeface="Cambria"/>
                <a:cs typeface="Cambria"/>
              </a:rPr>
              <a:t>wenhniseriyó</a:t>
            </a:r>
            <a:r>
              <a:rPr lang="en-US" sz="3200" b="1" dirty="0" err="1">
                <a:solidFill>
                  <a:srgbClr val="FF0000"/>
                </a:solidFill>
                <a:latin typeface="Cambria"/>
                <a:cs typeface="Cambria"/>
              </a:rPr>
              <a:t>hne</a:t>
            </a:r>
            <a:r>
              <a:rPr lang="en-US" sz="3200" b="1" dirty="0">
                <a:solidFill>
                  <a:srgbClr val="FF0000"/>
                </a:solidFill>
                <a:latin typeface="Cambria"/>
                <a:cs typeface="Cambria"/>
              </a:rPr>
              <a:t>  </a:t>
            </a:r>
            <a:r>
              <a:rPr lang="en-US" sz="3200" b="1" dirty="0">
                <a:latin typeface="Cambria"/>
                <a:cs typeface="Cambria"/>
              </a:rPr>
              <a:t> </a:t>
            </a:r>
            <a:r>
              <a:rPr lang="en-US" sz="3200" i="1" dirty="0">
                <a:latin typeface="Cambria"/>
                <a:cs typeface="Cambria"/>
              </a:rPr>
              <a:t>It </a:t>
            </a:r>
            <a:r>
              <a:rPr lang="en-US" sz="3200" b="1" i="1" dirty="0">
                <a:solidFill>
                  <a:srgbClr val="FF0000"/>
                </a:solidFill>
                <a:latin typeface="Cambria"/>
                <a:cs typeface="Cambria"/>
              </a:rPr>
              <a:t>was</a:t>
            </a:r>
            <a:r>
              <a:rPr lang="en-US" sz="3200" i="1" dirty="0">
                <a:latin typeface="Cambria"/>
                <a:cs typeface="Cambria"/>
              </a:rPr>
              <a:t> a nice day.</a:t>
            </a:r>
          </a:p>
          <a:p>
            <a:pPr algn="ctr"/>
            <a:r>
              <a:rPr lang="en-US" sz="3200" b="1" dirty="0" err="1">
                <a:solidFill>
                  <a:srgbClr val="FF0000"/>
                </a:solidFill>
                <a:latin typeface="Cambria"/>
                <a:cs typeface="Cambria"/>
              </a:rPr>
              <a:t>en</a:t>
            </a:r>
            <a:r>
              <a:rPr lang="en-US" sz="3200" b="1" dirty="0" err="1">
                <a:latin typeface="Cambria"/>
                <a:cs typeface="Cambria"/>
              </a:rPr>
              <a:t>wenhniseriyó</a:t>
            </a:r>
            <a:r>
              <a:rPr lang="en-US" sz="3200" b="1" dirty="0" err="1">
                <a:solidFill>
                  <a:srgbClr val="FF0000"/>
                </a:solidFill>
                <a:latin typeface="Cambria"/>
                <a:cs typeface="Cambria"/>
              </a:rPr>
              <a:t>hake</a:t>
            </a:r>
            <a:r>
              <a:rPr lang="en-US" sz="3200" b="1" dirty="0">
                <a:solidFill>
                  <a:srgbClr val="FF0000"/>
                </a:solidFill>
                <a:latin typeface="Cambria"/>
                <a:cs typeface="Cambria"/>
              </a:rPr>
              <a:t>  </a:t>
            </a:r>
            <a:r>
              <a:rPr lang="en-US" sz="3200" i="1" dirty="0">
                <a:latin typeface="Cambria"/>
                <a:cs typeface="Cambria"/>
              </a:rPr>
              <a:t> It </a:t>
            </a:r>
            <a:r>
              <a:rPr lang="en-US" sz="3200" b="1" i="1" dirty="0">
                <a:solidFill>
                  <a:srgbClr val="FF0000"/>
                </a:solidFill>
                <a:latin typeface="Cambria"/>
                <a:cs typeface="Cambria"/>
              </a:rPr>
              <a:t>will be</a:t>
            </a:r>
            <a:r>
              <a:rPr lang="en-US" sz="3200" i="1" dirty="0">
                <a:latin typeface="Cambria"/>
                <a:cs typeface="Cambria"/>
              </a:rPr>
              <a:t> a nice day.</a:t>
            </a:r>
          </a:p>
        </p:txBody>
      </p:sp>
    </p:spTree>
    <p:extLst>
      <p:ext uri="{BB962C8B-B14F-4D97-AF65-F5344CB8AC3E}">
        <p14:creationId xmlns:p14="http://schemas.microsoft.com/office/powerpoint/2010/main" val="738588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02000" y="1750467"/>
            <a:ext cx="5359400" cy="1569660"/>
          </a:xfrm>
          <a:prstGeom prst="rect">
            <a:avLst/>
          </a:prstGeom>
          <a:noFill/>
        </p:spPr>
        <p:txBody>
          <a:bodyPr wrap="square" rtlCol="0">
            <a:spAutoFit/>
          </a:bodyPr>
          <a:lstStyle/>
          <a:p>
            <a:pPr algn="ctr"/>
            <a:r>
              <a:rPr lang="en-US" sz="3200" i="1" dirty="0">
                <a:latin typeface="Cambria"/>
                <a:cs typeface="Cambria"/>
              </a:rPr>
              <a:t>“Simple” descriptions </a:t>
            </a:r>
          </a:p>
          <a:p>
            <a:pPr algn="ctr"/>
            <a:r>
              <a:rPr lang="en-US" sz="3200" i="1" dirty="0">
                <a:latin typeface="Cambria"/>
                <a:cs typeface="Cambria"/>
              </a:rPr>
              <a:t>are what is needed </a:t>
            </a:r>
          </a:p>
          <a:p>
            <a:pPr algn="ctr"/>
            <a:r>
              <a:rPr lang="en-US" sz="3200" i="1" dirty="0">
                <a:latin typeface="Cambria"/>
                <a:cs typeface="Cambria"/>
              </a:rPr>
              <a:t>to describe a photograph. </a:t>
            </a:r>
          </a:p>
        </p:txBody>
      </p:sp>
      <p:pic>
        <p:nvPicPr>
          <p:cNvPr id="5" name="Picture 4" descr="IMG_1872.JPG"/>
          <p:cNvPicPr>
            <a:picLocks noChangeAspect="1"/>
          </p:cNvPicPr>
          <p:nvPr/>
        </p:nvPicPr>
        <p:blipFill rotWithShape="1">
          <a:blip r:embed="rId3" cstate="print">
            <a:extLst>
              <a:ext uri="{28A0092B-C50C-407E-A947-70E740481C1C}">
                <a14:useLocalDpi xmlns:a14="http://schemas.microsoft.com/office/drawing/2010/main" val="0"/>
              </a:ext>
            </a:extLst>
          </a:blip>
          <a:srcRect t="16454" b="11279"/>
          <a:stretch/>
        </p:blipFill>
        <p:spPr>
          <a:xfrm rot="5400000">
            <a:off x="-1177846" y="1177844"/>
            <a:ext cx="5143503" cy="2787813"/>
          </a:xfrm>
          <a:prstGeom prst="rect">
            <a:avLst/>
          </a:prstGeom>
        </p:spPr>
      </p:pic>
    </p:spTree>
    <p:extLst>
      <p:ext uri="{BB962C8B-B14F-4D97-AF65-F5344CB8AC3E}">
        <p14:creationId xmlns:p14="http://schemas.microsoft.com/office/powerpoint/2010/main" val="3912116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90600" y="1283908"/>
            <a:ext cx="7265654" cy="2554545"/>
          </a:xfrm>
          <a:prstGeom prst="rect">
            <a:avLst/>
          </a:prstGeom>
          <a:noFill/>
        </p:spPr>
        <p:txBody>
          <a:bodyPr wrap="square" rtlCol="0">
            <a:spAutoFit/>
          </a:bodyPr>
          <a:lstStyle/>
          <a:p>
            <a:pPr algn="ctr"/>
            <a:r>
              <a:rPr lang="en-US" sz="3200" b="1" i="1" dirty="0">
                <a:latin typeface="Cambria"/>
                <a:cs typeface="Cambria"/>
              </a:rPr>
              <a:t>Six Nations</a:t>
            </a:r>
          </a:p>
          <a:p>
            <a:pPr algn="ctr"/>
            <a:r>
              <a:rPr lang="en-US" sz="3200" i="1" dirty="0">
                <a:latin typeface="Cambria"/>
                <a:cs typeface="Cambria"/>
              </a:rPr>
              <a:t>3 out of 6 languages still spoken</a:t>
            </a:r>
          </a:p>
          <a:p>
            <a:pPr algn="ctr"/>
            <a:r>
              <a:rPr lang="en-US" sz="3200" i="1" dirty="0">
                <a:latin typeface="Cambria"/>
                <a:cs typeface="Cambria"/>
              </a:rPr>
              <a:t>13,000 people living on-reserve</a:t>
            </a:r>
          </a:p>
          <a:p>
            <a:pPr algn="ctr"/>
            <a:r>
              <a:rPr lang="en-US" sz="3200" i="1" dirty="0">
                <a:latin typeface="Cambria"/>
                <a:cs typeface="Cambria"/>
              </a:rPr>
              <a:t>2 First-Language Mohawk speakers</a:t>
            </a:r>
          </a:p>
          <a:p>
            <a:pPr algn="ctr"/>
            <a:r>
              <a:rPr lang="en-US" sz="3200" i="1" dirty="0">
                <a:latin typeface="Cambria"/>
                <a:cs typeface="Cambria"/>
              </a:rPr>
              <a:t>(2,000 speakers live in the East)</a:t>
            </a:r>
          </a:p>
        </p:txBody>
      </p:sp>
    </p:spTree>
    <p:extLst>
      <p:ext uri="{BB962C8B-B14F-4D97-AF65-F5344CB8AC3E}">
        <p14:creationId xmlns:p14="http://schemas.microsoft.com/office/powerpoint/2010/main" val="2981465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2643" y="1083947"/>
            <a:ext cx="8279418" cy="3046988"/>
          </a:xfrm>
          <a:prstGeom prst="rect">
            <a:avLst/>
          </a:prstGeom>
          <a:noFill/>
        </p:spPr>
        <p:txBody>
          <a:bodyPr wrap="square" rtlCol="0">
            <a:spAutoFit/>
          </a:bodyPr>
          <a:lstStyle/>
          <a:p>
            <a:pPr algn="ctr"/>
            <a:r>
              <a:rPr lang="en-US" sz="3200" b="1" i="1" dirty="0">
                <a:latin typeface="Cambria"/>
                <a:cs typeface="Cambria"/>
              </a:rPr>
              <a:t>Unit #1</a:t>
            </a:r>
            <a:endParaRPr lang="en-US" sz="3200" i="1" dirty="0">
              <a:latin typeface="Cambria"/>
              <a:cs typeface="Cambria"/>
            </a:endParaRPr>
          </a:p>
          <a:p>
            <a:pPr algn="ctr"/>
            <a:r>
              <a:rPr lang="en-US" sz="3200" i="1" dirty="0">
                <a:latin typeface="Cambria"/>
                <a:cs typeface="Cambria"/>
              </a:rPr>
              <a:t>Making Simple Conversations</a:t>
            </a:r>
          </a:p>
          <a:p>
            <a:pPr algn="ctr"/>
            <a:r>
              <a:rPr lang="en-US" sz="3200" i="1" dirty="0">
                <a:latin typeface="Cambria"/>
                <a:cs typeface="Cambria"/>
              </a:rPr>
              <a:t>Making statements, questions, answers </a:t>
            </a:r>
          </a:p>
          <a:p>
            <a:pPr algn="ctr"/>
            <a:r>
              <a:rPr lang="en-US" sz="3200" i="1" dirty="0">
                <a:latin typeface="Cambria"/>
                <a:cs typeface="Cambria"/>
              </a:rPr>
              <a:t>Using negatives, qualifiers, conjunctions </a:t>
            </a:r>
          </a:p>
          <a:p>
            <a:pPr algn="ctr"/>
            <a:r>
              <a:rPr lang="en-US" sz="3200" i="1" dirty="0">
                <a:latin typeface="Cambria"/>
                <a:cs typeface="Cambria"/>
              </a:rPr>
              <a:t>With just two verbs – to like &amp; to know</a:t>
            </a:r>
          </a:p>
          <a:p>
            <a:pPr algn="ctr"/>
            <a:r>
              <a:rPr lang="en-US" sz="3200" i="1" dirty="0">
                <a:latin typeface="Cambria"/>
                <a:cs typeface="Cambria"/>
              </a:rPr>
              <a:t>Asking &amp; Answering naming questions</a:t>
            </a:r>
          </a:p>
        </p:txBody>
      </p:sp>
    </p:spTree>
    <p:extLst>
      <p:ext uri="{BB962C8B-B14F-4D97-AF65-F5344CB8AC3E}">
        <p14:creationId xmlns:p14="http://schemas.microsoft.com/office/powerpoint/2010/main" val="1749130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2643" y="779148"/>
            <a:ext cx="8279418" cy="3539430"/>
          </a:xfrm>
          <a:prstGeom prst="rect">
            <a:avLst/>
          </a:prstGeom>
          <a:noFill/>
        </p:spPr>
        <p:txBody>
          <a:bodyPr wrap="square" rtlCol="0">
            <a:spAutoFit/>
          </a:bodyPr>
          <a:lstStyle/>
          <a:p>
            <a:pPr algn="ctr"/>
            <a:r>
              <a:rPr lang="en-US" sz="3200" b="1" i="1" dirty="0">
                <a:latin typeface="Cambria"/>
                <a:cs typeface="Cambria"/>
              </a:rPr>
              <a:t>Unit #1 Test</a:t>
            </a:r>
            <a:endParaRPr lang="en-US" sz="3200" i="1" dirty="0">
              <a:latin typeface="Cambria"/>
              <a:cs typeface="Cambria"/>
            </a:endParaRPr>
          </a:p>
          <a:p>
            <a:pPr algn="ctr"/>
            <a:r>
              <a:rPr lang="en-US" sz="3200" i="1" dirty="0">
                <a:latin typeface="Cambria"/>
                <a:cs typeface="Cambria"/>
              </a:rPr>
              <a:t>I know that you like that boy</a:t>
            </a:r>
          </a:p>
          <a:p>
            <a:pPr algn="ctr"/>
            <a:r>
              <a:rPr lang="en-US" sz="3200" i="1" dirty="0">
                <a:latin typeface="Cambria"/>
                <a:cs typeface="Cambria"/>
              </a:rPr>
              <a:t>but do you know if he likes you?</a:t>
            </a:r>
          </a:p>
          <a:p>
            <a:pPr algn="ctr"/>
            <a:endParaRPr lang="en-US" sz="3200" i="1" dirty="0">
              <a:latin typeface="Cambria"/>
              <a:cs typeface="Cambria"/>
            </a:endParaRPr>
          </a:p>
          <a:p>
            <a:pPr algn="ctr"/>
            <a:r>
              <a:rPr lang="en-US" sz="3200" i="1" dirty="0">
                <a:latin typeface="Cambria"/>
                <a:cs typeface="Cambria"/>
              </a:rPr>
              <a:t>That young woman, the one named Kathy,  doesn’t know if that old lady likes her more than you do.</a:t>
            </a:r>
            <a:endParaRPr lang="en-US" sz="3200" i="1" dirty="0"/>
          </a:p>
        </p:txBody>
      </p:sp>
    </p:spTree>
    <p:extLst>
      <p:ext uri="{BB962C8B-B14F-4D97-AF65-F5344CB8AC3E}">
        <p14:creationId xmlns:p14="http://schemas.microsoft.com/office/powerpoint/2010/main" val="3853463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2643" y="645544"/>
            <a:ext cx="8279418" cy="4031873"/>
          </a:xfrm>
          <a:prstGeom prst="rect">
            <a:avLst/>
          </a:prstGeom>
          <a:noFill/>
        </p:spPr>
        <p:txBody>
          <a:bodyPr wrap="square" rtlCol="0">
            <a:spAutoFit/>
          </a:bodyPr>
          <a:lstStyle/>
          <a:p>
            <a:pPr algn="ctr"/>
            <a:r>
              <a:rPr lang="en-US" sz="3200" b="1" i="1" dirty="0">
                <a:latin typeface="Cambria"/>
                <a:cs typeface="Cambria"/>
              </a:rPr>
              <a:t>Unit 2</a:t>
            </a:r>
          </a:p>
          <a:p>
            <a:pPr algn="ctr"/>
            <a:r>
              <a:rPr lang="en-US" sz="3200" i="1" dirty="0">
                <a:latin typeface="Cambria"/>
                <a:cs typeface="Cambria"/>
              </a:rPr>
              <a:t>Kinship</a:t>
            </a:r>
          </a:p>
          <a:p>
            <a:pPr algn="ctr"/>
            <a:r>
              <a:rPr lang="en-US" sz="3200" i="1" dirty="0">
                <a:latin typeface="Cambria"/>
                <a:cs typeface="Cambria"/>
              </a:rPr>
              <a:t>Negatives</a:t>
            </a:r>
          </a:p>
          <a:p>
            <a:pPr algn="ctr"/>
            <a:r>
              <a:rPr lang="en-US" sz="3200" i="1" dirty="0">
                <a:latin typeface="Cambria"/>
                <a:cs typeface="Cambria"/>
              </a:rPr>
              <a:t>Resemblance</a:t>
            </a:r>
          </a:p>
          <a:p>
            <a:pPr algn="ctr"/>
            <a:r>
              <a:rPr lang="en-US" sz="3200" i="1" dirty="0">
                <a:latin typeface="Cambria"/>
                <a:cs typeface="Cambria"/>
              </a:rPr>
              <a:t>Dead &amp; Alive</a:t>
            </a:r>
          </a:p>
          <a:p>
            <a:pPr algn="ctr"/>
            <a:r>
              <a:rPr lang="en-US" sz="3200" i="1" dirty="0">
                <a:latin typeface="Cambria"/>
                <a:cs typeface="Cambria"/>
              </a:rPr>
              <a:t>Numbers</a:t>
            </a:r>
          </a:p>
          <a:p>
            <a:pPr algn="ctr"/>
            <a:r>
              <a:rPr lang="en-US" sz="3200" i="1" dirty="0">
                <a:latin typeface="Cambria"/>
                <a:cs typeface="Cambria"/>
              </a:rPr>
              <a:t>Age</a:t>
            </a:r>
          </a:p>
          <a:p>
            <a:pPr algn="ctr"/>
            <a:r>
              <a:rPr lang="en-US" sz="3200" i="1" dirty="0">
                <a:latin typeface="Cambria"/>
                <a:cs typeface="Cambria"/>
              </a:rPr>
              <a:t>Love &amp; Hate</a:t>
            </a:r>
            <a:endParaRPr lang="en-US" sz="3200" i="1" dirty="0"/>
          </a:p>
        </p:txBody>
      </p:sp>
    </p:spTree>
    <p:extLst>
      <p:ext uri="{BB962C8B-B14F-4D97-AF65-F5344CB8AC3E}">
        <p14:creationId xmlns:p14="http://schemas.microsoft.com/office/powerpoint/2010/main" val="28076957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2643" y="1085810"/>
            <a:ext cx="8279418" cy="3046988"/>
          </a:xfrm>
          <a:prstGeom prst="rect">
            <a:avLst/>
          </a:prstGeom>
          <a:noFill/>
        </p:spPr>
        <p:txBody>
          <a:bodyPr wrap="square" rtlCol="0">
            <a:spAutoFit/>
          </a:bodyPr>
          <a:lstStyle/>
          <a:p>
            <a:pPr algn="ctr"/>
            <a:r>
              <a:rPr lang="en-US" sz="3200" b="1" i="1" dirty="0">
                <a:latin typeface="Cambria"/>
                <a:cs typeface="Cambria"/>
              </a:rPr>
              <a:t>Unit 2 Test</a:t>
            </a:r>
          </a:p>
          <a:p>
            <a:pPr algn="ctr"/>
            <a:r>
              <a:rPr lang="en-US" sz="3200" i="1" dirty="0">
                <a:latin typeface="Cambria"/>
                <a:cs typeface="Cambria"/>
              </a:rPr>
              <a:t>Are you related to that good-looking young man named Paul?</a:t>
            </a:r>
          </a:p>
          <a:p>
            <a:pPr algn="ctr"/>
            <a:endParaRPr lang="en-US" sz="3200" i="1" dirty="0">
              <a:latin typeface="Cambria"/>
              <a:cs typeface="Cambria"/>
            </a:endParaRPr>
          </a:p>
          <a:p>
            <a:pPr algn="ctr"/>
            <a:r>
              <a:rPr lang="en-US" sz="3200" i="1" dirty="0">
                <a:latin typeface="Cambria"/>
                <a:cs typeface="Cambria"/>
              </a:rPr>
              <a:t>Mary is 30 years older than her daughter Betty but they still look alike.</a:t>
            </a:r>
          </a:p>
        </p:txBody>
      </p:sp>
    </p:spTree>
    <p:extLst>
      <p:ext uri="{BB962C8B-B14F-4D97-AF65-F5344CB8AC3E}">
        <p14:creationId xmlns:p14="http://schemas.microsoft.com/office/powerpoint/2010/main" val="1749777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2643" y="899543"/>
            <a:ext cx="8279418" cy="3539430"/>
          </a:xfrm>
          <a:prstGeom prst="rect">
            <a:avLst/>
          </a:prstGeom>
          <a:noFill/>
        </p:spPr>
        <p:txBody>
          <a:bodyPr wrap="square" rtlCol="0">
            <a:spAutoFit/>
          </a:bodyPr>
          <a:lstStyle/>
          <a:p>
            <a:pPr algn="ctr"/>
            <a:r>
              <a:rPr lang="en-US" sz="3200" b="1" i="1" dirty="0">
                <a:latin typeface="Cambria"/>
                <a:cs typeface="Cambria"/>
              </a:rPr>
              <a:t>Unit 3</a:t>
            </a:r>
          </a:p>
          <a:p>
            <a:pPr algn="ctr"/>
            <a:r>
              <a:rPr lang="en-US" sz="3200" i="1" dirty="0">
                <a:latin typeface="Cambria"/>
                <a:cs typeface="Cambria"/>
              </a:rPr>
              <a:t>Describing the way things used to be</a:t>
            </a:r>
          </a:p>
          <a:p>
            <a:pPr algn="ctr"/>
            <a:r>
              <a:rPr lang="en-US" sz="3200" i="1" dirty="0">
                <a:latin typeface="Cambria"/>
                <a:cs typeface="Cambria"/>
              </a:rPr>
              <a:t>Being engaged, married, divorced</a:t>
            </a:r>
          </a:p>
          <a:p>
            <a:pPr algn="ctr"/>
            <a:r>
              <a:rPr lang="en-US" sz="3200" i="1" dirty="0">
                <a:latin typeface="Cambria"/>
                <a:cs typeface="Cambria"/>
              </a:rPr>
              <a:t>When something was the case</a:t>
            </a:r>
          </a:p>
          <a:p>
            <a:pPr algn="ctr"/>
            <a:r>
              <a:rPr lang="en-US" sz="3200" i="1" dirty="0">
                <a:latin typeface="Cambria"/>
                <a:cs typeface="Cambria"/>
              </a:rPr>
              <a:t>Being in a state/condition again</a:t>
            </a:r>
          </a:p>
          <a:p>
            <a:pPr algn="ctr"/>
            <a:r>
              <a:rPr lang="en-US" sz="3200" i="1" dirty="0">
                <a:latin typeface="Cambria"/>
                <a:cs typeface="Cambria"/>
              </a:rPr>
              <a:t>Good people, bad people</a:t>
            </a:r>
          </a:p>
          <a:p>
            <a:pPr algn="ctr"/>
            <a:r>
              <a:rPr lang="en-US" sz="3200" i="1" dirty="0">
                <a:latin typeface="Cambria"/>
                <a:cs typeface="Cambria"/>
              </a:rPr>
              <a:t>Having kids, animals, families</a:t>
            </a:r>
          </a:p>
        </p:txBody>
      </p:sp>
    </p:spTree>
    <p:extLst>
      <p:ext uri="{BB962C8B-B14F-4D97-AF65-F5344CB8AC3E}">
        <p14:creationId xmlns:p14="http://schemas.microsoft.com/office/powerpoint/2010/main" val="336856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2643" y="1170476"/>
            <a:ext cx="8279418" cy="2554545"/>
          </a:xfrm>
          <a:prstGeom prst="rect">
            <a:avLst/>
          </a:prstGeom>
          <a:noFill/>
        </p:spPr>
        <p:txBody>
          <a:bodyPr wrap="square" rtlCol="0">
            <a:spAutoFit/>
          </a:bodyPr>
          <a:lstStyle/>
          <a:p>
            <a:pPr algn="ctr"/>
            <a:r>
              <a:rPr lang="en-US" sz="3200" b="1" i="1" dirty="0">
                <a:latin typeface="Cambria"/>
                <a:cs typeface="Cambria"/>
              </a:rPr>
              <a:t>Unit 3 Test</a:t>
            </a:r>
          </a:p>
          <a:p>
            <a:pPr algn="ctr"/>
            <a:r>
              <a:rPr lang="en-US" sz="3200" i="1" dirty="0">
                <a:latin typeface="Cambria"/>
                <a:cs typeface="Cambria"/>
              </a:rPr>
              <a:t>My wife and I aren’t married but we have ten kids.</a:t>
            </a:r>
          </a:p>
          <a:p>
            <a:pPr algn="ctr"/>
            <a:endParaRPr lang="en-US" sz="3200" i="1" dirty="0">
              <a:latin typeface="Cambria"/>
              <a:cs typeface="Cambria"/>
            </a:endParaRPr>
          </a:p>
          <a:p>
            <a:pPr algn="ctr"/>
            <a:r>
              <a:rPr lang="en-US" sz="3200" i="1" dirty="0">
                <a:latin typeface="Cambria"/>
                <a:cs typeface="Cambria"/>
              </a:rPr>
              <a:t>My nephew is a bad kid but I don’t hate him.</a:t>
            </a:r>
          </a:p>
        </p:txBody>
      </p:sp>
    </p:spTree>
    <p:extLst>
      <p:ext uri="{BB962C8B-B14F-4D97-AF65-F5344CB8AC3E}">
        <p14:creationId xmlns:p14="http://schemas.microsoft.com/office/powerpoint/2010/main" val="20397768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2643" y="1187410"/>
            <a:ext cx="8279418" cy="3046988"/>
          </a:xfrm>
          <a:prstGeom prst="rect">
            <a:avLst/>
          </a:prstGeom>
          <a:noFill/>
        </p:spPr>
        <p:txBody>
          <a:bodyPr wrap="square" rtlCol="0">
            <a:spAutoFit/>
          </a:bodyPr>
          <a:lstStyle/>
          <a:p>
            <a:pPr algn="ctr"/>
            <a:r>
              <a:rPr lang="en-US" sz="3200" b="1" i="1" dirty="0">
                <a:latin typeface="Cambria"/>
                <a:cs typeface="Cambria"/>
              </a:rPr>
              <a:t>Unit 4</a:t>
            </a:r>
          </a:p>
          <a:p>
            <a:pPr algn="ctr"/>
            <a:r>
              <a:rPr lang="en-US" sz="3200" i="1" dirty="0">
                <a:latin typeface="Cambria"/>
                <a:cs typeface="Cambria"/>
              </a:rPr>
              <a:t>Times of the day &amp; year</a:t>
            </a:r>
          </a:p>
          <a:p>
            <a:pPr algn="ctr"/>
            <a:r>
              <a:rPr lang="en-US" sz="3200" i="1" dirty="0">
                <a:latin typeface="Cambria"/>
                <a:cs typeface="Cambria"/>
              </a:rPr>
              <a:t>Names of days and months</a:t>
            </a:r>
          </a:p>
          <a:p>
            <a:pPr algn="ctr"/>
            <a:r>
              <a:rPr lang="en-US" sz="3200" i="1" dirty="0">
                <a:latin typeface="Cambria"/>
                <a:cs typeface="Cambria"/>
              </a:rPr>
              <a:t>Asking and telling time</a:t>
            </a:r>
          </a:p>
          <a:p>
            <a:pPr algn="ctr"/>
            <a:r>
              <a:rPr lang="en-US" sz="3200" i="1" dirty="0">
                <a:latin typeface="Cambria"/>
                <a:cs typeface="Cambria"/>
              </a:rPr>
              <a:t>Being here &amp; there: past, present, future</a:t>
            </a:r>
          </a:p>
          <a:p>
            <a:pPr algn="ctr"/>
            <a:r>
              <a:rPr lang="en-US" sz="3200" i="1" dirty="0">
                <a:latin typeface="Cambria"/>
                <a:cs typeface="Cambria"/>
              </a:rPr>
              <a:t>Place names</a:t>
            </a:r>
          </a:p>
        </p:txBody>
      </p:sp>
    </p:spTree>
    <p:extLst>
      <p:ext uri="{BB962C8B-B14F-4D97-AF65-F5344CB8AC3E}">
        <p14:creationId xmlns:p14="http://schemas.microsoft.com/office/powerpoint/2010/main" val="1416653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0934" y="816952"/>
            <a:ext cx="8619066" cy="3539430"/>
          </a:xfrm>
          <a:prstGeom prst="rect">
            <a:avLst/>
          </a:prstGeom>
          <a:noFill/>
        </p:spPr>
        <p:txBody>
          <a:bodyPr wrap="square" rtlCol="0">
            <a:spAutoFit/>
          </a:bodyPr>
          <a:lstStyle/>
          <a:p>
            <a:pPr algn="ctr"/>
            <a:r>
              <a:rPr lang="en-US" sz="3200" b="1" i="1" dirty="0">
                <a:latin typeface="Cambria"/>
                <a:cs typeface="Cambria"/>
              </a:rPr>
              <a:t>Unit 4 Test</a:t>
            </a:r>
          </a:p>
          <a:p>
            <a:pPr algn="ctr"/>
            <a:r>
              <a:rPr lang="en-US" sz="3200" i="1" dirty="0">
                <a:latin typeface="Cambria"/>
                <a:cs typeface="Cambria"/>
              </a:rPr>
              <a:t>You don’t have to be here on Tuesday next week.</a:t>
            </a:r>
          </a:p>
          <a:p>
            <a:pPr algn="ctr"/>
            <a:endParaRPr lang="en-US" sz="3200" i="1" dirty="0">
              <a:latin typeface="Cambria"/>
              <a:cs typeface="Cambria"/>
            </a:endParaRPr>
          </a:p>
          <a:p>
            <a:pPr algn="ctr"/>
            <a:r>
              <a:rPr lang="en-US" sz="3200" i="1" dirty="0">
                <a:latin typeface="Cambria"/>
                <a:cs typeface="Cambria"/>
              </a:rPr>
              <a:t>Didn’t your parents used to live in Toronto?</a:t>
            </a:r>
          </a:p>
          <a:p>
            <a:pPr algn="ctr"/>
            <a:endParaRPr lang="en-US" sz="3200" i="1" dirty="0">
              <a:latin typeface="Cambria"/>
              <a:cs typeface="Cambria"/>
            </a:endParaRPr>
          </a:p>
          <a:p>
            <a:pPr algn="ctr"/>
            <a:r>
              <a:rPr lang="en-US" sz="3200" i="1" dirty="0">
                <a:latin typeface="Cambria"/>
                <a:cs typeface="Cambria"/>
              </a:rPr>
              <a:t>Where did you live when you before you were married?</a:t>
            </a:r>
          </a:p>
        </p:txBody>
      </p:sp>
    </p:spTree>
    <p:extLst>
      <p:ext uri="{BB962C8B-B14F-4D97-AF65-F5344CB8AC3E}">
        <p14:creationId xmlns:p14="http://schemas.microsoft.com/office/powerpoint/2010/main" val="16794851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2643" y="848743"/>
            <a:ext cx="8279418" cy="3539430"/>
          </a:xfrm>
          <a:prstGeom prst="rect">
            <a:avLst/>
          </a:prstGeom>
          <a:noFill/>
        </p:spPr>
        <p:txBody>
          <a:bodyPr wrap="square" rtlCol="0">
            <a:spAutoFit/>
          </a:bodyPr>
          <a:lstStyle/>
          <a:p>
            <a:pPr algn="ctr"/>
            <a:r>
              <a:rPr lang="en-US" sz="3200" b="1" i="1" dirty="0">
                <a:latin typeface="Cambria"/>
                <a:cs typeface="Cambria"/>
              </a:rPr>
              <a:t>Unit 5</a:t>
            </a:r>
          </a:p>
          <a:p>
            <a:pPr algn="ctr"/>
            <a:r>
              <a:rPr lang="en-US" sz="3200" i="1" dirty="0">
                <a:latin typeface="Cambria"/>
                <a:cs typeface="Cambria"/>
              </a:rPr>
              <a:t>70 physical, mental &amp; emotional state verbs:</a:t>
            </a:r>
          </a:p>
          <a:p>
            <a:pPr algn="ctr"/>
            <a:endParaRPr lang="en-US" sz="3200" i="1" dirty="0">
              <a:latin typeface="Cambria"/>
              <a:cs typeface="Cambria"/>
            </a:endParaRPr>
          </a:p>
          <a:p>
            <a:pPr algn="ctr"/>
            <a:r>
              <a:rPr lang="en-US" sz="3200" i="1" dirty="0">
                <a:latin typeface="Cambria"/>
                <a:cs typeface="Cambria"/>
              </a:rPr>
              <a:t>angry, awake, busy, crying, dark-skinned, drunk, eating, famous, fat, funny, happy, hungry, lazy, lucky, nasty, poor, pregnant, sad, short, sleeping, smart, worried, working</a:t>
            </a:r>
          </a:p>
        </p:txBody>
      </p:sp>
    </p:spTree>
    <p:extLst>
      <p:ext uri="{BB962C8B-B14F-4D97-AF65-F5344CB8AC3E}">
        <p14:creationId xmlns:p14="http://schemas.microsoft.com/office/powerpoint/2010/main" val="15207294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2643" y="1068876"/>
            <a:ext cx="8279418" cy="3046988"/>
          </a:xfrm>
          <a:prstGeom prst="rect">
            <a:avLst/>
          </a:prstGeom>
          <a:noFill/>
        </p:spPr>
        <p:txBody>
          <a:bodyPr wrap="square" rtlCol="0">
            <a:spAutoFit/>
          </a:bodyPr>
          <a:lstStyle/>
          <a:p>
            <a:pPr algn="ctr"/>
            <a:r>
              <a:rPr lang="en-US" sz="3200" b="1" i="1" dirty="0">
                <a:latin typeface="Cambria"/>
                <a:cs typeface="Cambria"/>
              </a:rPr>
              <a:t>Unit 5 Test</a:t>
            </a:r>
          </a:p>
          <a:p>
            <a:pPr algn="ctr"/>
            <a:r>
              <a:rPr lang="en-US" sz="3200" i="1" dirty="0">
                <a:latin typeface="Cambria"/>
                <a:cs typeface="Cambria"/>
              </a:rPr>
              <a:t>She won’t be happy until she is thinner.</a:t>
            </a:r>
          </a:p>
          <a:p>
            <a:pPr algn="ctr"/>
            <a:endParaRPr lang="en-US" sz="3200" i="1" dirty="0">
              <a:latin typeface="Cambria"/>
              <a:cs typeface="Cambria"/>
            </a:endParaRPr>
          </a:p>
          <a:p>
            <a:pPr algn="ctr"/>
            <a:r>
              <a:rPr lang="en-US" sz="3200" i="1" dirty="0">
                <a:latin typeface="Cambria"/>
                <a:cs typeface="Cambria"/>
              </a:rPr>
              <a:t>He was always drunk when he was single.</a:t>
            </a:r>
          </a:p>
          <a:p>
            <a:pPr algn="ctr"/>
            <a:endParaRPr lang="en-US" sz="3200" i="1" dirty="0">
              <a:latin typeface="Cambria"/>
              <a:cs typeface="Cambria"/>
            </a:endParaRPr>
          </a:p>
          <a:p>
            <a:pPr algn="ctr"/>
            <a:r>
              <a:rPr lang="en-US" sz="3200" i="1" dirty="0">
                <a:latin typeface="Cambria"/>
                <a:cs typeface="Cambria"/>
              </a:rPr>
              <a:t>It’s surprising that she isn’t married yet.</a:t>
            </a:r>
          </a:p>
        </p:txBody>
      </p:sp>
    </p:spTree>
    <p:extLst>
      <p:ext uri="{BB962C8B-B14F-4D97-AF65-F5344CB8AC3E}">
        <p14:creationId xmlns:p14="http://schemas.microsoft.com/office/powerpoint/2010/main" val="909327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2871" y="1728408"/>
            <a:ext cx="8796106" cy="1569660"/>
          </a:xfrm>
          <a:prstGeom prst="rect">
            <a:avLst/>
          </a:prstGeom>
          <a:noFill/>
        </p:spPr>
        <p:txBody>
          <a:bodyPr wrap="square" rtlCol="0">
            <a:spAutoFit/>
          </a:bodyPr>
          <a:lstStyle/>
          <a:p>
            <a:pPr algn="ctr"/>
            <a:r>
              <a:rPr lang="en-US" sz="3200" b="1" i="1" dirty="0">
                <a:latin typeface="Cambria"/>
                <a:cs typeface="Cambria"/>
              </a:rPr>
              <a:t>Onkwawenna Kentyohkwa</a:t>
            </a:r>
          </a:p>
          <a:p>
            <a:pPr algn="ctr"/>
            <a:r>
              <a:rPr lang="en-US" sz="3200" i="1" dirty="0">
                <a:latin typeface="Cambria"/>
                <a:cs typeface="Cambria"/>
              </a:rPr>
              <a:t>(Our Language Society)</a:t>
            </a:r>
          </a:p>
          <a:p>
            <a:pPr algn="ctr"/>
            <a:r>
              <a:rPr lang="en-US" sz="3200" i="1" dirty="0">
                <a:latin typeface="Cambria"/>
                <a:cs typeface="Cambria"/>
              </a:rPr>
              <a:t>1999</a:t>
            </a:r>
          </a:p>
        </p:txBody>
      </p:sp>
    </p:spTree>
    <p:extLst>
      <p:ext uri="{BB962C8B-B14F-4D97-AF65-F5344CB8AC3E}">
        <p14:creationId xmlns:p14="http://schemas.microsoft.com/office/powerpoint/2010/main" val="28722750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2643" y="645543"/>
            <a:ext cx="8279418" cy="4031873"/>
          </a:xfrm>
          <a:prstGeom prst="rect">
            <a:avLst/>
          </a:prstGeom>
          <a:noFill/>
        </p:spPr>
        <p:txBody>
          <a:bodyPr wrap="square" rtlCol="0">
            <a:spAutoFit/>
          </a:bodyPr>
          <a:lstStyle/>
          <a:p>
            <a:pPr algn="ctr"/>
            <a:r>
              <a:rPr lang="en-US" sz="3200" b="1" i="1" dirty="0">
                <a:latin typeface="Cambria"/>
                <a:cs typeface="Cambria"/>
              </a:rPr>
              <a:t>Unit 6</a:t>
            </a:r>
          </a:p>
          <a:p>
            <a:pPr algn="ctr"/>
            <a:r>
              <a:rPr lang="en-US" sz="3200" i="1" dirty="0">
                <a:latin typeface="Cambria"/>
                <a:cs typeface="Cambria"/>
              </a:rPr>
              <a:t>How action verbs are constructed</a:t>
            </a:r>
          </a:p>
          <a:p>
            <a:pPr algn="ctr"/>
            <a:endParaRPr lang="en-US" sz="3200" i="1" dirty="0">
              <a:latin typeface="Cambria"/>
              <a:cs typeface="Cambria"/>
            </a:endParaRPr>
          </a:p>
          <a:p>
            <a:pPr algn="ctr"/>
            <a:r>
              <a:rPr lang="en-US" sz="3200" i="1" dirty="0">
                <a:latin typeface="Cambria"/>
                <a:cs typeface="Cambria"/>
              </a:rPr>
              <a:t>30 active verbs:</a:t>
            </a:r>
          </a:p>
          <a:p>
            <a:pPr algn="ctr"/>
            <a:r>
              <a:rPr lang="en-US" sz="3200" i="1" dirty="0">
                <a:latin typeface="Cambria"/>
                <a:cs typeface="Cambria"/>
              </a:rPr>
              <a:t>asking, cooking, defecating, eating, getting up, helping, listening, looking, raining, resting, saying, sleeping, snowing, studying, telling, waking up, washing, watching, working</a:t>
            </a:r>
          </a:p>
        </p:txBody>
      </p:sp>
    </p:spTree>
    <p:extLst>
      <p:ext uri="{BB962C8B-B14F-4D97-AF65-F5344CB8AC3E}">
        <p14:creationId xmlns:p14="http://schemas.microsoft.com/office/powerpoint/2010/main" val="16832383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2643" y="1018077"/>
            <a:ext cx="8279418" cy="3046988"/>
          </a:xfrm>
          <a:prstGeom prst="rect">
            <a:avLst/>
          </a:prstGeom>
          <a:noFill/>
        </p:spPr>
        <p:txBody>
          <a:bodyPr wrap="square" rtlCol="0">
            <a:spAutoFit/>
          </a:bodyPr>
          <a:lstStyle/>
          <a:p>
            <a:pPr algn="ctr"/>
            <a:r>
              <a:rPr lang="en-US" sz="3200" b="1" i="1" dirty="0">
                <a:latin typeface="Cambria"/>
                <a:cs typeface="Cambria"/>
              </a:rPr>
              <a:t>Unit 6 Test</a:t>
            </a:r>
          </a:p>
          <a:p>
            <a:pPr algn="ctr"/>
            <a:r>
              <a:rPr lang="en-US" sz="3200" i="1" dirty="0">
                <a:latin typeface="Cambria"/>
                <a:cs typeface="Cambria"/>
              </a:rPr>
              <a:t>Don’t wash the car. It’s going to rain. </a:t>
            </a:r>
          </a:p>
          <a:p>
            <a:pPr algn="ctr"/>
            <a:endParaRPr lang="en-US" sz="3200" i="1" dirty="0">
              <a:latin typeface="Cambria"/>
              <a:cs typeface="Cambria"/>
            </a:endParaRPr>
          </a:p>
          <a:p>
            <a:pPr algn="ctr"/>
            <a:r>
              <a:rPr lang="en-US" sz="3200" i="1" dirty="0">
                <a:latin typeface="Cambria"/>
                <a:cs typeface="Cambria"/>
              </a:rPr>
              <a:t>You didn’t ask me. You told me!</a:t>
            </a:r>
          </a:p>
          <a:p>
            <a:pPr algn="ctr"/>
            <a:endParaRPr lang="en-US" sz="3200" i="1" dirty="0">
              <a:latin typeface="Cambria"/>
              <a:cs typeface="Cambria"/>
            </a:endParaRPr>
          </a:p>
          <a:p>
            <a:pPr algn="ctr"/>
            <a:r>
              <a:rPr lang="en-US" sz="3200" i="1" dirty="0">
                <a:latin typeface="Cambria"/>
                <a:cs typeface="Cambria"/>
              </a:rPr>
              <a:t>The old man always falls asleep after he eats.</a:t>
            </a:r>
          </a:p>
        </p:txBody>
      </p:sp>
    </p:spTree>
    <p:extLst>
      <p:ext uri="{BB962C8B-B14F-4D97-AF65-F5344CB8AC3E}">
        <p14:creationId xmlns:p14="http://schemas.microsoft.com/office/powerpoint/2010/main" val="32968650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2643" y="1593810"/>
            <a:ext cx="8279418" cy="1569660"/>
          </a:xfrm>
          <a:prstGeom prst="rect">
            <a:avLst/>
          </a:prstGeom>
          <a:noFill/>
        </p:spPr>
        <p:txBody>
          <a:bodyPr wrap="square" rtlCol="0">
            <a:spAutoFit/>
          </a:bodyPr>
          <a:lstStyle/>
          <a:p>
            <a:pPr algn="ctr"/>
            <a:r>
              <a:rPr lang="en-US" sz="3200" b="1" i="1" dirty="0">
                <a:latin typeface="Cambria"/>
                <a:cs typeface="Cambria"/>
              </a:rPr>
              <a:t>Unit 7</a:t>
            </a:r>
          </a:p>
          <a:p>
            <a:pPr algn="ctr"/>
            <a:endParaRPr lang="en-US" sz="3200" i="1" dirty="0">
              <a:latin typeface="Cambria"/>
              <a:cs typeface="Cambria"/>
            </a:endParaRPr>
          </a:p>
          <a:p>
            <a:pPr algn="ctr"/>
            <a:r>
              <a:rPr lang="en-US" sz="3200" i="1" dirty="0">
                <a:latin typeface="Cambria"/>
                <a:cs typeface="Cambria"/>
              </a:rPr>
              <a:t>20 more complicated action verbs</a:t>
            </a:r>
            <a:endParaRPr lang="en-US" sz="3200" i="1" dirty="0"/>
          </a:p>
        </p:txBody>
      </p:sp>
    </p:spTree>
    <p:extLst>
      <p:ext uri="{BB962C8B-B14F-4D97-AF65-F5344CB8AC3E}">
        <p14:creationId xmlns:p14="http://schemas.microsoft.com/office/powerpoint/2010/main" val="33201666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2643" y="459276"/>
            <a:ext cx="8279418" cy="4031873"/>
          </a:xfrm>
          <a:prstGeom prst="rect">
            <a:avLst/>
          </a:prstGeom>
          <a:noFill/>
        </p:spPr>
        <p:txBody>
          <a:bodyPr wrap="square" rtlCol="0">
            <a:spAutoFit/>
          </a:bodyPr>
          <a:lstStyle/>
          <a:p>
            <a:pPr algn="ctr"/>
            <a:r>
              <a:rPr lang="en-US" sz="3200" b="1" i="1" dirty="0">
                <a:latin typeface="Cambria"/>
                <a:cs typeface="Cambria"/>
              </a:rPr>
              <a:t>Unit 8</a:t>
            </a:r>
          </a:p>
          <a:p>
            <a:pPr algn="ctr"/>
            <a:r>
              <a:rPr lang="en-US" sz="3200" i="1" dirty="0">
                <a:latin typeface="Cambria"/>
                <a:cs typeface="Cambria"/>
              </a:rPr>
              <a:t>70 personal possessions:</a:t>
            </a:r>
          </a:p>
          <a:p>
            <a:pPr algn="ctr"/>
            <a:r>
              <a:rPr lang="en-US" sz="3200" i="1" dirty="0">
                <a:latin typeface="Cambria"/>
                <a:cs typeface="Cambria"/>
              </a:rPr>
              <a:t>book, car, gun, house, job, money, shoes</a:t>
            </a:r>
          </a:p>
          <a:p>
            <a:pPr algn="ctr"/>
            <a:r>
              <a:rPr lang="en-US" sz="3200" i="1" dirty="0">
                <a:latin typeface="Cambria"/>
                <a:cs typeface="Cambria"/>
              </a:rPr>
              <a:t>15 common verbs used with possessions:</a:t>
            </a:r>
          </a:p>
          <a:p>
            <a:pPr algn="ctr"/>
            <a:r>
              <a:rPr lang="en-US" sz="3200" i="1" dirty="0">
                <a:latin typeface="Cambria"/>
                <a:cs typeface="Cambria"/>
              </a:rPr>
              <a:t>buying, getting, giving, trading, using, washing</a:t>
            </a:r>
          </a:p>
          <a:p>
            <a:pPr algn="ctr"/>
            <a:r>
              <a:rPr lang="en-US" sz="3200" i="1" dirty="0">
                <a:latin typeface="Cambria"/>
                <a:cs typeface="Cambria"/>
              </a:rPr>
              <a:t>25 personal possession characteristics:</a:t>
            </a:r>
          </a:p>
          <a:p>
            <a:pPr algn="ctr"/>
            <a:r>
              <a:rPr lang="en-US" sz="3200" i="1" dirty="0">
                <a:latin typeface="Cambria"/>
                <a:cs typeface="Cambria"/>
              </a:rPr>
              <a:t>big, cheap, </a:t>
            </a:r>
            <a:r>
              <a:rPr lang="en-US" sz="3200" i="1" dirty="0" err="1">
                <a:latin typeface="Cambria"/>
                <a:cs typeface="Cambria"/>
              </a:rPr>
              <a:t>colour</a:t>
            </a:r>
            <a:r>
              <a:rPr lang="en-US" sz="3200" i="1" dirty="0">
                <a:latin typeface="Cambria"/>
                <a:cs typeface="Cambria"/>
              </a:rPr>
              <a:t>, dirty, expensive, good, long, new, pretty, small, soft, ugly, wet</a:t>
            </a:r>
          </a:p>
        </p:txBody>
      </p:sp>
    </p:spTree>
    <p:extLst>
      <p:ext uri="{BB962C8B-B14F-4D97-AF65-F5344CB8AC3E}">
        <p14:creationId xmlns:p14="http://schemas.microsoft.com/office/powerpoint/2010/main" val="4906448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2643" y="814876"/>
            <a:ext cx="8279418" cy="3539430"/>
          </a:xfrm>
          <a:prstGeom prst="rect">
            <a:avLst/>
          </a:prstGeom>
          <a:noFill/>
        </p:spPr>
        <p:txBody>
          <a:bodyPr wrap="square" rtlCol="0">
            <a:spAutoFit/>
          </a:bodyPr>
          <a:lstStyle/>
          <a:p>
            <a:pPr algn="ctr"/>
            <a:r>
              <a:rPr lang="en-US" sz="3200" b="1" i="1" dirty="0">
                <a:latin typeface="Cambria"/>
                <a:cs typeface="Cambria"/>
              </a:rPr>
              <a:t>Unit 8 Test</a:t>
            </a:r>
          </a:p>
          <a:p>
            <a:pPr algn="ctr"/>
            <a:r>
              <a:rPr lang="en-US" sz="3200" i="1" dirty="0">
                <a:latin typeface="Cambria"/>
                <a:cs typeface="Cambria"/>
              </a:rPr>
              <a:t>Who washed this blanket? It’s still dirty.</a:t>
            </a:r>
          </a:p>
          <a:p>
            <a:pPr algn="ctr"/>
            <a:endParaRPr lang="en-US" sz="3200" i="1" dirty="0">
              <a:latin typeface="Cambria"/>
              <a:cs typeface="Cambria"/>
            </a:endParaRPr>
          </a:p>
          <a:p>
            <a:pPr algn="ctr"/>
            <a:r>
              <a:rPr lang="en-US" sz="3200" i="1" dirty="0">
                <a:latin typeface="Cambria"/>
                <a:cs typeface="Cambria"/>
              </a:rPr>
              <a:t>The red wire is often dangerous.</a:t>
            </a:r>
          </a:p>
          <a:p>
            <a:pPr algn="ctr"/>
            <a:endParaRPr lang="en-US" sz="3200" i="1" dirty="0">
              <a:latin typeface="Cambria"/>
              <a:cs typeface="Cambria"/>
            </a:endParaRPr>
          </a:p>
          <a:p>
            <a:pPr algn="ctr"/>
            <a:r>
              <a:rPr lang="en-US" sz="3200" i="1" dirty="0">
                <a:latin typeface="Cambria"/>
                <a:cs typeface="Cambria"/>
              </a:rPr>
              <a:t>The yellow car is too old and ugly for him to sell. No one will buy it.</a:t>
            </a:r>
          </a:p>
        </p:txBody>
      </p:sp>
    </p:spTree>
    <p:extLst>
      <p:ext uri="{BB962C8B-B14F-4D97-AF65-F5344CB8AC3E}">
        <p14:creationId xmlns:p14="http://schemas.microsoft.com/office/powerpoint/2010/main" val="9507736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2643" y="306876"/>
            <a:ext cx="8279418" cy="4524315"/>
          </a:xfrm>
          <a:prstGeom prst="rect">
            <a:avLst/>
          </a:prstGeom>
          <a:noFill/>
        </p:spPr>
        <p:txBody>
          <a:bodyPr wrap="square" rtlCol="0">
            <a:spAutoFit/>
          </a:bodyPr>
          <a:lstStyle/>
          <a:p>
            <a:pPr algn="ctr"/>
            <a:r>
              <a:rPr lang="en-US" sz="3200" b="1" i="1" dirty="0">
                <a:latin typeface="Cambria"/>
                <a:cs typeface="Cambria"/>
              </a:rPr>
              <a:t>Unit 9</a:t>
            </a:r>
          </a:p>
          <a:p>
            <a:pPr algn="ctr"/>
            <a:r>
              <a:rPr lang="en-US" sz="3200" i="1" dirty="0">
                <a:latin typeface="Cambria"/>
                <a:cs typeface="Cambria"/>
              </a:rPr>
              <a:t>20 original food names &amp; roots:</a:t>
            </a:r>
          </a:p>
          <a:p>
            <a:pPr algn="ctr"/>
            <a:r>
              <a:rPr lang="en-US" sz="3200" i="1" dirty="0">
                <a:latin typeface="Cambria"/>
                <a:cs typeface="Cambria"/>
              </a:rPr>
              <a:t>beans, corn, fish, fruit, potatoes, meat, water</a:t>
            </a:r>
          </a:p>
          <a:p>
            <a:pPr algn="ctr"/>
            <a:r>
              <a:rPr lang="en-US" sz="3200" i="1" dirty="0">
                <a:latin typeface="Cambria"/>
                <a:cs typeface="Cambria"/>
              </a:rPr>
              <a:t>60 “new” food names:</a:t>
            </a:r>
          </a:p>
          <a:p>
            <a:pPr algn="ctr"/>
            <a:r>
              <a:rPr lang="en-US" sz="3200" i="1" dirty="0">
                <a:latin typeface="Cambria"/>
                <a:cs typeface="Cambria"/>
              </a:rPr>
              <a:t>banana, beer, cake, pizza, spaghetti</a:t>
            </a:r>
          </a:p>
          <a:p>
            <a:pPr algn="ctr"/>
            <a:r>
              <a:rPr lang="en-US" sz="3200" i="1" dirty="0">
                <a:latin typeface="Cambria"/>
                <a:cs typeface="Cambria"/>
              </a:rPr>
              <a:t>5 action verbs used with food:</a:t>
            </a:r>
          </a:p>
          <a:p>
            <a:pPr algn="ctr"/>
            <a:r>
              <a:rPr lang="en-US" sz="3200" i="1" dirty="0">
                <a:latin typeface="Cambria"/>
                <a:cs typeface="Cambria"/>
              </a:rPr>
              <a:t>cooking, eating, liking, making</a:t>
            </a:r>
          </a:p>
          <a:p>
            <a:pPr algn="ctr"/>
            <a:r>
              <a:rPr lang="en-US" sz="3200" i="1" dirty="0">
                <a:latin typeface="Cambria"/>
                <a:cs typeface="Cambria"/>
              </a:rPr>
              <a:t>20 food characteristics:</a:t>
            </a:r>
          </a:p>
          <a:p>
            <a:pPr algn="ctr"/>
            <a:r>
              <a:rPr lang="en-US" sz="3200" i="1" dirty="0">
                <a:latin typeface="Cambria"/>
                <a:cs typeface="Cambria"/>
              </a:rPr>
              <a:t>baked, burnt, frozen, </a:t>
            </a:r>
            <a:r>
              <a:rPr lang="en-US" sz="3200" i="1" dirty="0" err="1">
                <a:latin typeface="Cambria"/>
                <a:cs typeface="Cambria"/>
              </a:rPr>
              <a:t>mouldy</a:t>
            </a:r>
            <a:r>
              <a:rPr lang="en-US" sz="3200" i="1" dirty="0">
                <a:latin typeface="Cambria"/>
                <a:cs typeface="Cambria"/>
              </a:rPr>
              <a:t>, salty, sweet</a:t>
            </a:r>
          </a:p>
        </p:txBody>
      </p:sp>
    </p:spTree>
    <p:extLst>
      <p:ext uri="{BB962C8B-B14F-4D97-AF65-F5344CB8AC3E}">
        <p14:creationId xmlns:p14="http://schemas.microsoft.com/office/powerpoint/2010/main" val="35006839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2643" y="493143"/>
            <a:ext cx="8279418" cy="4031873"/>
          </a:xfrm>
          <a:prstGeom prst="rect">
            <a:avLst/>
          </a:prstGeom>
          <a:noFill/>
        </p:spPr>
        <p:txBody>
          <a:bodyPr wrap="square" rtlCol="0">
            <a:spAutoFit/>
          </a:bodyPr>
          <a:lstStyle/>
          <a:p>
            <a:pPr algn="ctr"/>
            <a:r>
              <a:rPr lang="en-US" sz="3200" b="1" i="1" dirty="0">
                <a:latin typeface="Cambria"/>
                <a:cs typeface="Cambria"/>
              </a:rPr>
              <a:t>Unit 9 Test</a:t>
            </a:r>
          </a:p>
          <a:p>
            <a:pPr algn="ctr"/>
            <a:r>
              <a:rPr lang="en-US" sz="3200" i="1" dirty="0">
                <a:latin typeface="Cambria"/>
                <a:cs typeface="Cambria"/>
              </a:rPr>
              <a:t>I hate hard butter.</a:t>
            </a:r>
          </a:p>
          <a:p>
            <a:pPr algn="ctr"/>
            <a:endParaRPr lang="en-US" sz="3200" i="1" dirty="0">
              <a:latin typeface="Cambria"/>
              <a:cs typeface="Cambria"/>
            </a:endParaRPr>
          </a:p>
          <a:p>
            <a:pPr algn="ctr"/>
            <a:r>
              <a:rPr lang="en-US" sz="3200" i="1" dirty="0">
                <a:latin typeface="Cambria"/>
                <a:cs typeface="Cambria"/>
              </a:rPr>
              <a:t>This apple is not sweet.</a:t>
            </a:r>
          </a:p>
          <a:p>
            <a:pPr algn="ctr"/>
            <a:endParaRPr lang="en-US" sz="3200" i="1" dirty="0">
              <a:latin typeface="Cambria"/>
              <a:cs typeface="Cambria"/>
            </a:endParaRPr>
          </a:p>
          <a:p>
            <a:pPr algn="ctr"/>
            <a:r>
              <a:rPr lang="en-US" sz="3200" i="1" dirty="0">
                <a:latin typeface="Cambria"/>
                <a:cs typeface="Cambria"/>
              </a:rPr>
              <a:t>Carrots are not fattening.</a:t>
            </a:r>
          </a:p>
          <a:p>
            <a:pPr algn="ctr"/>
            <a:endParaRPr lang="en-US" sz="3200" i="1" dirty="0">
              <a:latin typeface="Cambria"/>
              <a:cs typeface="Cambria"/>
            </a:endParaRPr>
          </a:p>
          <a:p>
            <a:pPr algn="ctr"/>
            <a:r>
              <a:rPr lang="en-US" sz="3200" i="1" dirty="0">
                <a:latin typeface="Cambria"/>
                <a:cs typeface="Cambria"/>
              </a:rPr>
              <a:t>My </a:t>
            </a:r>
            <a:r>
              <a:rPr lang="en-US" sz="3200" i="1" dirty="0" err="1">
                <a:latin typeface="Cambria"/>
                <a:cs typeface="Cambria"/>
              </a:rPr>
              <a:t>neighbour’s</a:t>
            </a:r>
            <a:r>
              <a:rPr lang="en-US" sz="3200" i="1" dirty="0">
                <a:latin typeface="Cambria"/>
                <a:cs typeface="Cambria"/>
              </a:rPr>
              <a:t> son eats too much candy.</a:t>
            </a:r>
          </a:p>
        </p:txBody>
      </p:sp>
    </p:spTree>
    <p:extLst>
      <p:ext uri="{BB962C8B-B14F-4D97-AF65-F5344CB8AC3E}">
        <p14:creationId xmlns:p14="http://schemas.microsoft.com/office/powerpoint/2010/main" val="38783518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2643" y="831810"/>
            <a:ext cx="8279418" cy="3539430"/>
          </a:xfrm>
          <a:prstGeom prst="rect">
            <a:avLst/>
          </a:prstGeom>
          <a:noFill/>
        </p:spPr>
        <p:txBody>
          <a:bodyPr wrap="square" rtlCol="0">
            <a:spAutoFit/>
          </a:bodyPr>
          <a:lstStyle/>
          <a:p>
            <a:pPr algn="ctr"/>
            <a:r>
              <a:rPr lang="en-US" sz="3200" b="1" i="1" dirty="0">
                <a:latin typeface="Cambria"/>
                <a:cs typeface="Cambria"/>
              </a:rPr>
              <a:t>Unit 10</a:t>
            </a:r>
            <a:endParaRPr lang="en-US" sz="3200" i="1" dirty="0">
              <a:latin typeface="Cambria"/>
              <a:cs typeface="Cambria"/>
            </a:endParaRPr>
          </a:p>
          <a:p>
            <a:pPr algn="ctr"/>
            <a:r>
              <a:rPr lang="en-US" sz="3200" i="1" dirty="0">
                <a:latin typeface="Cambria"/>
                <a:cs typeface="Cambria"/>
              </a:rPr>
              <a:t>40 “outside” nouns &amp; roots:</a:t>
            </a:r>
          </a:p>
          <a:p>
            <a:pPr algn="ctr"/>
            <a:r>
              <a:rPr lang="en-US" sz="3200" i="1" dirty="0">
                <a:latin typeface="Cambria"/>
                <a:cs typeface="Cambria"/>
              </a:rPr>
              <a:t>cloud, fence, garden, hill, rapids, town, tree</a:t>
            </a:r>
          </a:p>
          <a:p>
            <a:pPr algn="ctr"/>
            <a:r>
              <a:rPr lang="en-US" sz="3200" i="1" dirty="0">
                <a:latin typeface="Cambria"/>
                <a:cs typeface="Cambria"/>
              </a:rPr>
              <a:t>20 places in a house:</a:t>
            </a:r>
          </a:p>
          <a:p>
            <a:pPr algn="ctr"/>
            <a:r>
              <a:rPr lang="en-US" sz="3200" i="1" dirty="0">
                <a:latin typeface="Cambria"/>
                <a:cs typeface="Cambria"/>
              </a:rPr>
              <a:t>bathroom, couch, garage, kitchen, yard</a:t>
            </a:r>
          </a:p>
          <a:p>
            <a:pPr algn="ctr"/>
            <a:r>
              <a:rPr lang="en-US" sz="3200" i="1" dirty="0">
                <a:latin typeface="Cambria"/>
                <a:cs typeface="Cambria"/>
              </a:rPr>
              <a:t>30 places in relation to a house:</a:t>
            </a:r>
          </a:p>
          <a:p>
            <a:pPr algn="ctr"/>
            <a:r>
              <a:rPr lang="en-US" sz="3200" i="1" dirty="0">
                <a:latin typeface="Cambria"/>
                <a:cs typeface="Cambria"/>
              </a:rPr>
              <a:t>behind, in front, north of, this side of</a:t>
            </a:r>
            <a:endParaRPr lang="en-US" sz="3200" i="1" dirty="0"/>
          </a:p>
        </p:txBody>
      </p:sp>
    </p:spTree>
    <p:extLst>
      <p:ext uri="{BB962C8B-B14F-4D97-AF65-F5344CB8AC3E}">
        <p14:creationId xmlns:p14="http://schemas.microsoft.com/office/powerpoint/2010/main" val="6222223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2643" y="1051943"/>
            <a:ext cx="8279418" cy="3046988"/>
          </a:xfrm>
          <a:prstGeom prst="rect">
            <a:avLst/>
          </a:prstGeom>
          <a:noFill/>
        </p:spPr>
        <p:txBody>
          <a:bodyPr wrap="square" rtlCol="0">
            <a:spAutoFit/>
          </a:bodyPr>
          <a:lstStyle/>
          <a:p>
            <a:pPr algn="ctr"/>
            <a:r>
              <a:rPr lang="en-US" sz="3200" b="1" i="1" dirty="0">
                <a:latin typeface="Cambria"/>
                <a:cs typeface="Cambria"/>
              </a:rPr>
              <a:t>Unit 10 Test</a:t>
            </a:r>
            <a:endParaRPr lang="en-US" sz="3200" i="1" dirty="0">
              <a:latin typeface="Cambria"/>
              <a:cs typeface="Cambria"/>
            </a:endParaRPr>
          </a:p>
          <a:p>
            <a:pPr algn="ctr"/>
            <a:r>
              <a:rPr lang="en-US" sz="3200" i="1" dirty="0">
                <a:latin typeface="Cambria"/>
                <a:cs typeface="Cambria"/>
              </a:rPr>
              <a:t>Why is your son lying in the mud?</a:t>
            </a:r>
          </a:p>
          <a:p>
            <a:pPr algn="ctr"/>
            <a:endParaRPr lang="en-US" sz="3200" i="1" dirty="0">
              <a:latin typeface="Cambria"/>
              <a:cs typeface="Cambria"/>
            </a:endParaRPr>
          </a:p>
          <a:p>
            <a:pPr algn="ctr"/>
            <a:r>
              <a:rPr lang="en-US" sz="3200" i="1" dirty="0">
                <a:latin typeface="Cambria"/>
                <a:cs typeface="Cambria"/>
              </a:rPr>
              <a:t>She’s running on the other side of the road.</a:t>
            </a:r>
          </a:p>
          <a:p>
            <a:pPr algn="ctr"/>
            <a:endParaRPr lang="en-US" sz="3200" i="1" dirty="0">
              <a:latin typeface="Cambria"/>
              <a:cs typeface="Cambria"/>
            </a:endParaRPr>
          </a:p>
          <a:p>
            <a:pPr algn="ctr"/>
            <a:r>
              <a:rPr lang="en-US" sz="3200" i="1" dirty="0">
                <a:latin typeface="Cambria"/>
                <a:cs typeface="Cambria"/>
              </a:rPr>
              <a:t>Is your car on the left or right side of the fence?</a:t>
            </a:r>
          </a:p>
        </p:txBody>
      </p:sp>
    </p:spTree>
    <p:extLst>
      <p:ext uri="{BB962C8B-B14F-4D97-AF65-F5344CB8AC3E}">
        <p14:creationId xmlns:p14="http://schemas.microsoft.com/office/powerpoint/2010/main" val="25993134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2643" y="865677"/>
            <a:ext cx="8279418" cy="3539430"/>
          </a:xfrm>
          <a:prstGeom prst="rect">
            <a:avLst/>
          </a:prstGeom>
          <a:noFill/>
        </p:spPr>
        <p:txBody>
          <a:bodyPr wrap="square" rtlCol="0">
            <a:spAutoFit/>
          </a:bodyPr>
          <a:lstStyle/>
          <a:p>
            <a:pPr algn="ctr"/>
            <a:r>
              <a:rPr lang="en-US" sz="3200" b="1" i="1" dirty="0">
                <a:latin typeface="Cambria"/>
                <a:cs typeface="Cambria"/>
              </a:rPr>
              <a:t>Unit 11</a:t>
            </a:r>
          </a:p>
          <a:p>
            <a:pPr algn="ctr"/>
            <a:r>
              <a:rPr lang="en-US" sz="3200" i="1" dirty="0">
                <a:latin typeface="Cambria"/>
                <a:cs typeface="Cambria"/>
              </a:rPr>
              <a:t>60 body part nouns and roots:</a:t>
            </a:r>
          </a:p>
          <a:p>
            <a:pPr algn="ctr"/>
            <a:r>
              <a:rPr lang="en-US" sz="3200" i="1" dirty="0">
                <a:latin typeface="Cambria"/>
                <a:cs typeface="Cambria"/>
              </a:rPr>
              <a:t>arm, blood, eye, hair, nose, thumb, tooth</a:t>
            </a:r>
          </a:p>
          <a:p>
            <a:pPr algn="ctr"/>
            <a:r>
              <a:rPr lang="en-US" sz="3200" i="1" dirty="0">
                <a:latin typeface="Cambria"/>
                <a:cs typeface="Cambria"/>
              </a:rPr>
              <a:t>10 action verbs used with body parts:</a:t>
            </a:r>
          </a:p>
          <a:p>
            <a:pPr algn="ctr"/>
            <a:r>
              <a:rPr lang="en-US" sz="3200" i="1" dirty="0">
                <a:latin typeface="Cambria"/>
                <a:cs typeface="Cambria"/>
              </a:rPr>
              <a:t>bite, sniff, bleed, hit, touch, grab, rub, scratch</a:t>
            </a:r>
          </a:p>
          <a:p>
            <a:pPr algn="ctr"/>
            <a:r>
              <a:rPr lang="en-US" sz="3200" i="1" dirty="0">
                <a:latin typeface="Cambria"/>
                <a:cs typeface="Cambria"/>
              </a:rPr>
              <a:t>20 sicknesses &amp; ailments:</a:t>
            </a:r>
          </a:p>
          <a:p>
            <a:pPr algn="ctr"/>
            <a:r>
              <a:rPr lang="en-US" sz="3200" i="1" dirty="0">
                <a:latin typeface="Cambria"/>
                <a:cs typeface="Cambria"/>
              </a:rPr>
              <a:t>blind, cancer, deaf, diabetes, fever, flu, in pain</a:t>
            </a:r>
          </a:p>
        </p:txBody>
      </p:sp>
    </p:spTree>
    <p:extLst>
      <p:ext uri="{BB962C8B-B14F-4D97-AF65-F5344CB8AC3E}">
        <p14:creationId xmlns:p14="http://schemas.microsoft.com/office/powerpoint/2010/main" val="2426822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95300" y="1550608"/>
            <a:ext cx="8216900" cy="2062103"/>
          </a:xfrm>
          <a:prstGeom prst="rect">
            <a:avLst/>
          </a:prstGeom>
          <a:noFill/>
        </p:spPr>
        <p:txBody>
          <a:bodyPr wrap="square" rtlCol="0">
            <a:spAutoFit/>
          </a:bodyPr>
          <a:lstStyle/>
          <a:p>
            <a:r>
              <a:rPr lang="en-US" sz="3200" i="1" dirty="0">
                <a:latin typeface="Cambria"/>
                <a:cs typeface="Cambria"/>
              </a:rPr>
              <a:t>* Adult Immersion Program (Year 1 &amp; Year 2)</a:t>
            </a:r>
          </a:p>
          <a:p>
            <a:r>
              <a:rPr lang="en-US" sz="3200" i="1" dirty="0">
                <a:latin typeface="Cambria"/>
                <a:cs typeface="Cambria"/>
              </a:rPr>
              <a:t>* On-Line Program</a:t>
            </a:r>
          </a:p>
          <a:p>
            <a:r>
              <a:rPr lang="en-US" sz="3200" i="1" dirty="0">
                <a:latin typeface="Cambria"/>
                <a:cs typeface="Cambria"/>
              </a:rPr>
              <a:t>* </a:t>
            </a:r>
            <a:r>
              <a:rPr lang="en-US" sz="3200" i="1" dirty="0" err="1">
                <a:latin typeface="Cambria"/>
                <a:cs typeface="Cambria"/>
              </a:rPr>
              <a:t>Youtube</a:t>
            </a:r>
            <a:r>
              <a:rPr lang="en-US" sz="3200" i="1" dirty="0">
                <a:latin typeface="Cambria"/>
                <a:cs typeface="Cambria"/>
              </a:rPr>
              <a:t>: onkwawenna kentyohkwa</a:t>
            </a:r>
          </a:p>
          <a:p>
            <a:r>
              <a:rPr lang="en-US" sz="3200" i="1" dirty="0">
                <a:latin typeface="Cambria"/>
                <a:cs typeface="Cambria"/>
              </a:rPr>
              <a:t>* web: </a:t>
            </a:r>
            <a:r>
              <a:rPr lang="en-US" sz="3200" i="1" dirty="0">
                <a:latin typeface="Cambria"/>
                <a:cs typeface="Cambria"/>
                <a:hlinkClick r:id="rId3"/>
              </a:rPr>
              <a:t>www.onkwawenna.info</a:t>
            </a:r>
            <a:endParaRPr lang="en-US" sz="3200" i="1" dirty="0">
              <a:latin typeface="Cambria"/>
              <a:cs typeface="Cambria"/>
            </a:endParaRPr>
          </a:p>
        </p:txBody>
      </p:sp>
    </p:spTree>
    <p:extLst>
      <p:ext uri="{BB962C8B-B14F-4D97-AF65-F5344CB8AC3E}">
        <p14:creationId xmlns:p14="http://schemas.microsoft.com/office/powerpoint/2010/main" val="13362851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2643" y="577811"/>
            <a:ext cx="8279418" cy="4031873"/>
          </a:xfrm>
          <a:prstGeom prst="rect">
            <a:avLst/>
          </a:prstGeom>
          <a:noFill/>
        </p:spPr>
        <p:txBody>
          <a:bodyPr wrap="square" rtlCol="0">
            <a:spAutoFit/>
          </a:bodyPr>
          <a:lstStyle/>
          <a:p>
            <a:pPr algn="ctr"/>
            <a:r>
              <a:rPr lang="en-US" sz="3200" b="1" i="1" dirty="0">
                <a:latin typeface="Cambria"/>
                <a:cs typeface="Cambria"/>
              </a:rPr>
              <a:t>Unit 11 Test</a:t>
            </a:r>
          </a:p>
          <a:p>
            <a:pPr algn="ctr"/>
            <a:r>
              <a:rPr lang="en-US" sz="3200" i="1" dirty="0">
                <a:latin typeface="Cambria"/>
                <a:cs typeface="Cambria"/>
              </a:rPr>
              <a:t>Why is your tongue so dark?</a:t>
            </a:r>
          </a:p>
          <a:p>
            <a:pPr algn="ctr"/>
            <a:endParaRPr lang="en-US" sz="3200" i="1" dirty="0">
              <a:latin typeface="Cambria"/>
              <a:cs typeface="Cambria"/>
            </a:endParaRPr>
          </a:p>
          <a:p>
            <a:pPr algn="ctr"/>
            <a:r>
              <a:rPr lang="en-US" sz="3200" i="1" dirty="0">
                <a:latin typeface="Cambria"/>
                <a:cs typeface="Cambria"/>
              </a:rPr>
              <a:t>I had a stomach ache yesterday and now I have a headache and a fever.</a:t>
            </a:r>
          </a:p>
          <a:p>
            <a:pPr algn="ctr"/>
            <a:endParaRPr lang="en-US" sz="3200" i="1" dirty="0">
              <a:latin typeface="Cambria"/>
              <a:cs typeface="Cambria"/>
            </a:endParaRPr>
          </a:p>
          <a:p>
            <a:pPr algn="ctr"/>
            <a:r>
              <a:rPr lang="en-US" sz="3200" i="1" dirty="0">
                <a:latin typeface="Cambria"/>
                <a:cs typeface="Cambria"/>
              </a:rPr>
              <a:t>Chickens don’t have toothaches </a:t>
            </a:r>
          </a:p>
          <a:p>
            <a:pPr algn="ctr"/>
            <a:r>
              <a:rPr lang="en-US" sz="3200" i="1" dirty="0">
                <a:latin typeface="Cambria"/>
                <a:cs typeface="Cambria"/>
              </a:rPr>
              <a:t>because they don’t have teeth.</a:t>
            </a:r>
          </a:p>
        </p:txBody>
      </p:sp>
    </p:spTree>
    <p:extLst>
      <p:ext uri="{BB962C8B-B14F-4D97-AF65-F5344CB8AC3E}">
        <p14:creationId xmlns:p14="http://schemas.microsoft.com/office/powerpoint/2010/main" val="41061198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2643" y="1543010"/>
            <a:ext cx="8279418" cy="2062103"/>
          </a:xfrm>
          <a:prstGeom prst="rect">
            <a:avLst/>
          </a:prstGeom>
          <a:noFill/>
        </p:spPr>
        <p:txBody>
          <a:bodyPr wrap="square" rtlCol="0">
            <a:spAutoFit/>
          </a:bodyPr>
          <a:lstStyle/>
          <a:p>
            <a:pPr algn="ctr"/>
            <a:r>
              <a:rPr lang="en-US" sz="3200" b="1" i="1" dirty="0">
                <a:latin typeface="Cambria"/>
                <a:cs typeface="Cambria"/>
              </a:rPr>
              <a:t>Unit 12</a:t>
            </a:r>
          </a:p>
          <a:p>
            <a:pPr algn="ctr"/>
            <a:r>
              <a:rPr lang="en-US" sz="3200" i="1" dirty="0">
                <a:latin typeface="Cambria"/>
                <a:cs typeface="Cambria"/>
              </a:rPr>
              <a:t>100 names of animals, birds, insects, fish, trees </a:t>
            </a:r>
          </a:p>
          <a:p>
            <a:pPr algn="ctr"/>
            <a:endParaRPr lang="en-US" sz="3200" i="1" dirty="0">
              <a:latin typeface="Cambria"/>
              <a:cs typeface="Cambria"/>
            </a:endParaRPr>
          </a:p>
          <a:p>
            <a:pPr algn="ctr"/>
            <a:r>
              <a:rPr lang="en-US" sz="3200" i="1" dirty="0">
                <a:latin typeface="Cambria"/>
                <a:cs typeface="Cambria"/>
              </a:rPr>
              <a:t>25 weather terms in past, present and future</a:t>
            </a:r>
          </a:p>
        </p:txBody>
      </p:sp>
    </p:spTree>
    <p:extLst>
      <p:ext uri="{BB962C8B-B14F-4D97-AF65-F5344CB8AC3E}">
        <p14:creationId xmlns:p14="http://schemas.microsoft.com/office/powerpoint/2010/main" val="30048997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770" y="495089"/>
            <a:ext cx="8753337" cy="4031873"/>
          </a:xfrm>
          <a:prstGeom prst="rect">
            <a:avLst/>
          </a:prstGeom>
          <a:noFill/>
        </p:spPr>
        <p:txBody>
          <a:bodyPr wrap="square" rtlCol="0">
            <a:spAutoFit/>
          </a:bodyPr>
          <a:lstStyle/>
          <a:p>
            <a:pPr algn="ctr"/>
            <a:r>
              <a:rPr lang="en-US" sz="3200" b="1" i="1" dirty="0">
                <a:latin typeface="Cambria"/>
                <a:cs typeface="Cambria"/>
              </a:rPr>
              <a:t>End of 1</a:t>
            </a:r>
            <a:r>
              <a:rPr lang="en-US" sz="3200" b="1" i="1" baseline="30000" dirty="0">
                <a:latin typeface="Cambria"/>
                <a:cs typeface="Cambria"/>
              </a:rPr>
              <a:t>st</a:t>
            </a:r>
            <a:r>
              <a:rPr lang="en-US" sz="3200" b="1" i="1" dirty="0">
                <a:latin typeface="Cambria"/>
                <a:cs typeface="Cambria"/>
              </a:rPr>
              <a:t> Year Story</a:t>
            </a:r>
          </a:p>
          <a:p>
            <a:pPr algn="ctr"/>
            <a:endParaRPr lang="en-US" sz="3200" i="1" dirty="0">
              <a:latin typeface="Cambria"/>
              <a:cs typeface="Cambria"/>
            </a:endParaRPr>
          </a:p>
          <a:p>
            <a:pPr algn="ctr"/>
            <a:r>
              <a:rPr lang="en-US" sz="3200" i="1" dirty="0">
                <a:latin typeface="Cambria"/>
                <a:cs typeface="Cambria"/>
              </a:rPr>
              <a:t>My parents were married for more than 50 years but they have both passed on. My father was a carpenter. They were both Mohawks but they didn’t speak or understand the language, just a couple of words. We lived in Buffalo</a:t>
            </a:r>
          </a:p>
          <a:p>
            <a:pPr algn="ctr"/>
            <a:r>
              <a:rPr lang="en-US" sz="3200" i="1" dirty="0">
                <a:latin typeface="Cambria"/>
                <a:cs typeface="Cambria"/>
              </a:rPr>
              <a:t>when I was a boy, until I was 12 years old.</a:t>
            </a:r>
          </a:p>
        </p:txBody>
      </p:sp>
    </p:spTree>
    <p:extLst>
      <p:ext uri="{BB962C8B-B14F-4D97-AF65-F5344CB8AC3E}">
        <p14:creationId xmlns:p14="http://schemas.microsoft.com/office/powerpoint/2010/main" val="30743312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770" y="253789"/>
            <a:ext cx="8753337" cy="4524315"/>
          </a:xfrm>
          <a:prstGeom prst="rect">
            <a:avLst/>
          </a:prstGeom>
          <a:noFill/>
        </p:spPr>
        <p:txBody>
          <a:bodyPr wrap="square" rtlCol="0">
            <a:spAutoFit/>
          </a:bodyPr>
          <a:lstStyle/>
          <a:p>
            <a:pPr algn="ctr"/>
            <a:r>
              <a:rPr lang="en-US" sz="3200" i="1" dirty="0">
                <a:latin typeface="Cambria"/>
                <a:cs typeface="Cambria"/>
              </a:rPr>
              <a:t>My wife Audrey and I have been together for 21 years and we have been married for 16 years. We are very happy together and we love one another very much. We do not have have any children together but she has two children, a son and a daughter. Her son lives in the U.S. and her daughter lives on the ground floor in our house with her two boys. I have one daughter who lives next door to us with her boyfriend and her son.</a:t>
            </a:r>
          </a:p>
        </p:txBody>
      </p:sp>
    </p:spTree>
    <p:extLst>
      <p:ext uri="{BB962C8B-B14F-4D97-AF65-F5344CB8AC3E}">
        <p14:creationId xmlns:p14="http://schemas.microsoft.com/office/powerpoint/2010/main" val="38619350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8799" y="1091778"/>
            <a:ext cx="7924801" cy="3046988"/>
          </a:xfrm>
          <a:prstGeom prst="rect">
            <a:avLst/>
          </a:prstGeom>
          <a:noFill/>
        </p:spPr>
        <p:txBody>
          <a:bodyPr wrap="square" rtlCol="0">
            <a:spAutoFit/>
          </a:bodyPr>
          <a:lstStyle/>
          <a:p>
            <a:pPr algn="ctr"/>
            <a:r>
              <a:rPr lang="en-US" sz="3200" i="1" dirty="0">
                <a:latin typeface="Cambria"/>
                <a:cs typeface="Cambria"/>
              </a:rPr>
              <a:t>Audrey and I lived in Anchorage for a short while about ten years ago. I was working at a radio station there. Both of us don’t like big cities very much but it was really nice being out on the land up here. I’m happy to be back in the North again.  </a:t>
            </a:r>
          </a:p>
        </p:txBody>
      </p:sp>
    </p:spTree>
    <p:extLst>
      <p:ext uri="{BB962C8B-B14F-4D97-AF65-F5344CB8AC3E}">
        <p14:creationId xmlns:p14="http://schemas.microsoft.com/office/powerpoint/2010/main" val="42126397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2643" y="898057"/>
            <a:ext cx="8279418" cy="3539430"/>
          </a:xfrm>
          <a:prstGeom prst="rect">
            <a:avLst/>
          </a:prstGeom>
          <a:noFill/>
        </p:spPr>
        <p:txBody>
          <a:bodyPr wrap="square" rtlCol="0">
            <a:spAutoFit/>
          </a:bodyPr>
          <a:lstStyle/>
          <a:p>
            <a:pPr algn="ctr"/>
            <a:r>
              <a:rPr lang="en-US" sz="3200" i="1" dirty="0">
                <a:latin typeface="Cambria"/>
                <a:cs typeface="Cambria"/>
              </a:rPr>
              <a:t>The 1</a:t>
            </a:r>
            <a:r>
              <a:rPr lang="en-US" sz="3200" i="1" baseline="30000" dirty="0">
                <a:latin typeface="Cambria"/>
                <a:cs typeface="Cambria"/>
              </a:rPr>
              <a:t>st</a:t>
            </a:r>
            <a:r>
              <a:rPr lang="en-US" sz="3200" i="1" dirty="0">
                <a:latin typeface="Cambria"/>
                <a:cs typeface="Cambria"/>
              </a:rPr>
              <a:t> Year is spent </a:t>
            </a:r>
          </a:p>
          <a:p>
            <a:pPr algn="ctr"/>
            <a:r>
              <a:rPr lang="en-US" sz="3200" i="1" dirty="0">
                <a:latin typeface="Cambria"/>
                <a:cs typeface="Cambria"/>
              </a:rPr>
              <a:t>learning how to describe states &amp; conditions photographs. </a:t>
            </a:r>
          </a:p>
          <a:p>
            <a:pPr algn="ctr"/>
            <a:endParaRPr lang="en-US" sz="3200" i="1" dirty="0">
              <a:latin typeface="Cambria"/>
              <a:cs typeface="Cambria"/>
            </a:endParaRPr>
          </a:p>
          <a:p>
            <a:pPr algn="ctr"/>
            <a:r>
              <a:rPr lang="en-US" sz="3200" i="1" dirty="0">
                <a:latin typeface="Cambria"/>
                <a:cs typeface="Cambria"/>
              </a:rPr>
              <a:t>The 2</a:t>
            </a:r>
            <a:r>
              <a:rPr lang="en-US" sz="3200" i="1" baseline="30000" dirty="0">
                <a:latin typeface="Cambria"/>
                <a:cs typeface="Cambria"/>
              </a:rPr>
              <a:t>nd</a:t>
            </a:r>
            <a:r>
              <a:rPr lang="en-US" sz="3200" i="1" dirty="0">
                <a:latin typeface="Cambria"/>
                <a:cs typeface="Cambria"/>
              </a:rPr>
              <a:t> Year is spent</a:t>
            </a:r>
          </a:p>
          <a:p>
            <a:pPr algn="ctr"/>
            <a:r>
              <a:rPr lang="en-US" sz="3200" i="1" dirty="0">
                <a:latin typeface="Cambria"/>
                <a:cs typeface="Cambria"/>
              </a:rPr>
              <a:t> learning how to describe actions and events videos.</a:t>
            </a:r>
          </a:p>
        </p:txBody>
      </p:sp>
    </p:spTree>
    <p:extLst>
      <p:ext uri="{BB962C8B-B14F-4D97-AF65-F5344CB8AC3E}">
        <p14:creationId xmlns:p14="http://schemas.microsoft.com/office/powerpoint/2010/main" val="36034321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107" y="1024341"/>
            <a:ext cx="8795032" cy="3539430"/>
          </a:xfrm>
          <a:prstGeom prst="rect">
            <a:avLst/>
          </a:prstGeom>
          <a:noFill/>
        </p:spPr>
        <p:txBody>
          <a:bodyPr wrap="square" rtlCol="0">
            <a:spAutoFit/>
          </a:bodyPr>
          <a:lstStyle/>
          <a:p>
            <a:pPr algn="ctr"/>
            <a:r>
              <a:rPr lang="en-US" sz="3200" i="1" dirty="0">
                <a:latin typeface="Cambria"/>
                <a:cs typeface="Cambria"/>
              </a:rPr>
              <a:t>Mohawk verbs are very complex. </a:t>
            </a:r>
          </a:p>
          <a:p>
            <a:pPr algn="ctr"/>
            <a:r>
              <a:rPr lang="en-US" sz="3200" i="1" dirty="0">
                <a:latin typeface="Cambria"/>
                <a:cs typeface="Cambria"/>
              </a:rPr>
              <a:t>They usually are a whole sentence in English.</a:t>
            </a:r>
          </a:p>
          <a:p>
            <a:pPr algn="ctr"/>
            <a:endParaRPr lang="en-US" sz="3200" i="1" dirty="0">
              <a:latin typeface="Cambria"/>
              <a:cs typeface="Cambria"/>
            </a:endParaRPr>
          </a:p>
          <a:p>
            <a:pPr algn="ctr"/>
            <a:r>
              <a:rPr lang="en-US" sz="3200" i="1" dirty="0">
                <a:latin typeface="Cambria"/>
                <a:cs typeface="Cambria"/>
              </a:rPr>
              <a:t>Remember </a:t>
            </a:r>
          </a:p>
          <a:p>
            <a:pPr algn="ctr"/>
            <a:r>
              <a:rPr lang="en-US" sz="3200" b="1" dirty="0" err="1">
                <a:latin typeface="Cambria"/>
                <a:cs typeface="Cambria"/>
              </a:rPr>
              <a:t>ensekhetsi’tsyahninonhse</a:t>
            </a:r>
            <a:r>
              <a:rPr lang="en-US" sz="3200" b="1" dirty="0">
                <a:latin typeface="Cambria"/>
                <a:cs typeface="Cambria"/>
              </a:rPr>
              <a:t>̀:</a:t>
            </a:r>
            <a:r>
              <a:rPr lang="en-US" sz="3200" b="1" dirty="0" err="1">
                <a:latin typeface="Cambria"/>
                <a:cs typeface="Cambria"/>
              </a:rPr>
              <a:t>ra</a:t>
            </a:r>
            <a:r>
              <a:rPr lang="en-US" sz="3200" b="1" dirty="0">
                <a:latin typeface="Cambria"/>
                <a:cs typeface="Cambria"/>
              </a:rPr>
              <a:t>’</a:t>
            </a:r>
          </a:p>
          <a:p>
            <a:pPr algn="ctr"/>
            <a:r>
              <a:rPr lang="en-US" sz="3200" i="1" dirty="0">
                <a:latin typeface="Cambria"/>
                <a:cs typeface="Cambria"/>
              </a:rPr>
              <a:t>I will go buy flowers for her again.</a:t>
            </a:r>
          </a:p>
          <a:p>
            <a:pPr algn="ctr"/>
            <a:r>
              <a:rPr lang="en-US" sz="3200" i="1" dirty="0">
                <a:latin typeface="Cambria"/>
                <a:cs typeface="Cambria"/>
              </a:rPr>
              <a:t>?</a:t>
            </a:r>
          </a:p>
        </p:txBody>
      </p:sp>
    </p:spTree>
    <p:extLst>
      <p:ext uri="{BB962C8B-B14F-4D97-AF65-F5344CB8AC3E}">
        <p14:creationId xmlns:p14="http://schemas.microsoft.com/office/powerpoint/2010/main" val="27404568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533" y="584074"/>
            <a:ext cx="8936606" cy="4031873"/>
          </a:xfrm>
          <a:prstGeom prst="rect">
            <a:avLst/>
          </a:prstGeom>
          <a:noFill/>
        </p:spPr>
        <p:txBody>
          <a:bodyPr wrap="square" rtlCol="0">
            <a:spAutoFit/>
          </a:bodyPr>
          <a:lstStyle/>
          <a:p>
            <a:pPr algn="ctr"/>
            <a:r>
              <a:rPr lang="en-US" sz="3200" i="1" dirty="0">
                <a:latin typeface="Cambria"/>
                <a:cs typeface="Cambria"/>
              </a:rPr>
              <a:t>A Mohawk verb can describe:</a:t>
            </a:r>
          </a:p>
          <a:p>
            <a:r>
              <a:rPr lang="en-US" sz="3200" i="1" dirty="0">
                <a:latin typeface="Cambria"/>
                <a:cs typeface="Cambria"/>
              </a:rPr>
              <a:t>* an action </a:t>
            </a:r>
          </a:p>
          <a:p>
            <a:r>
              <a:rPr lang="en-US" sz="3200" i="1" dirty="0">
                <a:latin typeface="Cambria"/>
                <a:cs typeface="Cambria"/>
              </a:rPr>
              <a:t>* who did it</a:t>
            </a:r>
          </a:p>
          <a:p>
            <a:r>
              <a:rPr lang="en-US" sz="3200" i="1" dirty="0">
                <a:latin typeface="Cambria"/>
                <a:cs typeface="Cambria"/>
              </a:rPr>
              <a:t>* what they did the action with or to</a:t>
            </a:r>
          </a:p>
          <a:p>
            <a:r>
              <a:rPr lang="en-US" sz="3200" i="1" dirty="0">
                <a:latin typeface="Cambria"/>
                <a:cs typeface="Cambria"/>
              </a:rPr>
              <a:t>* when they did it</a:t>
            </a:r>
          </a:p>
          <a:p>
            <a:r>
              <a:rPr lang="en-US" sz="3200" i="1" dirty="0">
                <a:latin typeface="Cambria"/>
                <a:cs typeface="Cambria"/>
              </a:rPr>
              <a:t>* If action happened before or is happening again</a:t>
            </a:r>
          </a:p>
          <a:p>
            <a:r>
              <a:rPr lang="en-US" sz="3200" i="1" dirty="0">
                <a:latin typeface="Cambria"/>
                <a:cs typeface="Cambria"/>
              </a:rPr>
              <a:t>* the direction the action is taking place</a:t>
            </a:r>
          </a:p>
          <a:p>
            <a:r>
              <a:rPr lang="en-US" sz="3200" i="1" dirty="0">
                <a:latin typeface="Cambria"/>
                <a:cs typeface="Cambria"/>
              </a:rPr>
              <a:t>* if the action is being done to or for someone else</a:t>
            </a:r>
          </a:p>
        </p:txBody>
      </p:sp>
    </p:spTree>
    <p:extLst>
      <p:ext uri="{BB962C8B-B14F-4D97-AF65-F5344CB8AC3E}">
        <p14:creationId xmlns:p14="http://schemas.microsoft.com/office/powerpoint/2010/main" val="22787363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641" y="719541"/>
            <a:ext cx="8795032" cy="4031873"/>
          </a:xfrm>
          <a:prstGeom prst="rect">
            <a:avLst/>
          </a:prstGeom>
          <a:noFill/>
        </p:spPr>
        <p:txBody>
          <a:bodyPr wrap="square" rtlCol="0">
            <a:spAutoFit/>
          </a:bodyPr>
          <a:lstStyle/>
          <a:p>
            <a:r>
              <a:rPr lang="en-US" sz="3200" i="1" dirty="0">
                <a:latin typeface="Cambria"/>
                <a:cs typeface="Cambria"/>
              </a:rPr>
              <a:t>* if the action is taking place at the same time as something else is happening</a:t>
            </a:r>
          </a:p>
          <a:p>
            <a:r>
              <a:rPr lang="en-US" sz="3200" i="1" dirty="0">
                <a:latin typeface="Cambria"/>
                <a:cs typeface="Cambria"/>
              </a:rPr>
              <a:t>* if the action happened or is happening multiple times</a:t>
            </a:r>
          </a:p>
          <a:p>
            <a:r>
              <a:rPr lang="en-US" sz="3200" i="1" dirty="0">
                <a:latin typeface="Cambria"/>
                <a:cs typeface="Cambria"/>
              </a:rPr>
              <a:t>* if the action is reversing or undoing a previous action</a:t>
            </a:r>
          </a:p>
          <a:p>
            <a:r>
              <a:rPr lang="en-US" sz="3200" i="1" dirty="0">
                <a:latin typeface="Cambria"/>
                <a:cs typeface="Cambria"/>
              </a:rPr>
              <a:t>* if the person performing the action is going or went someplace to do it</a:t>
            </a:r>
          </a:p>
        </p:txBody>
      </p:sp>
    </p:spTree>
    <p:extLst>
      <p:ext uri="{BB962C8B-B14F-4D97-AF65-F5344CB8AC3E}">
        <p14:creationId xmlns:p14="http://schemas.microsoft.com/office/powerpoint/2010/main" val="9735457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107" y="1381629"/>
            <a:ext cx="8795032" cy="2554545"/>
          </a:xfrm>
          <a:prstGeom prst="rect">
            <a:avLst/>
          </a:prstGeom>
          <a:noFill/>
        </p:spPr>
        <p:txBody>
          <a:bodyPr wrap="square" rtlCol="0">
            <a:spAutoFit/>
          </a:bodyPr>
          <a:lstStyle/>
          <a:p>
            <a:pPr algn="ctr"/>
            <a:r>
              <a:rPr lang="en-US" sz="3200" i="1" dirty="0">
                <a:latin typeface="Cambria"/>
                <a:cs typeface="Cambria"/>
              </a:rPr>
              <a:t>In 2</a:t>
            </a:r>
            <a:r>
              <a:rPr lang="en-US" sz="3200" i="1" baseline="30000" dirty="0">
                <a:latin typeface="Cambria"/>
                <a:cs typeface="Cambria"/>
              </a:rPr>
              <a:t>nd</a:t>
            </a:r>
            <a:r>
              <a:rPr lang="en-US" sz="3200" i="1" dirty="0">
                <a:latin typeface="Cambria"/>
                <a:cs typeface="Cambria"/>
              </a:rPr>
              <a:t> Year, we begin teaching the simplest form </a:t>
            </a:r>
          </a:p>
          <a:p>
            <a:pPr algn="ctr"/>
            <a:r>
              <a:rPr lang="en-US" sz="3200" i="1" dirty="0">
                <a:latin typeface="Cambria"/>
                <a:cs typeface="Cambria"/>
              </a:rPr>
              <a:t>of the verb and then add prefixes and suffixes starting with the grammatically simplest one.</a:t>
            </a:r>
          </a:p>
          <a:p>
            <a:pPr algn="ctr"/>
            <a:endParaRPr lang="en-US" sz="3200" b="1" i="1" dirty="0">
              <a:latin typeface="Cambria"/>
              <a:cs typeface="Cambria"/>
            </a:endParaRPr>
          </a:p>
          <a:p>
            <a:r>
              <a:rPr lang="en-US" sz="3200" b="1" dirty="0">
                <a:latin typeface="Cambria"/>
                <a:cs typeface="Cambria"/>
              </a:rPr>
              <a:t>               </a:t>
            </a:r>
            <a:r>
              <a:rPr lang="en-US" sz="3200" b="1" dirty="0" err="1">
                <a:latin typeface="Cambria"/>
                <a:cs typeface="Cambria"/>
              </a:rPr>
              <a:t>wa’kerho</a:t>
            </a:r>
            <a:r>
              <a:rPr lang="en-US" sz="3200" b="1" dirty="0">
                <a:latin typeface="Cambria"/>
                <a:cs typeface="Cambria"/>
              </a:rPr>
              <a:t>́:</a:t>
            </a:r>
            <a:r>
              <a:rPr lang="en-US" sz="3200" b="1" dirty="0" err="1">
                <a:latin typeface="Cambria"/>
                <a:cs typeface="Cambria"/>
              </a:rPr>
              <a:t>roke</a:t>
            </a:r>
            <a:r>
              <a:rPr lang="en-US" sz="3200" b="1" dirty="0">
                <a:latin typeface="Cambria"/>
                <a:cs typeface="Cambria"/>
              </a:rPr>
              <a:t>’      </a:t>
            </a:r>
            <a:r>
              <a:rPr lang="en-US" sz="3200" i="1" dirty="0">
                <a:latin typeface="Cambria"/>
                <a:cs typeface="Cambria"/>
              </a:rPr>
              <a:t>I covered </a:t>
            </a:r>
            <a:r>
              <a:rPr lang="en-US" sz="3200" i="1" dirty="0" err="1">
                <a:latin typeface="Cambria"/>
                <a:cs typeface="Cambria"/>
              </a:rPr>
              <a:t>s.t.</a:t>
            </a:r>
            <a:r>
              <a:rPr lang="en-US" sz="3200" i="1" dirty="0">
                <a:latin typeface="Cambria"/>
                <a:cs typeface="Cambria"/>
              </a:rPr>
              <a:t> </a:t>
            </a:r>
          </a:p>
        </p:txBody>
      </p:sp>
    </p:spTree>
    <p:extLst>
      <p:ext uri="{BB962C8B-B14F-4D97-AF65-F5344CB8AC3E}">
        <p14:creationId xmlns:p14="http://schemas.microsoft.com/office/powerpoint/2010/main" val="3733109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53067" y="1269847"/>
            <a:ext cx="6604000" cy="2554545"/>
          </a:xfrm>
          <a:prstGeom prst="rect">
            <a:avLst/>
          </a:prstGeom>
          <a:noFill/>
        </p:spPr>
        <p:txBody>
          <a:bodyPr wrap="square" rtlCol="0">
            <a:spAutoFit/>
          </a:bodyPr>
          <a:lstStyle/>
          <a:p>
            <a:pPr algn="ctr"/>
            <a:r>
              <a:rPr lang="en-US" sz="3200" b="1" i="1" dirty="0">
                <a:latin typeface="Cambria"/>
                <a:cs typeface="Cambria"/>
              </a:rPr>
              <a:t>Four Presentations</a:t>
            </a:r>
          </a:p>
          <a:p>
            <a:r>
              <a:rPr lang="en-US" sz="3200" i="1" dirty="0">
                <a:latin typeface="Cambria"/>
                <a:cs typeface="Cambria"/>
              </a:rPr>
              <a:t>#1 Root-Word Method</a:t>
            </a:r>
          </a:p>
          <a:p>
            <a:r>
              <a:rPr lang="en-US" sz="3200" i="1" u="sng" dirty="0">
                <a:latin typeface="Cambria"/>
                <a:cs typeface="Cambria"/>
              </a:rPr>
              <a:t>#2 Simple-to-Complex Curriculum</a:t>
            </a:r>
          </a:p>
          <a:p>
            <a:r>
              <a:rPr lang="en-US" sz="3200" i="1" dirty="0">
                <a:latin typeface="Cambria"/>
                <a:cs typeface="Cambria"/>
              </a:rPr>
              <a:t>#3 Teaching Method</a:t>
            </a:r>
          </a:p>
          <a:p>
            <a:r>
              <a:rPr lang="en-US" sz="3200" i="1" dirty="0">
                <a:latin typeface="Cambria"/>
                <a:cs typeface="Cambria"/>
              </a:rPr>
              <a:t>#4 Assessments &amp; Goals</a:t>
            </a:r>
          </a:p>
        </p:txBody>
      </p:sp>
    </p:spTree>
    <p:extLst>
      <p:ext uri="{BB962C8B-B14F-4D97-AF65-F5344CB8AC3E}">
        <p14:creationId xmlns:p14="http://schemas.microsoft.com/office/powerpoint/2010/main" val="29775776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733" y="1524000"/>
            <a:ext cx="8466667" cy="2062103"/>
          </a:xfrm>
          <a:prstGeom prst="rect">
            <a:avLst/>
          </a:prstGeom>
          <a:noFill/>
        </p:spPr>
        <p:txBody>
          <a:bodyPr wrap="square" rtlCol="0">
            <a:spAutoFit/>
          </a:bodyPr>
          <a:lstStyle/>
          <a:p>
            <a:pPr algn="ctr"/>
            <a:r>
              <a:rPr lang="en-US" sz="3200" b="1" i="1" dirty="0">
                <a:latin typeface="Cambria"/>
                <a:cs typeface="Cambria"/>
              </a:rPr>
              <a:t>Unit 1</a:t>
            </a:r>
          </a:p>
          <a:p>
            <a:endParaRPr lang="en-US" sz="3200" i="1" dirty="0">
              <a:latin typeface="Cambria"/>
              <a:cs typeface="Cambria"/>
            </a:endParaRPr>
          </a:p>
          <a:p>
            <a:r>
              <a:rPr lang="en-US" sz="3200" b="1" dirty="0">
                <a:latin typeface="Cambria"/>
                <a:cs typeface="Cambria"/>
              </a:rPr>
              <a:t>            </a:t>
            </a:r>
            <a:r>
              <a:rPr lang="en-US" sz="3200" b="1" dirty="0" err="1">
                <a:latin typeface="Cambria"/>
                <a:cs typeface="Cambria"/>
              </a:rPr>
              <a:t>wa’kerho</a:t>
            </a:r>
            <a:r>
              <a:rPr lang="en-US" sz="3200" b="1" dirty="0">
                <a:latin typeface="Cambria"/>
                <a:cs typeface="Cambria"/>
              </a:rPr>
              <a:t>́:</a:t>
            </a:r>
            <a:r>
              <a:rPr lang="en-US" sz="3200" b="1" dirty="0" err="1">
                <a:latin typeface="Cambria"/>
                <a:cs typeface="Cambria"/>
              </a:rPr>
              <a:t>roke</a:t>
            </a:r>
            <a:r>
              <a:rPr lang="en-US" sz="3200" b="1" dirty="0">
                <a:latin typeface="Cambria"/>
                <a:cs typeface="Cambria"/>
              </a:rPr>
              <a:t>’      </a:t>
            </a:r>
            <a:r>
              <a:rPr lang="en-US" sz="3200" i="1" dirty="0">
                <a:latin typeface="Cambria"/>
                <a:cs typeface="Cambria"/>
              </a:rPr>
              <a:t>I covered </a:t>
            </a:r>
            <a:r>
              <a:rPr lang="en-US" sz="3200" i="1" dirty="0" err="1">
                <a:latin typeface="Cambria"/>
                <a:cs typeface="Cambria"/>
              </a:rPr>
              <a:t>s.t.</a:t>
            </a:r>
            <a:r>
              <a:rPr lang="en-US" sz="3200" i="1" dirty="0">
                <a:latin typeface="Cambria"/>
                <a:cs typeface="Cambria"/>
              </a:rPr>
              <a:t> </a:t>
            </a:r>
          </a:p>
          <a:p>
            <a:r>
              <a:rPr lang="en-US" sz="3200" b="1" dirty="0">
                <a:solidFill>
                  <a:srgbClr val="FF0000"/>
                </a:solidFill>
                <a:latin typeface="Cambria"/>
                <a:cs typeface="Cambria"/>
              </a:rPr>
              <a:t>            </a:t>
            </a:r>
            <a:r>
              <a:rPr lang="en-US" sz="3200" b="1" dirty="0" err="1">
                <a:solidFill>
                  <a:srgbClr val="FF0000"/>
                </a:solidFill>
                <a:latin typeface="Cambria"/>
                <a:cs typeface="Cambria"/>
              </a:rPr>
              <a:t>y</a:t>
            </a:r>
            <a:r>
              <a:rPr lang="en-US" sz="3200" b="1" dirty="0" err="1">
                <a:latin typeface="Cambria"/>
                <a:cs typeface="Cambria"/>
              </a:rPr>
              <a:t>a’kerho</a:t>
            </a:r>
            <a:r>
              <a:rPr lang="en-US" sz="3200" b="1" dirty="0">
                <a:latin typeface="Cambria"/>
                <a:cs typeface="Cambria"/>
              </a:rPr>
              <a:t>́:</a:t>
            </a:r>
            <a:r>
              <a:rPr lang="en-US" sz="3200" b="1" dirty="0" err="1">
                <a:latin typeface="Cambria"/>
                <a:cs typeface="Cambria"/>
              </a:rPr>
              <a:t>roke</a:t>
            </a:r>
            <a:r>
              <a:rPr lang="en-US" sz="3200" b="1" dirty="0">
                <a:latin typeface="Cambria"/>
                <a:cs typeface="Cambria"/>
              </a:rPr>
              <a:t>’       </a:t>
            </a:r>
            <a:r>
              <a:rPr lang="en-US" sz="3200" i="1" dirty="0">
                <a:latin typeface="Cambria"/>
                <a:cs typeface="Cambria"/>
              </a:rPr>
              <a:t>I covered </a:t>
            </a:r>
            <a:r>
              <a:rPr lang="en-US" sz="3200" i="1" dirty="0" err="1">
                <a:latin typeface="Cambria"/>
                <a:cs typeface="Cambria"/>
              </a:rPr>
              <a:t>s.t.</a:t>
            </a:r>
            <a:r>
              <a:rPr lang="en-US" sz="3200" i="1" dirty="0">
                <a:latin typeface="Cambria"/>
                <a:cs typeface="Cambria"/>
              </a:rPr>
              <a:t> </a:t>
            </a:r>
            <a:r>
              <a:rPr lang="en-US" sz="3200" i="1" dirty="0">
                <a:solidFill>
                  <a:srgbClr val="FF0000"/>
                </a:solidFill>
                <a:latin typeface="Cambria"/>
                <a:cs typeface="Cambria"/>
              </a:rPr>
              <a:t>there</a:t>
            </a:r>
            <a:r>
              <a:rPr lang="en-US" sz="3200" i="1" dirty="0">
                <a:latin typeface="Cambria"/>
                <a:cs typeface="Cambria"/>
              </a:rPr>
              <a:t> </a:t>
            </a:r>
          </a:p>
        </p:txBody>
      </p:sp>
    </p:spTree>
    <p:extLst>
      <p:ext uri="{BB962C8B-B14F-4D97-AF65-F5344CB8AC3E}">
        <p14:creationId xmlns:p14="http://schemas.microsoft.com/office/powerpoint/2010/main" val="11006678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733" y="1524000"/>
            <a:ext cx="8466667" cy="2062103"/>
          </a:xfrm>
          <a:prstGeom prst="rect">
            <a:avLst/>
          </a:prstGeom>
          <a:noFill/>
        </p:spPr>
        <p:txBody>
          <a:bodyPr wrap="square" rtlCol="0">
            <a:spAutoFit/>
          </a:bodyPr>
          <a:lstStyle/>
          <a:p>
            <a:pPr algn="ctr"/>
            <a:r>
              <a:rPr lang="en-US" sz="3200" b="1" i="1" dirty="0">
                <a:latin typeface="Cambria"/>
                <a:cs typeface="Cambria"/>
              </a:rPr>
              <a:t>Unit 2</a:t>
            </a:r>
          </a:p>
          <a:p>
            <a:endParaRPr lang="en-US" sz="3200" i="1" dirty="0">
              <a:latin typeface="Cambria"/>
              <a:cs typeface="Cambria"/>
            </a:endParaRPr>
          </a:p>
          <a:p>
            <a:r>
              <a:rPr lang="en-US" sz="3200" b="1" dirty="0">
                <a:latin typeface="Cambria"/>
                <a:cs typeface="Cambria"/>
              </a:rPr>
              <a:t>            </a:t>
            </a:r>
            <a:r>
              <a:rPr lang="en-US" sz="3200" b="1" dirty="0" err="1">
                <a:latin typeface="Cambria"/>
                <a:cs typeface="Cambria"/>
              </a:rPr>
              <a:t>wa’kerho</a:t>
            </a:r>
            <a:r>
              <a:rPr lang="en-US" sz="3200" b="1" dirty="0">
                <a:latin typeface="Cambria"/>
                <a:cs typeface="Cambria"/>
              </a:rPr>
              <a:t>́:</a:t>
            </a:r>
            <a:r>
              <a:rPr lang="en-US" sz="3200" b="1" dirty="0" err="1">
                <a:latin typeface="Cambria"/>
                <a:cs typeface="Cambria"/>
              </a:rPr>
              <a:t>roke</a:t>
            </a:r>
            <a:r>
              <a:rPr lang="en-US" sz="3200" b="1" dirty="0">
                <a:latin typeface="Cambria"/>
                <a:cs typeface="Cambria"/>
              </a:rPr>
              <a:t>’    </a:t>
            </a:r>
            <a:r>
              <a:rPr lang="en-US" sz="3200" i="1" dirty="0">
                <a:latin typeface="Cambria"/>
                <a:cs typeface="Cambria"/>
              </a:rPr>
              <a:t>I covered </a:t>
            </a:r>
            <a:r>
              <a:rPr lang="en-US" sz="3200" i="1" dirty="0" err="1">
                <a:latin typeface="Cambria"/>
                <a:cs typeface="Cambria"/>
              </a:rPr>
              <a:t>s.t.</a:t>
            </a:r>
            <a:r>
              <a:rPr lang="en-US" sz="3200" i="1" dirty="0">
                <a:latin typeface="Cambria"/>
                <a:cs typeface="Cambria"/>
              </a:rPr>
              <a:t> </a:t>
            </a:r>
          </a:p>
          <a:p>
            <a:r>
              <a:rPr lang="en-US" sz="3200" b="1" dirty="0">
                <a:solidFill>
                  <a:srgbClr val="FF0000"/>
                </a:solidFill>
                <a:latin typeface="Cambria"/>
                <a:cs typeface="Cambria"/>
              </a:rPr>
              <a:t>            </a:t>
            </a:r>
            <a:r>
              <a:rPr lang="en-US" sz="3200" b="1" dirty="0" err="1">
                <a:solidFill>
                  <a:srgbClr val="FF0000"/>
                </a:solidFill>
                <a:latin typeface="Cambria"/>
                <a:cs typeface="Cambria"/>
              </a:rPr>
              <a:t>t</a:t>
            </a:r>
            <a:r>
              <a:rPr lang="en-US" sz="3200" b="1" dirty="0" err="1">
                <a:latin typeface="Cambria"/>
                <a:cs typeface="Cambria"/>
              </a:rPr>
              <a:t>akerho</a:t>
            </a:r>
            <a:r>
              <a:rPr lang="en-US" sz="3200" b="1" dirty="0">
                <a:latin typeface="Cambria"/>
                <a:cs typeface="Cambria"/>
              </a:rPr>
              <a:t>́:</a:t>
            </a:r>
            <a:r>
              <a:rPr lang="en-US" sz="3200" b="1" dirty="0" err="1">
                <a:latin typeface="Cambria"/>
                <a:cs typeface="Cambria"/>
              </a:rPr>
              <a:t>roke</a:t>
            </a:r>
            <a:r>
              <a:rPr lang="en-US" sz="3200" b="1" dirty="0">
                <a:latin typeface="Cambria"/>
                <a:cs typeface="Cambria"/>
              </a:rPr>
              <a:t>’       </a:t>
            </a:r>
            <a:r>
              <a:rPr lang="en-US" sz="3200" i="1" dirty="0">
                <a:latin typeface="Cambria"/>
                <a:cs typeface="Cambria"/>
              </a:rPr>
              <a:t>I covered </a:t>
            </a:r>
            <a:r>
              <a:rPr lang="en-US" sz="3200" i="1" dirty="0" err="1">
                <a:latin typeface="Cambria"/>
                <a:cs typeface="Cambria"/>
              </a:rPr>
              <a:t>s.t.</a:t>
            </a:r>
            <a:r>
              <a:rPr lang="en-US" sz="3200" i="1" dirty="0">
                <a:latin typeface="Cambria"/>
                <a:cs typeface="Cambria"/>
              </a:rPr>
              <a:t> </a:t>
            </a:r>
            <a:r>
              <a:rPr lang="en-US" sz="3200" i="1" dirty="0">
                <a:solidFill>
                  <a:srgbClr val="FF0000"/>
                </a:solidFill>
                <a:latin typeface="Cambria"/>
                <a:cs typeface="Cambria"/>
              </a:rPr>
              <a:t>here</a:t>
            </a:r>
            <a:r>
              <a:rPr lang="en-US" sz="3200" i="1" dirty="0">
                <a:latin typeface="Cambria"/>
                <a:cs typeface="Cambria"/>
              </a:rPr>
              <a:t> </a:t>
            </a:r>
          </a:p>
        </p:txBody>
      </p:sp>
    </p:spTree>
    <p:extLst>
      <p:ext uri="{BB962C8B-B14F-4D97-AF65-F5344CB8AC3E}">
        <p14:creationId xmlns:p14="http://schemas.microsoft.com/office/powerpoint/2010/main" val="22420211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733" y="1524000"/>
            <a:ext cx="8466667" cy="2062103"/>
          </a:xfrm>
          <a:prstGeom prst="rect">
            <a:avLst/>
          </a:prstGeom>
          <a:noFill/>
        </p:spPr>
        <p:txBody>
          <a:bodyPr wrap="square" rtlCol="0">
            <a:spAutoFit/>
          </a:bodyPr>
          <a:lstStyle/>
          <a:p>
            <a:pPr algn="ctr"/>
            <a:r>
              <a:rPr lang="en-US" sz="3200" b="1" i="1" dirty="0">
                <a:latin typeface="Cambria"/>
                <a:cs typeface="Cambria"/>
              </a:rPr>
              <a:t>Unit 3</a:t>
            </a:r>
          </a:p>
          <a:p>
            <a:endParaRPr lang="en-US" sz="3200" i="1" dirty="0">
              <a:latin typeface="Cambria"/>
              <a:cs typeface="Cambria"/>
            </a:endParaRPr>
          </a:p>
          <a:p>
            <a:r>
              <a:rPr lang="en-US" sz="3200" b="1" dirty="0">
                <a:latin typeface="Cambria"/>
                <a:cs typeface="Cambria"/>
              </a:rPr>
              <a:t>            </a:t>
            </a:r>
            <a:r>
              <a:rPr lang="en-US" sz="3200" b="1" dirty="0" err="1">
                <a:latin typeface="Cambria"/>
                <a:cs typeface="Cambria"/>
              </a:rPr>
              <a:t>wa’kerho</a:t>
            </a:r>
            <a:r>
              <a:rPr lang="en-US" sz="3200" b="1" dirty="0">
                <a:latin typeface="Cambria"/>
                <a:cs typeface="Cambria"/>
              </a:rPr>
              <a:t>́:</a:t>
            </a:r>
            <a:r>
              <a:rPr lang="en-US" sz="3200" b="1" dirty="0" err="1">
                <a:latin typeface="Cambria"/>
                <a:cs typeface="Cambria"/>
              </a:rPr>
              <a:t>roke</a:t>
            </a:r>
            <a:r>
              <a:rPr lang="en-US" sz="3200" b="1" dirty="0">
                <a:latin typeface="Cambria"/>
                <a:cs typeface="Cambria"/>
              </a:rPr>
              <a:t>’      </a:t>
            </a:r>
            <a:r>
              <a:rPr lang="en-US" sz="3200" i="1" dirty="0">
                <a:latin typeface="Cambria"/>
                <a:cs typeface="Cambria"/>
              </a:rPr>
              <a:t>I covered </a:t>
            </a:r>
            <a:r>
              <a:rPr lang="en-US" sz="3200" i="1" dirty="0" err="1">
                <a:latin typeface="Cambria"/>
                <a:cs typeface="Cambria"/>
              </a:rPr>
              <a:t>s.t.</a:t>
            </a:r>
            <a:r>
              <a:rPr lang="en-US" sz="3200" i="1" dirty="0">
                <a:latin typeface="Cambria"/>
                <a:cs typeface="Cambria"/>
              </a:rPr>
              <a:t> </a:t>
            </a:r>
          </a:p>
          <a:p>
            <a:r>
              <a:rPr lang="en-US" sz="3200" b="1" dirty="0">
                <a:solidFill>
                  <a:srgbClr val="FF0000"/>
                </a:solidFill>
                <a:latin typeface="Cambria"/>
                <a:cs typeface="Cambria"/>
              </a:rPr>
              <a:t>            </a:t>
            </a:r>
            <a:r>
              <a:rPr lang="en-US" sz="3200" b="1" dirty="0" err="1">
                <a:solidFill>
                  <a:srgbClr val="FF0000"/>
                </a:solidFill>
                <a:latin typeface="Cambria"/>
                <a:cs typeface="Cambria"/>
              </a:rPr>
              <a:t>sa</a:t>
            </a:r>
            <a:r>
              <a:rPr lang="en-US" sz="3200" b="1" dirty="0" err="1">
                <a:latin typeface="Cambria"/>
                <a:cs typeface="Cambria"/>
              </a:rPr>
              <a:t>kerho</a:t>
            </a:r>
            <a:r>
              <a:rPr lang="en-US" sz="3200" b="1" dirty="0">
                <a:latin typeface="Cambria"/>
                <a:cs typeface="Cambria"/>
              </a:rPr>
              <a:t>́:</a:t>
            </a:r>
            <a:r>
              <a:rPr lang="en-US" sz="3200" b="1" dirty="0" err="1">
                <a:latin typeface="Cambria"/>
                <a:cs typeface="Cambria"/>
              </a:rPr>
              <a:t>roke</a:t>
            </a:r>
            <a:r>
              <a:rPr lang="en-US" sz="3200" b="1" dirty="0">
                <a:latin typeface="Cambria"/>
                <a:cs typeface="Cambria"/>
              </a:rPr>
              <a:t>’        </a:t>
            </a:r>
            <a:r>
              <a:rPr lang="en-US" sz="3200" i="1" dirty="0">
                <a:latin typeface="Cambria"/>
                <a:cs typeface="Cambria"/>
              </a:rPr>
              <a:t>I covered </a:t>
            </a:r>
            <a:r>
              <a:rPr lang="en-US" sz="3200" i="1" dirty="0" err="1">
                <a:latin typeface="Cambria"/>
                <a:cs typeface="Cambria"/>
              </a:rPr>
              <a:t>s.t.</a:t>
            </a:r>
            <a:r>
              <a:rPr lang="en-US" sz="3200" i="1" dirty="0">
                <a:latin typeface="Cambria"/>
                <a:cs typeface="Cambria"/>
              </a:rPr>
              <a:t> </a:t>
            </a:r>
            <a:r>
              <a:rPr lang="en-US" sz="3200" i="1" dirty="0">
                <a:solidFill>
                  <a:srgbClr val="FF0000"/>
                </a:solidFill>
                <a:latin typeface="Cambria"/>
                <a:cs typeface="Cambria"/>
              </a:rPr>
              <a:t>again</a:t>
            </a:r>
            <a:endParaRPr lang="en-US" sz="3200" i="1" dirty="0">
              <a:latin typeface="Cambria"/>
              <a:cs typeface="Cambria"/>
            </a:endParaRPr>
          </a:p>
        </p:txBody>
      </p:sp>
    </p:spTree>
    <p:extLst>
      <p:ext uri="{BB962C8B-B14F-4D97-AF65-F5344CB8AC3E}">
        <p14:creationId xmlns:p14="http://schemas.microsoft.com/office/powerpoint/2010/main" val="19169441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733" y="1524000"/>
            <a:ext cx="8466667" cy="2062103"/>
          </a:xfrm>
          <a:prstGeom prst="rect">
            <a:avLst/>
          </a:prstGeom>
          <a:noFill/>
        </p:spPr>
        <p:txBody>
          <a:bodyPr wrap="square" rtlCol="0">
            <a:spAutoFit/>
          </a:bodyPr>
          <a:lstStyle/>
          <a:p>
            <a:pPr algn="ctr"/>
            <a:r>
              <a:rPr lang="en-US" sz="3200" b="1" i="1" dirty="0">
                <a:latin typeface="Cambria"/>
                <a:cs typeface="Cambria"/>
              </a:rPr>
              <a:t>Unit 4</a:t>
            </a:r>
          </a:p>
          <a:p>
            <a:endParaRPr lang="en-US" sz="3200" i="1" dirty="0">
              <a:latin typeface="Cambria"/>
              <a:cs typeface="Cambria"/>
            </a:endParaRPr>
          </a:p>
          <a:p>
            <a:r>
              <a:rPr lang="en-US" sz="3200" b="1" dirty="0">
                <a:latin typeface="Cambria"/>
                <a:cs typeface="Cambria"/>
              </a:rPr>
              <a:t>    </a:t>
            </a:r>
            <a:r>
              <a:rPr lang="en-US" sz="3200" b="1" dirty="0" err="1">
                <a:latin typeface="Cambria"/>
                <a:cs typeface="Cambria"/>
              </a:rPr>
              <a:t>wa’kerho</a:t>
            </a:r>
            <a:r>
              <a:rPr lang="en-US" sz="3200" b="1" dirty="0">
                <a:latin typeface="Cambria"/>
                <a:cs typeface="Cambria"/>
              </a:rPr>
              <a:t>́:</a:t>
            </a:r>
            <a:r>
              <a:rPr lang="en-US" sz="3200" b="1" dirty="0" err="1">
                <a:latin typeface="Cambria"/>
                <a:cs typeface="Cambria"/>
              </a:rPr>
              <a:t>roke</a:t>
            </a:r>
            <a:r>
              <a:rPr lang="en-US" sz="3200" b="1" dirty="0">
                <a:latin typeface="Cambria"/>
                <a:cs typeface="Cambria"/>
              </a:rPr>
              <a:t>’        </a:t>
            </a:r>
            <a:r>
              <a:rPr lang="en-US" sz="3200" i="1" dirty="0">
                <a:latin typeface="Cambria"/>
                <a:cs typeface="Cambria"/>
              </a:rPr>
              <a:t>I covered </a:t>
            </a:r>
            <a:r>
              <a:rPr lang="en-US" sz="3200" i="1" dirty="0" err="1">
                <a:latin typeface="Cambria"/>
                <a:cs typeface="Cambria"/>
              </a:rPr>
              <a:t>s.t.</a:t>
            </a:r>
            <a:r>
              <a:rPr lang="en-US" sz="3200" i="1" dirty="0">
                <a:latin typeface="Cambria"/>
                <a:cs typeface="Cambria"/>
              </a:rPr>
              <a:t> </a:t>
            </a:r>
          </a:p>
          <a:p>
            <a:r>
              <a:rPr lang="en-US" sz="3200" b="1" dirty="0">
                <a:solidFill>
                  <a:srgbClr val="FF0000"/>
                </a:solidFill>
                <a:latin typeface="Cambria"/>
                <a:cs typeface="Cambria"/>
              </a:rPr>
              <a:t>    </a:t>
            </a:r>
            <a:r>
              <a:rPr lang="en-US" sz="3200" b="1" dirty="0" err="1">
                <a:latin typeface="Cambria"/>
                <a:cs typeface="Cambria"/>
              </a:rPr>
              <a:t>wa’kerhorók</a:t>
            </a:r>
            <a:r>
              <a:rPr lang="en-US" sz="3200" b="1" dirty="0" err="1">
                <a:solidFill>
                  <a:srgbClr val="FF0000"/>
                </a:solidFill>
                <a:latin typeface="Cambria"/>
                <a:cs typeface="Cambria"/>
              </a:rPr>
              <a:t>hon</a:t>
            </a:r>
            <a:r>
              <a:rPr lang="en-US" sz="3200" b="1" dirty="0">
                <a:solidFill>
                  <a:srgbClr val="FF0000"/>
                </a:solidFill>
                <a:latin typeface="Cambria"/>
                <a:cs typeface="Cambria"/>
              </a:rPr>
              <a:t>’   </a:t>
            </a:r>
            <a:r>
              <a:rPr lang="en-US" sz="3200" b="1" dirty="0">
                <a:latin typeface="Cambria"/>
                <a:cs typeface="Cambria"/>
              </a:rPr>
              <a:t> </a:t>
            </a:r>
            <a:r>
              <a:rPr lang="en-US" sz="3200" i="1" dirty="0">
                <a:latin typeface="Cambria"/>
                <a:cs typeface="Cambria"/>
              </a:rPr>
              <a:t>I covered </a:t>
            </a:r>
            <a:r>
              <a:rPr lang="en-US" sz="3200" i="1" dirty="0" err="1">
                <a:latin typeface="Cambria"/>
                <a:cs typeface="Cambria"/>
              </a:rPr>
              <a:t>s.t.</a:t>
            </a:r>
            <a:r>
              <a:rPr lang="en-US" sz="3200" i="1" dirty="0">
                <a:latin typeface="Cambria"/>
                <a:cs typeface="Cambria"/>
              </a:rPr>
              <a:t> </a:t>
            </a:r>
            <a:r>
              <a:rPr lang="en-US" sz="3200" i="1" dirty="0">
                <a:solidFill>
                  <a:srgbClr val="FF0000"/>
                </a:solidFill>
                <a:latin typeface="Cambria"/>
                <a:cs typeface="Cambria"/>
              </a:rPr>
              <a:t>many things</a:t>
            </a:r>
            <a:r>
              <a:rPr lang="en-US" sz="3200" i="1" dirty="0">
                <a:latin typeface="Cambria"/>
                <a:cs typeface="Cambria"/>
              </a:rPr>
              <a:t> </a:t>
            </a:r>
          </a:p>
        </p:txBody>
      </p:sp>
    </p:spTree>
    <p:extLst>
      <p:ext uri="{BB962C8B-B14F-4D97-AF65-F5344CB8AC3E}">
        <p14:creationId xmlns:p14="http://schemas.microsoft.com/office/powerpoint/2010/main" val="39891388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733" y="1524000"/>
            <a:ext cx="8466667" cy="2062103"/>
          </a:xfrm>
          <a:prstGeom prst="rect">
            <a:avLst/>
          </a:prstGeom>
          <a:noFill/>
        </p:spPr>
        <p:txBody>
          <a:bodyPr wrap="square" rtlCol="0">
            <a:spAutoFit/>
          </a:bodyPr>
          <a:lstStyle/>
          <a:p>
            <a:pPr algn="ctr"/>
            <a:r>
              <a:rPr lang="en-US" sz="3200" b="1" i="1" dirty="0">
                <a:latin typeface="Cambria"/>
                <a:cs typeface="Cambria"/>
              </a:rPr>
              <a:t>Unit 5</a:t>
            </a:r>
          </a:p>
          <a:p>
            <a:endParaRPr lang="en-US" sz="3200" i="1" dirty="0">
              <a:latin typeface="Cambria"/>
              <a:cs typeface="Cambria"/>
            </a:endParaRPr>
          </a:p>
          <a:p>
            <a:r>
              <a:rPr lang="en-US" sz="3200" b="1" dirty="0">
                <a:latin typeface="Cambria"/>
                <a:cs typeface="Cambria"/>
              </a:rPr>
              <a:t>    </a:t>
            </a:r>
            <a:r>
              <a:rPr lang="en-US" sz="3200" b="1" dirty="0" err="1">
                <a:latin typeface="Cambria"/>
                <a:cs typeface="Cambria"/>
              </a:rPr>
              <a:t>wa’kerho</a:t>
            </a:r>
            <a:r>
              <a:rPr lang="en-US" sz="3200" b="1" dirty="0">
                <a:latin typeface="Cambria"/>
                <a:cs typeface="Cambria"/>
              </a:rPr>
              <a:t>́:</a:t>
            </a:r>
            <a:r>
              <a:rPr lang="en-US" sz="3200" b="1" dirty="0" err="1">
                <a:latin typeface="Cambria"/>
                <a:cs typeface="Cambria"/>
              </a:rPr>
              <a:t>roke</a:t>
            </a:r>
            <a:r>
              <a:rPr lang="en-US" sz="3200" b="1" dirty="0">
                <a:latin typeface="Cambria"/>
                <a:cs typeface="Cambria"/>
              </a:rPr>
              <a:t>’        </a:t>
            </a:r>
            <a:r>
              <a:rPr lang="en-US" sz="3200" i="1" dirty="0">
                <a:latin typeface="Cambria"/>
                <a:cs typeface="Cambria"/>
              </a:rPr>
              <a:t>I covered </a:t>
            </a:r>
            <a:r>
              <a:rPr lang="en-US" sz="3200" i="1" dirty="0" err="1">
                <a:latin typeface="Cambria"/>
                <a:cs typeface="Cambria"/>
              </a:rPr>
              <a:t>s.t.</a:t>
            </a:r>
            <a:r>
              <a:rPr lang="en-US" sz="3200" i="1" dirty="0">
                <a:latin typeface="Cambria"/>
                <a:cs typeface="Cambria"/>
              </a:rPr>
              <a:t> </a:t>
            </a:r>
          </a:p>
          <a:p>
            <a:r>
              <a:rPr lang="en-US" sz="3200" b="1" dirty="0">
                <a:solidFill>
                  <a:srgbClr val="FF0000"/>
                </a:solidFill>
                <a:latin typeface="Cambria"/>
                <a:cs typeface="Cambria"/>
              </a:rPr>
              <a:t>    </a:t>
            </a:r>
            <a:r>
              <a:rPr lang="en-US" sz="3200" b="1" dirty="0" err="1">
                <a:latin typeface="Cambria"/>
                <a:cs typeface="Cambria"/>
              </a:rPr>
              <a:t>wa’kerhorók</a:t>
            </a:r>
            <a:r>
              <a:rPr lang="en-US" sz="3200" b="1" dirty="0" err="1">
                <a:solidFill>
                  <a:srgbClr val="FF0000"/>
                </a:solidFill>
                <a:latin typeface="Cambria"/>
                <a:cs typeface="Cambria"/>
              </a:rPr>
              <a:t>hsi</a:t>
            </a:r>
            <a:r>
              <a:rPr lang="en-US" sz="3200" b="1" dirty="0">
                <a:solidFill>
                  <a:srgbClr val="FF0000"/>
                </a:solidFill>
                <a:latin typeface="Cambria"/>
                <a:cs typeface="Cambria"/>
              </a:rPr>
              <a:t>’     </a:t>
            </a:r>
            <a:r>
              <a:rPr lang="en-US" sz="3200" b="1" dirty="0">
                <a:latin typeface="Cambria"/>
                <a:cs typeface="Cambria"/>
              </a:rPr>
              <a:t> </a:t>
            </a:r>
            <a:r>
              <a:rPr lang="en-US" sz="3200" i="1" dirty="0">
                <a:latin typeface="Cambria"/>
                <a:cs typeface="Cambria"/>
              </a:rPr>
              <a:t>I </a:t>
            </a:r>
            <a:r>
              <a:rPr lang="en-US" sz="3200" b="1" i="1" dirty="0">
                <a:solidFill>
                  <a:srgbClr val="FF0000"/>
                </a:solidFill>
                <a:latin typeface="Cambria"/>
                <a:cs typeface="Cambria"/>
              </a:rPr>
              <a:t>un</a:t>
            </a:r>
            <a:r>
              <a:rPr lang="en-US" sz="3200" i="1" dirty="0">
                <a:latin typeface="Cambria"/>
                <a:cs typeface="Cambria"/>
              </a:rPr>
              <a:t>covered </a:t>
            </a:r>
            <a:r>
              <a:rPr lang="en-US" sz="3200" i="1" dirty="0" err="1">
                <a:latin typeface="Cambria"/>
                <a:cs typeface="Cambria"/>
              </a:rPr>
              <a:t>s.t.</a:t>
            </a:r>
            <a:r>
              <a:rPr lang="en-US" sz="3200" i="1" dirty="0">
                <a:latin typeface="Cambria"/>
                <a:cs typeface="Cambria"/>
              </a:rPr>
              <a:t> </a:t>
            </a:r>
          </a:p>
        </p:txBody>
      </p:sp>
    </p:spTree>
    <p:extLst>
      <p:ext uri="{BB962C8B-B14F-4D97-AF65-F5344CB8AC3E}">
        <p14:creationId xmlns:p14="http://schemas.microsoft.com/office/powerpoint/2010/main" val="8446298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733" y="1524000"/>
            <a:ext cx="8466667" cy="2062103"/>
          </a:xfrm>
          <a:prstGeom prst="rect">
            <a:avLst/>
          </a:prstGeom>
          <a:noFill/>
        </p:spPr>
        <p:txBody>
          <a:bodyPr wrap="square" rtlCol="0">
            <a:spAutoFit/>
          </a:bodyPr>
          <a:lstStyle/>
          <a:p>
            <a:pPr algn="ctr"/>
            <a:r>
              <a:rPr lang="en-US" sz="3200" b="1" i="1" dirty="0">
                <a:latin typeface="Cambria"/>
                <a:cs typeface="Cambria"/>
              </a:rPr>
              <a:t>Unit 6</a:t>
            </a:r>
          </a:p>
          <a:p>
            <a:endParaRPr lang="en-US" sz="3200" i="1" dirty="0">
              <a:latin typeface="Cambria"/>
              <a:cs typeface="Cambria"/>
            </a:endParaRPr>
          </a:p>
          <a:p>
            <a:r>
              <a:rPr lang="en-US" sz="3200" b="1" dirty="0">
                <a:latin typeface="Cambria"/>
                <a:cs typeface="Cambria"/>
              </a:rPr>
              <a:t>    </a:t>
            </a:r>
            <a:r>
              <a:rPr lang="en-US" sz="3200" b="1" dirty="0" err="1">
                <a:latin typeface="Cambria"/>
                <a:cs typeface="Cambria"/>
              </a:rPr>
              <a:t>wa’kerho</a:t>
            </a:r>
            <a:r>
              <a:rPr lang="en-US" sz="3200" b="1" dirty="0">
                <a:latin typeface="Cambria"/>
                <a:cs typeface="Cambria"/>
              </a:rPr>
              <a:t>́:</a:t>
            </a:r>
            <a:r>
              <a:rPr lang="en-US" sz="3200" b="1" dirty="0" err="1">
                <a:latin typeface="Cambria"/>
                <a:cs typeface="Cambria"/>
              </a:rPr>
              <a:t>roke</a:t>
            </a:r>
            <a:r>
              <a:rPr lang="en-US" sz="3200" b="1" dirty="0">
                <a:latin typeface="Cambria"/>
                <a:cs typeface="Cambria"/>
              </a:rPr>
              <a:t>’          </a:t>
            </a:r>
            <a:r>
              <a:rPr lang="en-US" sz="3200" i="1" dirty="0">
                <a:latin typeface="Cambria"/>
                <a:cs typeface="Cambria"/>
              </a:rPr>
              <a:t>I covered </a:t>
            </a:r>
            <a:r>
              <a:rPr lang="en-US" sz="3200" i="1" dirty="0" err="1">
                <a:latin typeface="Cambria"/>
                <a:cs typeface="Cambria"/>
              </a:rPr>
              <a:t>s.t.</a:t>
            </a:r>
            <a:r>
              <a:rPr lang="en-US" sz="3200" i="1" dirty="0">
                <a:latin typeface="Cambria"/>
                <a:cs typeface="Cambria"/>
              </a:rPr>
              <a:t> </a:t>
            </a:r>
          </a:p>
          <a:p>
            <a:r>
              <a:rPr lang="en-US" sz="3200" b="1" dirty="0">
                <a:solidFill>
                  <a:srgbClr val="FF0000"/>
                </a:solidFill>
                <a:latin typeface="Cambria"/>
                <a:cs typeface="Cambria"/>
              </a:rPr>
              <a:t>    </a:t>
            </a:r>
            <a:r>
              <a:rPr lang="en-US" sz="3200" b="1" dirty="0" err="1">
                <a:latin typeface="Cambria"/>
                <a:cs typeface="Cambria"/>
              </a:rPr>
              <a:t>wa’</a:t>
            </a:r>
            <a:r>
              <a:rPr lang="en-US" sz="3200" b="1" dirty="0" err="1">
                <a:solidFill>
                  <a:srgbClr val="FF0000"/>
                </a:solidFill>
                <a:latin typeface="Cambria"/>
                <a:cs typeface="Cambria"/>
              </a:rPr>
              <a:t>khe</a:t>
            </a:r>
            <a:r>
              <a:rPr lang="en-US" sz="3200" b="1" dirty="0" err="1">
                <a:latin typeface="Cambria"/>
                <a:cs typeface="Cambria"/>
              </a:rPr>
              <a:t>rho</a:t>
            </a:r>
            <a:r>
              <a:rPr lang="en-US" sz="3200" b="1" dirty="0">
                <a:latin typeface="Cambria"/>
                <a:cs typeface="Cambria"/>
              </a:rPr>
              <a:t>́:</a:t>
            </a:r>
            <a:r>
              <a:rPr lang="en-US" sz="3200" b="1" dirty="0" err="1">
                <a:latin typeface="Cambria"/>
                <a:cs typeface="Cambria"/>
              </a:rPr>
              <a:t>rok</a:t>
            </a:r>
            <a:r>
              <a:rPr lang="en-US" sz="3200" b="1" dirty="0" err="1">
                <a:solidFill>
                  <a:srgbClr val="FF0000"/>
                </a:solidFill>
                <a:latin typeface="Cambria"/>
                <a:cs typeface="Cambria"/>
              </a:rPr>
              <a:t>hse</a:t>
            </a:r>
            <a:r>
              <a:rPr lang="en-US" sz="3200" b="1" dirty="0">
                <a:solidFill>
                  <a:srgbClr val="FF0000"/>
                </a:solidFill>
                <a:latin typeface="Cambria"/>
                <a:cs typeface="Cambria"/>
              </a:rPr>
              <a:t>’  </a:t>
            </a:r>
            <a:r>
              <a:rPr lang="en-US" sz="3200" b="1" dirty="0">
                <a:latin typeface="Cambria"/>
                <a:cs typeface="Cambria"/>
              </a:rPr>
              <a:t> </a:t>
            </a:r>
            <a:r>
              <a:rPr lang="en-US" sz="3200" i="1" dirty="0">
                <a:latin typeface="Cambria"/>
                <a:cs typeface="Cambria"/>
              </a:rPr>
              <a:t>I covered </a:t>
            </a:r>
            <a:r>
              <a:rPr lang="en-US" sz="3200" i="1" dirty="0" err="1">
                <a:latin typeface="Cambria"/>
                <a:cs typeface="Cambria"/>
              </a:rPr>
              <a:t>s.t.</a:t>
            </a:r>
            <a:r>
              <a:rPr lang="en-US" sz="3200" i="1" dirty="0">
                <a:latin typeface="Cambria"/>
                <a:cs typeface="Cambria"/>
              </a:rPr>
              <a:t> </a:t>
            </a:r>
            <a:r>
              <a:rPr lang="en-US" sz="3200" i="1" dirty="0">
                <a:solidFill>
                  <a:srgbClr val="FF0000"/>
                </a:solidFill>
                <a:latin typeface="Cambria"/>
                <a:cs typeface="Cambria"/>
              </a:rPr>
              <a:t>for her</a:t>
            </a:r>
            <a:endParaRPr lang="en-US" sz="3200" i="1" dirty="0">
              <a:latin typeface="Cambria"/>
              <a:cs typeface="Cambria"/>
            </a:endParaRPr>
          </a:p>
        </p:txBody>
      </p:sp>
    </p:spTree>
    <p:extLst>
      <p:ext uri="{BB962C8B-B14F-4D97-AF65-F5344CB8AC3E}">
        <p14:creationId xmlns:p14="http://schemas.microsoft.com/office/powerpoint/2010/main" val="34269588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733" y="1524000"/>
            <a:ext cx="8466667" cy="2062103"/>
          </a:xfrm>
          <a:prstGeom prst="rect">
            <a:avLst/>
          </a:prstGeom>
          <a:noFill/>
        </p:spPr>
        <p:txBody>
          <a:bodyPr wrap="square" rtlCol="0">
            <a:spAutoFit/>
          </a:bodyPr>
          <a:lstStyle/>
          <a:p>
            <a:pPr algn="ctr"/>
            <a:r>
              <a:rPr lang="en-US" sz="3200" b="1" i="1" dirty="0">
                <a:latin typeface="Cambria"/>
                <a:cs typeface="Cambria"/>
              </a:rPr>
              <a:t>Unit 7</a:t>
            </a:r>
          </a:p>
          <a:p>
            <a:endParaRPr lang="en-US" sz="3200" i="1" dirty="0">
              <a:latin typeface="Cambria"/>
              <a:cs typeface="Cambria"/>
            </a:endParaRPr>
          </a:p>
          <a:p>
            <a:r>
              <a:rPr lang="en-US" sz="3200" b="1" dirty="0">
                <a:latin typeface="Cambria"/>
                <a:cs typeface="Cambria"/>
              </a:rPr>
              <a:t>  </a:t>
            </a:r>
            <a:r>
              <a:rPr lang="en-US" sz="3200" b="1" dirty="0" err="1">
                <a:latin typeface="Cambria"/>
                <a:cs typeface="Cambria"/>
              </a:rPr>
              <a:t>wa’kerho</a:t>
            </a:r>
            <a:r>
              <a:rPr lang="en-US" sz="3200" b="1" dirty="0">
                <a:latin typeface="Cambria"/>
                <a:cs typeface="Cambria"/>
              </a:rPr>
              <a:t>́:</a:t>
            </a:r>
            <a:r>
              <a:rPr lang="en-US" sz="3200" b="1" dirty="0" err="1">
                <a:latin typeface="Cambria"/>
                <a:cs typeface="Cambria"/>
              </a:rPr>
              <a:t>roke</a:t>
            </a:r>
            <a:r>
              <a:rPr lang="en-US" sz="3200" b="1" dirty="0">
                <a:latin typeface="Cambria"/>
                <a:cs typeface="Cambria"/>
              </a:rPr>
              <a:t>’        </a:t>
            </a:r>
            <a:r>
              <a:rPr lang="en-US" sz="3200" i="1" dirty="0">
                <a:latin typeface="Cambria"/>
                <a:cs typeface="Cambria"/>
              </a:rPr>
              <a:t>I covered </a:t>
            </a:r>
            <a:r>
              <a:rPr lang="en-US" sz="3200" i="1" dirty="0" err="1">
                <a:latin typeface="Cambria"/>
                <a:cs typeface="Cambria"/>
              </a:rPr>
              <a:t>s.t.</a:t>
            </a:r>
            <a:r>
              <a:rPr lang="en-US" sz="3200" i="1" dirty="0">
                <a:latin typeface="Cambria"/>
                <a:cs typeface="Cambria"/>
              </a:rPr>
              <a:t> </a:t>
            </a:r>
          </a:p>
          <a:p>
            <a:r>
              <a:rPr lang="en-US" sz="3200" b="1" dirty="0">
                <a:solidFill>
                  <a:srgbClr val="FF0000"/>
                </a:solidFill>
                <a:latin typeface="Cambria"/>
                <a:cs typeface="Cambria"/>
              </a:rPr>
              <a:t>  </a:t>
            </a:r>
            <a:r>
              <a:rPr lang="en-US" sz="3200" b="1" dirty="0" err="1">
                <a:latin typeface="Cambria"/>
                <a:cs typeface="Cambria"/>
              </a:rPr>
              <a:t>wa’kerhorók</a:t>
            </a:r>
            <a:r>
              <a:rPr lang="en-US" sz="3200" b="1" dirty="0" err="1">
                <a:solidFill>
                  <a:srgbClr val="FF0000"/>
                </a:solidFill>
                <a:latin typeface="Cambria"/>
                <a:cs typeface="Cambria"/>
              </a:rPr>
              <a:t>he</a:t>
            </a:r>
            <a:r>
              <a:rPr lang="en-US" sz="3200" b="1" dirty="0">
                <a:solidFill>
                  <a:srgbClr val="FF0000"/>
                </a:solidFill>
                <a:latin typeface="Cambria"/>
                <a:cs typeface="Cambria"/>
              </a:rPr>
              <a:t>’</a:t>
            </a:r>
            <a:r>
              <a:rPr lang="en-US" sz="3200" b="1" dirty="0">
                <a:latin typeface="Cambria"/>
                <a:cs typeface="Cambria"/>
              </a:rPr>
              <a:t>       </a:t>
            </a:r>
            <a:r>
              <a:rPr lang="en-US" sz="3200" i="1" dirty="0">
                <a:latin typeface="Cambria"/>
                <a:cs typeface="Cambria"/>
              </a:rPr>
              <a:t>I’m </a:t>
            </a:r>
            <a:r>
              <a:rPr lang="en-US" sz="3200" i="1" dirty="0">
                <a:solidFill>
                  <a:srgbClr val="FF0000"/>
                </a:solidFill>
                <a:latin typeface="Cambria"/>
                <a:cs typeface="Cambria"/>
              </a:rPr>
              <a:t>on my way</a:t>
            </a:r>
            <a:r>
              <a:rPr lang="en-US" sz="3200" i="1" dirty="0">
                <a:latin typeface="Cambria"/>
                <a:cs typeface="Cambria"/>
              </a:rPr>
              <a:t> to cover </a:t>
            </a:r>
            <a:r>
              <a:rPr lang="en-US" sz="3200" i="1" dirty="0" err="1">
                <a:latin typeface="Cambria"/>
                <a:cs typeface="Cambria"/>
              </a:rPr>
              <a:t>s.t.</a:t>
            </a:r>
            <a:r>
              <a:rPr lang="en-US" sz="3200" i="1" dirty="0">
                <a:latin typeface="Cambria"/>
                <a:cs typeface="Cambria"/>
              </a:rPr>
              <a:t> </a:t>
            </a:r>
          </a:p>
        </p:txBody>
      </p:sp>
    </p:spTree>
    <p:extLst>
      <p:ext uri="{BB962C8B-B14F-4D97-AF65-F5344CB8AC3E}">
        <p14:creationId xmlns:p14="http://schemas.microsoft.com/office/powerpoint/2010/main" val="16144724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733" y="999067"/>
            <a:ext cx="8466667" cy="2554545"/>
          </a:xfrm>
          <a:prstGeom prst="rect">
            <a:avLst/>
          </a:prstGeom>
          <a:noFill/>
        </p:spPr>
        <p:txBody>
          <a:bodyPr wrap="square" rtlCol="0">
            <a:spAutoFit/>
          </a:bodyPr>
          <a:lstStyle/>
          <a:p>
            <a:pPr algn="ctr"/>
            <a:r>
              <a:rPr lang="en-US" sz="3200" b="1" dirty="0" err="1">
                <a:latin typeface="Cambria"/>
                <a:cs typeface="Cambria"/>
              </a:rPr>
              <a:t>yonsakenirhorokhsyón:ko</a:t>
            </a:r>
            <a:r>
              <a:rPr lang="en-US" sz="3200" b="1" dirty="0">
                <a:latin typeface="Cambria"/>
                <a:cs typeface="Cambria"/>
              </a:rPr>
              <a:t>’</a:t>
            </a:r>
          </a:p>
          <a:p>
            <a:pPr algn="ctr"/>
            <a:endParaRPr lang="en-US" sz="3200" b="1" dirty="0">
              <a:solidFill>
                <a:schemeClr val="accent4"/>
              </a:solidFill>
              <a:latin typeface="Cambria"/>
              <a:cs typeface="Cambria"/>
            </a:endParaRPr>
          </a:p>
          <a:p>
            <a:pPr algn="ctr"/>
            <a:endParaRPr lang="en-US" sz="3200" b="1" dirty="0">
              <a:solidFill>
                <a:schemeClr val="accent4"/>
              </a:solidFill>
              <a:latin typeface="Cambria"/>
              <a:cs typeface="Cambria"/>
            </a:endParaRPr>
          </a:p>
          <a:p>
            <a:pPr algn="ctr"/>
            <a:endParaRPr lang="en-US" sz="3200" b="1" dirty="0">
              <a:solidFill>
                <a:schemeClr val="accent4"/>
              </a:solidFill>
              <a:latin typeface="Cambria"/>
              <a:cs typeface="Cambria"/>
            </a:endParaRPr>
          </a:p>
          <a:p>
            <a:pPr algn="ctr"/>
            <a:r>
              <a:rPr lang="en-US" sz="3200" b="1" dirty="0" err="1">
                <a:solidFill>
                  <a:srgbClr val="000000"/>
                </a:solidFill>
                <a:latin typeface="Cambria"/>
                <a:cs typeface="Cambria"/>
              </a:rPr>
              <a:t>shonkwarhorokhsyonkwennihrónhne</a:t>
            </a:r>
            <a:r>
              <a:rPr lang="en-US" sz="3200" b="1" dirty="0">
                <a:solidFill>
                  <a:srgbClr val="000000"/>
                </a:solidFill>
                <a:latin typeface="Cambria"/>
                <a:cs typeface="Cambria"/>
              </a:rPr>
              <a:t>        </a:t>
            </a:r>
          </a:p>
        </p:txBody>
      </p:sp>
    </p:spTree>
    <p:extLst>
      <p:ext uri="{BB962C8B-B14F-4D97-AF65-F5344CB8AC3E}">
        <p14:creationId xmlns:p14="http://schemas.microsoft.com/office/powerpoint/2010/main" val="35411091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733" y="999067"/>
            <a:ext cx="8466667" cy="3046988"/>
          </a:xfrm>
          <a:prstGeom prst="rect">
            <a:avLst/>
          </a:prstGeom>
          <a:noFill/>
        </p:spPr>
        <p:txBody>
          <a:bodyPr wrap="square" rtlCol="0">
            <a:spAutoFit/>
          </a:bodyPr>
          <a:lstStyle/>
          <a:p>
            <a:pPr algn="ctr"/>
            <a:r>
              <a:rPr lang="en-US" sz="3200" b="1" dirty="0" err="1">
                <a:solidFill>
                  <a:srgbClr val="800000"/>
                </a:solidFill>
                <a:latin typeface="Cambria"/>
                <a:cs typeface="Cambria"/>
              </a:rPr>
              <a:t>yon</a:t>
            </a:r>
            <a:r>
              <a:rPr lang="en-US" sz="3200" b="1" dirty="0" err="1">
                <a:solidFill>
                  <a:srgbClr val="FF6FCF"/>
                </a:solidFill>
                <a:latin typeface="Cambria"/>
                <a:cs typeface="Cambria"/>
              </a:rPr>
              <a:t>sa</a:t>
            </a:r>
            <a:r>
              <a:rPr lang="en-US" sz="3200" b="1" dirty="0" err="1">
                <a:solidFill>
                  <a:srgbClr val="FF0000"/>
                </a:solidFill>
                <a:latin typeface="Cambria"/>
                <a:cs typeface="Cambria"/>
              </a:rPr>
              <a:t>keni</a:t>
            </a:r>
            <a:r>
              <a:rPr lang="en-US" sz="3200" b="1" dirty="0" err="1">
                <a:latin typeface="Cambria"/>
                <a:cs typeface="Cambria"/>
              </a:rPr>
              <a:t>rhorok</a:t>
            </a:r>
            <a:r>
              <a:rPr lang="en-US" sz="3200" b="1" dirty="0" err="1">
                <a:solidFill>
                  <a:srgbClr val="00C767"/>
                </a:solidFill>
                <a:latin typeface="Cambria"/>
                <a:cs typeface="Cambria"/>
              </a:rPr>
              <a:t>hsyón:</a:t>
            </a:r>
            <a:r>
              <a:rPr lang="en-US" sz="3200" b="1" dirty="0" err="1">
                <a:solidFill>
                  <a:srgbClr val="3366FF"/>
                </a:solidFill>
                <a:latin typeface="Cambria"/>
                <a:cs typeface="Cambria"/>
              </a:rPr>
              <a:t>ko</a:t>
            </a:r>
            <a:r>
              <a:rPr lang="en-US" sz="3200" b="1" dirty="0">
                <a:solidFill>
                  <a:srgbClr val="3366FF"/>
                </a:solidFill>
                <a:latin typeface="Cambria"/>
                <a:cs typeface="Cambria"/>
              </a:rPr>
              <a:t>’</a:t>
            </a:r>
          </a:p>
          <a:p>
            <a:pPr algn="ctr"/>
            <a:r>
              <a:rPr lang="en-US" sz="3200" i="1" dirty="0">
                <a:solidFill>
                  <a:srgbClr val="FF0000"/>
                </a:solidFill>
                <a:latin typeface="Cambria"/>
                <a:cs typeface="Cambria"/>
              </a:rPr>
              <a:t>two females</a:t>
            </a:r>
            <a:r>
              <a:rPr lang="en-US" sz="3200" i="1" dirty="0">
                <a:latin typeface="Cambria"/>
                <a:cs typeface="Cambria"/>
              </a:rPr>
              <a:t> </a:t>
            </a:r>
            <a:r>
              <a:rPr lang="en-US" sz="3200" i="1" dirty="0">
                <a:solidFill>
                  <a:srgbClr val="800000"/>
                </a:solidFill>
                <a:latin typeface="Cambria"/>
                <a:cs typeface="Cambria"/>
              </a:rPr>
              <a:t>went there</a:t>
            </a:r>
            <a:r>
              <a:rPr lang="en-US" sz="3200" i="1" dirty="0">
                <a:latin typeface="Cambria"/>
                <a:cs typeface="Cambria"/>
              </a:rPr>
              <a:t> </a:t>
            </a:r>
            <a:r>
              <a:rPr lang="en-US" sz="3200" i="1" dirty="0">
                <a:solidFill>
                  <a:srgbClr val="FF6FCF"/>
                </a:solidFill>
                <a:latin typeface="Cambria"/>
                <a:cs typeface="Cambria"/>
              </a:rPr>
              <a:t>again</a:t>
            </a:r>
            <a:r>
              <a:rPr lang="en-US" sz="3200" i="1" dirty="0">
                <a:latin typeface="Cambria"/>
                <a:cs typeface="Cambria"/>
              </a:rPr>
              <a:t> </a:t>
            </a:r>
            <a:r>
              <a:rPr lang="en-US" sz="3200" i="1" dirty="0">
                <a:solidFill>
                  <a:srgbClr val="00C767"/>
                </a:solidFill>
                <a:latin typeface="Cambria"/>
                <a:cs typeface="Cambria"/>
              </a:rPr>
              <a:t>to un</a:t>
            </a:r>
            <a:r>
              <a:rPr lang="en-US" sz="3200" i="1" dirty="0">
                <a:latin typeface="Cambria"/>
                <a:cs typeface="Cambria"/>
              </a:rPr>
              <a:t>cover </a:t>
            </a:r>
            <a:r>
              <a:rPr lang="en-US" sz="3200" i="1" dirty="0">
                <a:solidFill>
                  <a:srgbClr val="3366FF"/>
                </a:solidFill>
                <a:latin typeface="Cambria"/>
                <a:cs typeface="Cambria"/>
              </a:rPr>
              <a:t>many things</a:t>
            </a:r>
            <a:endParaRPr lang="en-US" sz="3200" b="1" dirty="0">
              <a:solidFill>
                <a:srgbClr val="3366FF"/>
              </a:solidFill>
              <a:latin typeface="Cambria"/>
              <a:cs typeface="Cambria"/>
            </a:endParaRPr>
          </a:p>
          <a:p>
            <a:pPr algn="ctr"/>
            <a:endParaRPr lang="en-US" sz="3200" b="1" dirty="0">
              <a:solidFill>
                <a:schemeClr val="accent4"/>
              </a:solidFill>
              <a:latin typeface="Cambria"/>
              <a:cs typeface="Cambria"/>
            </a:endParaRPr>
          </a:p>
          <a:p>
            <a:pPr algn="ctr"/>
            <a:r>
              <a:rPr lang="en-US" sz="3200" b="1" dirty="0" err="1">
                <a:solidFill>
                  <a:srgbClr val="FF0000"/>
                </a:solidFill>
                <a:latin typeface="Cambria"/>
                <a:cs typeface="Cambria"/>
              </a:rPr>
              <a:t>shonkwa</a:t>
            </a:r>
            <a:r>
              <a:rPr lang="en-US" sz="3200" b="1" dirty="0" err="1">
                <a:latin typeface="Cambria"/>
                <a:cs typeface="Cambria"/>
              </a:rPr>
              <a:t>rhorok</a:t>
            </a:r>
            <a:r>
              <a:rPr lang="en-US" sz="3200" b="1" dirty="0" err="1">
                <a:solidFill>
                  <a:srgbClr val="3366FF"/>
                </a:solidFill>
                <a:latin typeface="Cambria"/>
                <a:cs typeface="Cambria"/>
              </a:rPr>
              <a:t>hsyon</a:t>
            </a:r>
            <a:r>
              <a:rPr lang="en-US" sz="3200" b="1" dirty="0" err="1">
                <a:solidFill>
                  <a:srgbClr val="00C767"/>
                </a:solidFill>
                <a:latin typeface="Cambria"/>
                <a:cs typeface="Cambria"/>
              </a:rPr>
              <a:t>kw</a:t>
            </a:r>
            <a:r>
              <a:rPr lang="en-US" sz="3200" b="1" dirty="0" err="1">
                <a:solidFill>
                  <a:srgbClr val="FF0000"/>
                </a:solidFill>
                <a:latin typeface="Cambria"/>
                <a:cs typeface="Cambria"/>
              </a:rPr>
              <a:t>enni</a:t>
            </a:r>
            <a:r>
              <a:rPr lang="en-US" sz="3200" b="1" dirty="0" err="1">
                <a:solidFill>
                  <a:srgbClr val="800000"/>
                </a:solidFill>
                <a:latin typeface="Cambria"/>
                <a:cs typeface="Cambria"/>
              </a:rPr>
              <a:t>hrónhne</a:t>
            </a:r>
            <a:r>
              <a:rPr lang="en-US" sz="3200" b="1" dirty="0">
                <a:latin typeface="Cambria"/>
                <a:cs typeface="Cambria"/>
              </a:rPr>
              <a:t>        </a:t>
            </a:r>
          </a:p>
          <a:p>
            <a:pPr algn="ctr"/>
            <a:r>
              <a:rPr lang="en-US" sz="3200" i="1" dirty="0">
                <a:solidFill>
                  <a:srgbClr val="FF0000"/>
                </a:solidFill>
                <a:latin typeface="Cambria"/>
                <a:cs typeface="Cambria"/>
              </a:rPr>
              <a:t>He</a:t>
            </a:r>
            <a:r>
              <a:rPr lang="en-US" sz="3200" i="1" dirty="0">
                <a:latin typeface="Cambria"/>
                <a:cs typeface="Cambria"/>
              </a:rPr>
              <a:t> </a:t>
            </a:r>
            <a:r>
              <a:rPr lang="en-US" sz="3200" i="1" dirty="0">
                <a:solidFill>
                  <a:srgbClr val="800000"/>
                </a:solidFill>
                <a:latin typeface="Cambria"/>
                <a:cs typeface="Cambria"/>
              </a:rPr>
              <a:t>went</a:t>
            </a:r>
            <a:r>
              <a:rPr lang="en-US" sz="3200" i="1" dirty="0">
                <a:latin typeface="Cambria"/>
                <a:cs typeface="Cambria"/>
              </a:rPr>
              <a:t> </a:t>
            </a:r>
            <a:r>
              <a:rPr lang="en-US" sz="3200" i="1" dirty="0">
                <a:solidFill>
                  <a:srgbClr val="00C767"/>
                </a:solidFill>
                <a:latin typeface="Cambria"/>
                <a:cs typeface="Cambria"/>
              </a:rPr>
              <a:t>to un</a:t>
            </a:r>
            <a:r>
              <a:rPr lang="en-US" sz="3200" i="1" dirty="0">
                <a:latin typeface="Cambria"/>
                <a:cs typeface="Cambria"/>
              </a:rPr>
              <a:t>cover </a:t>
            </a:r>
            <a:r>
              <a:rPr lang="en-US" sz="3200" i="1" dirty="0">
                <a:solidFill>
                  <a:srgbClr val="3366FF"/>
                </a:solidFill>
                <a:latin typeface="Cambria"/>
                <a:cs typeface="Cambria"/>
              </a:rPr>
              <a:t>many things </a:t>
            </a:r>
            <a:r>
              <a:rPr lang="en-US" sz="3200" i="1" dirty="0">
                <a:solidFill>
                  <a:srgbClr val="FF0000"/>
                </a:solidFill>
                <a:latin typeface="Cambria"/>
                <a:cs typeface="Cambria"/>
              </a:rPr>
              <a:t>for us</a:t>
            </a:r>
          </a:p>
        </p:txBody>
      </p:sp>
    </p:spTree>
    <p:extLst>
      <p:ext uri="{BB962C8B-B14F-4D97-AF65-F5344CB8AC3E}">
        <p14:creationId xmlns:p14="http://schemas.microsoft.com/office/powerpoint/2010/main" val="37274375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302681"/>
            <a:ext cx="8795032" cy="584776"/>
          </a:xfrm>
          <a:prstGeom prst="rect">
            <a:avLst/>
          </a:prstGeom>
          <a:noFill/>
        </p:spPr>
        <p:txBody>
          <a:bodyPr wrap="square" rtlCol="0">
            <a:spAutoFit/>
          </a:bodyPr>
          <a:lstStyle/>
          <a:p>
            <a:pPr algn="ctr"/>
            <a:r>
              <a:rPr lang="en-US" sz="3200" i="1" dirty="0" err="1">
                <a:latin typeface="Cambria"/>
                <a:cs typeface="Cambria"/>
              </a:rPr>
              <a:t>accordian</a:t>
            </a:r>
            <a:endParaRPr lang="en-US" sz="3200" i="1" dirty="0">
              <a:latin typeface="Cambria"/>
              <a:cs typeface="Cambria"/>
            </a:endParaRPr>
          </a:p>
        </p:txBody>
      </p:sp>
    </p:spTree>
    <p:extLst>
      <p:ext uri="{BB962C8B-B14F-4D97-AF65-F5344CB8AC3E}">
        <p14:creationId xmlns:p14="http://schemas.microsoft.com/office/powerpoint/2010/main" val="4015666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30638" y="1297932"/>
            <a:ext cx="7357853" cy="2554545"/>
          </a:xfrm>
          <a:prstGeom prst="rect">
            <a:avLst/>
          </a:prstGeom>
          <a:noFill/>
        </p:spPr>
        <p:txBody>
          <a:bodyPr wrap="square" rtlCol="0">
            <a:spAutoFit/>
          </a:bodyPr>
          <a:lstStyle/>
          <a:p>
            <a:pPr algn="ctr"/>
            <a:r>
              <a:rPr lang="en-US" sz="3200" b="1" i="1" dirty="0">
                <a:latin typeface="Cambria"/>
                <a:cs typeface="Cambria"/>
              </a:rPr>
              <a:t>Admissions</a:t>
            </a:r>
          </a:p>
          <a:p>
            <a:pPr algn="ctr"/>
            <a:r>
              <a:rPr lang="en-US" sz="3200" i="1" dirty="0">
                <a:latin typeface="Cambria"/>
                <a:cs typeface="Cambria"/>
              </a:rPr>
              <a:t>Students do not require an extensive background in the language to attend</a:t>
            </a:r>
          </a:p>
          <a:p>
            <a:pPr algn="ctr"/>
            <a:r>
              <a:rPr lang="en-US" sz="3200" i="1" dirty="0">
                <a:latin typeface="Cambria"/>
                <a:cs typeface="Cambria"/>
              </a:rPr>
              <a:t> but anyone wanting to take our program must pass an admissions test. </a:t>
            </a:r>
          </a:p>
        </p:txBody>
      </p:sp>
    </p:spTree>
    <p:extLst>
      <p:ext uri="{BB962C8B-B14F-4D97-AF65-F5344CB8AC3E}">
        <p14:creationId xmlns:p14="http://schemas.microsoft.com/office/powerpoint/2010/main" val="21898491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34874"/>
            <a:ext cx="8795032" cy="4031873"/>
          </a:xfrm>
          <a:prstGeom prst="rect">
            <a:avLst/>
          </a:prstGeom>
          <a:noFill/>
        </p:spPr>
        <p:txBody>
          <a:bodyPr wrap="square" rtlCol="0">
            <a:spAutoFit/>
          </a:bodyPr>
          <a:lstStyle/>
          <a:p>
            <a:pPr algn="ctr"/>
            <a:r>
              <a:rPr lang="en-US" sz="3200" b="1" i="1" dirty="0">
                <a:latin typeface="Cambria"/>
                <a:cs typeface="Cambria"/>
              </a:rPr>
              <a:t>End of 2</a:t>
            </a:r>
            <a:r>
              <a:rPr lang="en-US" sz="3200" b="1" i="1" baseline="30000" dirty="0">
                <a:latin typeface="Cambria"/>
                <a:cs typeface="Cambria"/>
              </a:rPr>
              <a:t>nd</a:t>
            </a:r>
            <a:r>
              <a:rPr lang="en-US" sz="3200" b="1" i="1" dirty="0">
                <a:latin typeface="Cambria"/>
                <a:cs typeface="Cambria"/>
              </a:rPr>
              <a:t> Year Story</a:t>
            </a:r>
          </a:p>
          <a:p>
            <a:pPr algn="ctr"/>
            <a:r>
              <a:rPr lang="en-US" sz="3200" i="1" dirty="0">
                <a:latin typeface="Cambria"/>
                <a:cs typeface="Cambria"/>
              </a:rPr>
              <a:t>They say that if you can boil water you can make maple syrup. That’s true, but there’s a big difference between good maple syrup and maple syrup that’s not so good. My wife Audrey and I make maple syrup every Spring. When it freezes at night and thaws during the day, the sap will run. </a:t>
            </a:r>
          </a:p>
          <a:p>
            <a:pPr algn="ctr"/>
            <a:r>
              <a:rPr lang="en-US" sz="3200" i="1" dirty="0">
                <a:latin typeface="Cambria"/>
                <a:cs typeface="Cambria"/>
              </a:rPr>
              <a:t>I drill a hole in a maple tree about two inches deep. </a:t>
            </a:r>
          </a:p>
        </p:txBody>
      </p:sp>
    </p:spTree>
    <p:extLst>
      <p:ext uri="{BB962C8B-B14F-4D97-AF65-F5344CB8AC3E}">
        <p14:creationId xmlns:p14="http://schemas.microsoft.com/office/powerpoint/2010/main" val="15233006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34874"/>
            <a:ext cx="8795032" cy="4031873"/>
          </a:xfrm>
          <a:prstGeom prst="rect">
            <a:avLst/>
          </a:prstGeom>
          <a:noFill/>
        </p:spPr>
        <p:txBody>
          <a:bodyPr wrap="square" rtlCol="0">
            <a:spAutoFit/>
          </a:bodyPr>
          <a:lstStyle/>
          <a:p>
            <a:pPr algn="ctr"/>
            <a:r>
              <a:rPr lang="en-US" sz="3200" i="1" dirty="0">
                <a:latin typeface="Cambria"/>
                <a:cs typeface="Cambria"/>
              </a:rPr>
              <a:t>I put in a metal or plastic tap, hang a bucket on it and collect the sap every day. The sap is sweet and delicious. We make tea with it and we drink it as a medicine. I boil the sap in a big pan outdoors. I used to use wood to heat the pan but now I use propane. I boil the sap into syrup and Audrey bottles it inside the house. You have to boil 40 gallons of sap to get one gallon of syrup. </a:t>
            </a:r>
          </a:p>
        </p:txBody>
      </p:sp>
    </p:spTree>
    <p:extLst>
      <p:ext uri="{BB962C8B-B14F-4D97-AF65-F5344CB8AC3E}">
        <p14:creationId xmlns:p14="http://schemas.microsoft.com/office/powerpoint/2010/main" val="5577282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267" y="838074"/>
            <a:ext cx="8795032" cy="3539430"/>
          </a:xfrm>
          <a:prstGeom prst="rect">
            <a:avLst/>
          </a:prstGeom>
          <a:noFill/>
        </p:spPr>
        <p:txBody>
          <a:bodyPr wrap="square" rtlCol="0">
            <a:spAutoFit/>
          </a:bodyPr>
          <a:lstStyle/>
          <a:p>
            <a:pPr algn="ctr"/>
            <a:r>
              <a:rPr lang="en-US" sz="3200" i="1" dirty="0">
                <a:latin typeface="Cambria"/>
                <a:cs typeface="Cambria"/>
              </a:rPr>
              <a:t>This year we made about 80 bottles. </a:t>
            </a:r>
          </a:p>
          <a:p>
            <a:pPr algn="ctr"/>
            <a:r>
              <a:rPr lang="en-US" sz="3200" i="1" dirty="0">
                <a:latin typeface="Cambria"/>
                <a:cs typeface="Cambria"/>
              </a:rPr>
              <a:t>We use only a couple bottles a year by ourselves and we give the rest of it away </a:t>
            </a:r>
          </a:p>
          <a:p>
            <a:pPr algn="ctr"/>
            <a:r>
              <a:rPr lang="en-US" sz="3200" i="1" dirty="0">
                <a:latin typeface="Cambria"/>
                <a:cs typeface="Cambria"/>
              </a:rPr>
              <a:t>to friends, family and visitors. </a:t>
            </a:r>
          </a:p>
          <a:p>
            <a:pPr algn="ctr"/>
            <a:r>
              <a:rPr lang="en-US" sz="3200" i="1" dirty="0">
                <a:latin typeface="Cambria"/>
                <a:cs typeface="Cambria"/>
              </a:rPr>
              <a:t>If you visit us at our home in Six Nations, </a:t>
            </a:r>
          </a:p>
          <a:p>
            <a:pPr algn="ctr"/>
            <a:r>
              <a:rPr lang="en-US" sz="3200" i="1" dirty="0">
                <a:latin typeface="Cambria"/>
                <a:cs typeface="Cambria"/>
              </a:rPr>
              <a:t>you will leave with a bottle. </a:t>
            </a:r>
          </a:p>
          <a:p>
            <a:pPr algn="ctr"/>
            <a:r>
              <a:rPr lang="en-US" sz="3200" i="1" dirty="0">
                <a:latin typeface="Cambria"/>
                <a:cs typeface="Cambria"/>
              </a:rPr>
              <a:t>So come pay us a visit!</a:t>
            </a:r>
          </a:p>
        </p:txBody>
      </p:sp>
    </p:spTree>
    <p:extLst>
      <p:ext uri="{BB962C8B-B14F-4D97-AF65-F5344CB8AC3E}">
        <p14:creationId xmlns:p14="http://schemas.microsoft.com/office/powerpoint/2010/main" val="8642543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107" y="2108074"/>
            <a:ext cx="8795032" cy="1077218"/>
          </a:xfrm>
          <a:prstGeom prst="rect">
            <a:avLst/>
          </a:prstGeom>
          <a:noFill/>
        </p:spPr>
        <p:txBody>
          <a:bodyPr wrap="square" rtlCol="0">
            <a:spAutoFit/>
          </a:bodyPr>
          <a:lstStyle/>
          <a:p>
            <a:pPr algn="ctr"/>
            <a:r>
              <a:rPr lang="en-US" sz="3200" i="1" dirty="0" err="1">
                <a:latin typeface="Cambria"/>
                <a:cs typeface="Cambria"/>
              </a:rPr>
              <a:t>Owennatekha</a:t>
            </a:r>
            <a:r>
              <a:rPr lang="en-US" sz="3200" i="1" dirty="0">
                <a:latin typeface="Cambria"/>
                <a:cs typeface="Cambria"/>
              </a:rPr>
              <a:t> (Brian Maracle)</a:t>
            </a:r>
          </a:p>
          <a:p>
            <a:pPr algn="ctr"/>
            <a:r>
              <a:rPr lang="en-US" sz="3200" i="1" dirty="0" err="1">
                <a:latin typeface="Cambria"/>
                <a:cs typeface="Cambria"/>
              </a:rPr>
              <a:t>owennatekha@gmail.com</a:t>
            </a:r>
            <a:r>
              <a:rPr lang="en-US" sz="3200" i="1" dirty="0">
                <a:latin typeface="Cambria"/>
                <a:cs typeface="Cambria"/>
              </a:rPr>
              <a:t> </a:t>
            </a:r>
          </a:p>
        </p:txBody>
      </p:sp>
    </p:spTree>
    <p:extLst>
      <p:ext uri="{BB962C8B-B14F-4D97-AF65-F5344CB8AC3E}">
        <p14:creationId xmlns:p14="http://schemas.microsoft.com/office/powerpoint/2010/main" val="112968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30638" y="1871388"/>
            <a:ext cx="7357853" cy="1077218"/>
          </a:xfrm>
          <a:prstGeom prst="rect">
            <a:avLst/>
          </a:prstGeom>
          <a:noFill/>
        </p:spPr>
        <p:txBody>
          <a:bodyPr wrap="square" rtlCol="0">
            <a:spAutoFit/>
          </a:bodyPr>
          <a:lstStyle/>
          <a:p>
            <a:pPr algn="ctr"/>
            <a:r>
              <a:rPr lang="en-US" sz="3200" i="1" dirty="0">
                <a:latin typeface="Cambria"/>
                <a:cs typeface="Cambria"/>
              </a:rPr>
              <a:t>We give prospective students the answers to the test because we want them to pass.</a:t>
            </a:r>
          </a:p>
        </p:txBody>
      </p:sp>
    </p:spTree>
    <p:extLst>
      <p:ext uri="{BB962C8B-B14F-4D97-AF65-F5344CB8AC3E}">
        <p14:creationId xmlns:p14="http://schemas.microsoft.com/office/powerpoint/2010/main" val="3962270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2100" y="1871388"/>
            <a:ext cx="8623300" cy="1077218"/>
          </a:xfrm>
          <a:prstGeom prst="rect">
            <a:avLst/>
          </a:prstGeom>
          <a:noFill/>
        </p:spPr>
        <p:txBody>
          <a:bodyPr wrap="square" rtlCol="0">
            <a:spAutoFit/>
          </a:bodyPr>
          <a:lstStyle/>
          <a:p>
            <a:pPr algn="ctr"/>
            <a:r>
              <a:rPr lang="en-US" sz="3200" i="1" dirty="0">
                <a:latin typeface="Cambria"/>
                <a:cs typeface="Cambria"/>
              </a:rPr>
              <a:t>The “test” consists of 40 Mohawk words and the English meanings that they must memorize. </a:t>
            </a:r>
          </a:p>
        </p:txBody>
      </p:sp>
    </p:spTree>
    <p:extLst>
      <p:ext uri="{BB962C8B-B14F-4D97-AF65-F5344CB8AC3E}">
        <p14:creationId xmlns:p14="http://schemas.microsoft.com/office/powerpoint/2010/main" val="3956793391"/>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32703</TotalTime>
  <Words>2329</Words>
  <Application>Microsoft Macintosh PowerPoint</Application>
  <PresentationFormat>On-screen Show (16:9)</PresentationFormat>
  <Paragraphs>404</Paragraphs>
  <Slides>73</Slides>
  <Notes>73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73</vt:i4>
      </vt:variant>
    </vt:vector>
  </HeadingPairs>
  <TitlesOfParts>
    <vt:vector size="79" baseType="lpstr">
      <vt:lpstr>Calibri</vt:lpstr>
      <vt:lpstr>Cambria</vt:lpstr>
      <vt:lpstr>Goudy Old Style</vt:lpstr>
      <vt:lpstr>Impact</vt:lpstr>
      <vt:lpstr>Rockwell</vt:lpstr>
      <vt:lpstr>Inkwell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onkwawenna kentyohkwa</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maracle</dc:creator>
  <cp:lastModifiedBy>Microsoft Office User</cp:lastModifiedBy>
  <cp:revision>462</cp:revision>
  <dcterms:created xsi:type="dcterms:W3CDTF">2016-02-16T16:46:27Z</dcterms:created>
  <dcterms:modified xsi:type="dcterms:W3CDTF">2018-06-11T17:33:15Z</dcterms:modified>
</cp:coreProperties>
</file>