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7" r:id="rId3"/>
    <p:sldId id="264" r:id="rId4"/>
    <p:sldId id="268" r:id="rId5"/>
    <p:sldId id="263" r:id="rId6"/>
    <p:sldId id="265" r:id="rId7"/>
    <p:sldId id="259" r:id="rId8"/>
    <p:sldId id="260" r:id="rId9"/>
    <p:sldId id="261" r:id="rId10"/>
    <p:sldId id="262" r:id="rId11"/>
    <p:sldId id="266" r:id="rId1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23AF45C-09C8-4E2C-9364-9EBCAFB368D4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CCDA435-A008-4021-83ED-275872C96D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161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Created</a:t>
            </a:r>
            <a:r>
              <a:rPr lang="en-US" baseline="0" dirty="0" smtClean="0"/>
              <a:t> by Crystal Frank</a:t>
            </a:r>
            <a:r>
              <a:rPr lang="en-US" baseline="0" smtClean="0"/>
              <a:t>; Updated/edited by Sage Lewis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985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8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25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207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29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67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82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6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58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18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A435-A008-4021-83ED-275872C96D9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60F537-4B56-4F8B-8C18-2F18566849DE}" type="datetimeFigureOut">
              <a:rPr lang="en-US" smtClean="0"/>
              <a:pPr/>
              <a:t>6/11/2015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3FA3E3-BF8D-4C05-ABA3-64CF1FA2552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psleist@alaska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af.edu/reg/acad_sched/SCHED_Class-Schedule-form_ent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f.edu/rural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f.edu/uafgov/faculty-senate/policies-procedur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f.edu/uafgov/faculty-senate/curriculum/course-degree-procedures-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f.edu/files/rural/faculty/IA-Request-External-2013pdf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f.edu/files/rural/faculty/FS-11-12_WORD_Format1A_Special-Topics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aska.edu/uaf/crcd/index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aska.edu/uaf/crcd/index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532489"/>
            <a:ext cx="6781800" cy="1868311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CRCD Academic Approvals and Curriculum Process Training </a:t>
            </a:r>
          </a:p>
          <a:p>
            <a:pPr algn="ctr"/>
            <a:endParaRPr lang="en-US" sz="1700" dirty="0" smtClean="0"/>
          </a:p>
          <a:p>
            <a:pPr algn="ctr"/>
            <a:endParaRPr lang="en-US" sz="1700" dirty="0" smtClean="0"/>
          </a:p>
          <a:p>
            <a:pPr algn="ctr"/>
            <a:r>
              <a:rPr lang="en-US" sz="1700" dirty="0" smtClean="0"/>
              <a:t>Updated by Sage Holt, CRCD VC Office Admin 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-212205"/>
            <a:ext cx="5486411" cy="54864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Approval Process is Complete!!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408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Send approval confirmation of IA to Scott Culbertson at </a:t>
            </a:r>
            <a:r>
              <a:rPr lang="en-US" sz="2200" dirty="0" smtClean="0">
                <a:hlinkClick r:id="rId3"/>
              </a:rPr>
              <a:t>srculbertson@alaska.edu</a:t>
            </a:r>
            <a:r>
              <a:rPr lang="en-US" sz="2200" dirty="0" smtClean="0"/>
              <a:t> so it can be added to the CRCD schedule.</a:t>
            </a:r>
          </a:p>
          <a:p>
            <a:pPr lvl="1"/>
            <a:r>
              <a:rPr lang="en-US" sz="2000" dirty="0" smtClean="0"/>
              <a:t>In the same email attach a copy of a completed Class Schedule Form (CSF)</a:t>
            </a:r>
          </a:p>
          <a:p>
            <a:pPr lvl="1"/>
            <a:r>
              <a:rPr lang="en-US" sz="2200" dirty="0" smtClean="0"/>
              <a:t>A copy of the Class Schedule Form (CSF) can be found on the CRCD website at: </a:t>
            </a:r>
            <a:r>
              <a:rPr lang="en-US" sz="2200" dirty="0" smtClean="0">
                <a:hlinkClick r:id="rId4"/>
              </a:rPr>
              <a:t>http</a:t>
            </a:r>
            <a:r>
              <a:rPr lang="en-US" sz="2200" dirty="0">
                <a:hlinkClick r:id="rId4"/>
              </a:rPr>
              <a:t>://</a:t>
            </a:r>
            <a:r>
              <a:rPr lang="en-US" sz="2200" dirty="0" smtClean="0">
                <a:hlinkClick r:id="rId4"/>
              </a:rPr>
              <a:t>www.uaf.edu/reg/acad_sched/SCHED_Class-Schedule-form_ent.pdf</a:t>
            </a:r>
            <a:endParaRPr lang="en-US" sz="2200" dirty="0" smtClean="0"/>
          </a:p>
          <a:p>
            <a:endParaRPr lang="en-US" sz="2200" dirty="0"/>
          </a:p>
          <a:p>
            <a:pPr marL="0" indent="0" algn="ctr">
              <a:buNone/>
            </a:pPr>
            <a:r>
              <a:rPr lang="en-US" sz="2200" dirty="0" smtClean="0"/>
              <a:t>Please remember that it is </a:t>
            </a:r>
            <a:r>
              <a:rPr lang="en-US" sz="2200" i="1" dirty="0" smtClean="0"/>
              <a:t>critical</a:t>
            </a:r>
            <a:r>
              <a:rPr lang="en-US" sz="2200" dirty="0" smtClean="0"/>
              <a:t> to have an Instructor Approval for auditing purposes! No CSF form should be submitted without an IA approval.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Congratulations on Completing the Instructor Approval Training!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73680"/>
            <a:ext cx="8229600" cy="3093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If you have any questions or concerns please contact: </a:t>
            </a:r>
          </a:p>
          <a:p>
            <a:pPr lvl="1">
              <a:buNone/>
            </a:pPr>
            <a:r>
              <a:rPr lang="en-US" sz="2200" dirty="0" smtClean="0"/>
              <a:t>CRCD Office of the VC </a:t>
            </a:r>
            <a:endParaRPr lang="en-US" sz="2200" dirty="0" smtClean="0"/>
          </a:p>
          <a:p>
            <a:pPr lvl="2">
              <a:buNone/>
            </a:pPr>
            <a:r>
              <a:rPr lang="en-US" sz="1900" dirty="0" smtClean="0"/>
              <a:t>	Toll Free: 1-866-478-2721 </a:t>
            </a:r>
          </a:p>
          <a:p>
            <a:pPr lvl="2">
              <a:buNone/>
            </a:pPr>
            <a:r>
              <a:rPr lang="en-US" sz="1900" dirty="0" smtClean="0"/>
              <a:t>	Local: </a:t>
            </a:r>
            <a:r>
              <a:rPr lang="en-US" sz="1900" dirty="0" smtClean="0"/>
              <a:t>907-474-7143</a:t>
            </a:r>
            <a:endParaRPr lang="en-US" sz="1900" dirty="0" smtClean="0"/>
          </a:p>
          <a:p>
            <a:pPr lvl="2">
              <a:buNone/>
            </a:pPr>
            <a:endParaRPr lang="en-US" sz="1900" dirty="0" smtClean="0"/>
          </a:p>
          <a:p>
            <a:pPr>
              <a:buNone/>
            </a:pPr>
            <a:r>
              <a:rPr lang="en-US" sz="2400" dirty="0" smtClean="0"/>
              <a:t>Or visit our website at </a:t>
            </a:r>
            <a:r>
              <a:rPr lang="en-US" sz="2400" dirty="0" smtClean="0">
                <a:hlinkClick r:id="rId3"/>
              </a:rPr>
              <a:t>http://www.uaf.edu/rural/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Minimum requirements for an </a:t>
            </a:r>
            <a:br>
              <a:rPr lang="en-US" sz="3200" dirty="0" smtClean="0"/>
            </a:br>
            <a:r>
              <a:rPr lang="en-US" sz="3200" dirty="0" smtClean="0"/>
              <a:t>academic unit of credit: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389120"/>
          </a:xfrm>
        </p:spPr>
        <p:txBody>
          <a:bodyPr>
            <a:normAutofit fontScale="92500"/>
          </a:bodyPr>
          <a:lstStyle/>
          <a:p>
            <a:r>
              <a:rPr lang="en-US" sz="2200" dirty="0" smtClean="0"/>
              <a:t>800 minutes of lecture (plus 1600 minutes of study)</a:t>
            </a:r>
          </a:p>
          <a:p>
            <a:r>
              <a:rPr lang="en-US" sz="2200" dirty="0" smtClean="0"/>
              <a:t>1600 or 2400 minutes of laboratory (or studio or other similar activity)</a:t>
            </a:r>
          </a:p>
          <a:p>
            <a:r>
              <a:rPr lang="en-US" sz="2200" dirty="0" smtClean="0"/>
              <a:t>2400-4000 minutes of supervised practicum</a:t>
            </a:r>
          </a:p>
          <a:p>
            <a:r>
              <a:rPr lang="en-US" sz="2200" dirty="0" smtClean="0"/>
              <a:t>2400-8000 minutes of internship (or externship, clinical)</a:t>
            </a:r>
          </a:p>
          <a:p>
            <a:r>
              <a:rPr lang="en-US" sz="2200" dirty="0" smtClean="0"/>
              <a:t>2400-4800 minutes of supervised scholarly activity </a:t>
            </a:r>
          </a:p>
          <a:p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Given the information above, the formula used for computing credit/contact hours is 800 minutes (13.3 hrs) per credit.  This equates to approximately 1 hr of lecture per week for a normal 14 week semester.</a:t>
            </a:r>
          </a:p>
          <a:p>
            <a:endParaRPr lang="en-US" sz="2200" dirty="0" smtClean="0"/>
          </a:p>
          <a:p>
            <a:pPr marL="0" indent="0" algn="ctr">
              <a:buNone/>
            </a:pPr>
            <a:r>
              <a:rPr lang="en-US" sz="1700" dirty="0" smtClean="0"/>
              <a:t>See UAF Faculty Senate Policy webpage</a:t>
            </a:r>
          </a:p>
          <a:p>
            <a:pPr marL="0" indent="0" algn="ctr">
              <a:buNone/>
            </a:pPr>
            <a:r>
              <a:rPr lang="en-US" sz="1700" dirty="0" smtClean="0">
                <a:hlinkClick r:id="rId3"/>
              </a:rPr>
              <a:t>http://www.uaf.edu/uafgov/faculty-senate/policies-procedures/</a:t>
            </a:r>
            <a:endParaRPr lang="en-US" sz="1700" dirty="0" smtClean="0"/>
          </a:p>
          <a:p>
            <a:pPr>
              <a:buNone/>
            </a:pP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The College Credit Compression Rule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65960"/>
            <a:ext cx="4038600" cy="44348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Every credit hour must be taught in 3 days or more;</a:t>
            </a:r>
          </a:p>
          <a:p>
            <a:r>
              <a:rPr lang="en-US" dirty="0" smtClean="0"/>
              <a:t>3 days per 1 credit</a:t>
            </a:r>
          </a:p>
          <a:p>
            <a:r>
              <a:rPr lang="en-US" dirty="0" smtClean="0"/>
              <a:t>6 days per 2 credits</a:t>
            </a:r>
          </a:p>
          <a:p>
            <a:r>
              <a:rPr lang="en-US" dirty="0" smtClean="0"/>
              <a:t>9 days per 3 credits</a:t>
            </a:r>
          </a:p>
          <a:p>
            <a:r>
              <a:rPr lang="en-US" dirty="0" smtClean="0"/>
              <a:t>12 days per 4 credits</a:t>
            </a:r>
          </a:p>
          <a:p>
            <a:r>
              <a:rPr lang="en-US" dirty="0" smtClean="0"/>
              <a:t>15 days per 5 credits</a:t>
            </a:r>
          </a:p>
          <a:p>
            <a:r>
              <a:rPr lang="en-US" dirty="0" smtClean="0"/>
              <a:t>18 days per 6 credits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5663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Credits equal:</a:t>
            </a:r>
          </a:p>
          <a:p>
            <a:r>
              <a:rPr lang="en-US" dirty="0" smtClean="0"/>
              <a:t>1 credit = 13.3 hours</a:t>
            </a:r>
          </a:p>
          <a:p>
            <a:r>
              <a:rPr lang="en-US" dirty="0" smtClean="0"/>
              <a:t>2 credits </a:t>
            </a:r>
            <a:r>
              <a:rPr lang="en-US" dirty="0"/>
              <a:t>= 26.6 </a:t>
            </a:r>
            <a:r>
              <a:rPr lang="en-US" dirty="0" smtClean="0"/>
              <a:t>hours</a:t>
            </a:r>
          </a:p>
          <a:p>
            <a:r>
              <a:rPr lang="en-US" dirty="0" smtClean="0"/>
              <a:t>3 </a:t>
            </a:r>
            <a:r>
              <a:rPr lang="en-US" dirty="0"/>
              <a:t>credits </a:t>
            </a:r>
            <a:r>
              <a:rPr lang="en-US" dirty="0" smtClean="0"/>
              <a:t>= </a:t>
            </a:r>
            <a:r>
              <a:rPr lang="en-US" dirty="0"/>
              <a:t>39.9 </a:t>
            </a:r>
            <a:r>
              <a:rPr lang="en-US" dirty="0" smtClean="0"/>
              <a:t>hours</a:t>
            </a:r>
          </a:p>
          <a:p>
            <a:r>
              <a:rPr lang="en-US" dirty="0" smtClean="0"/>
              <a:t>4 </a:t>
            </a:r>
            <a:r>
              <a:rPr lang="en-US" dirty="0"/>
              <a:t>credits </a:t>
            </a:r>
            <a:r>
              <a:rPr lang="en-US" dirty="0" smtClean="0"/>
              <a:t>= </a:t>
            </a:r>
            <a:r>
              <a:rPr lang="en-US" dirty="0"/>
              <a:t>53.2 </a:t>
            </a:r>
            <a:r>
              <a:rPr lang="en-US" dirty="0" smtClean="0"/>
              <a:t>hours</a:t>
            </a:r>
          </a:p>
          <a:p>
            <a:r>
              <a:rPr lang="en-US" dirty="0" smtClean="0"/>
              <a:t>5 </a:t>
            </a:r>
            <a:r>
              <a:rPr lang="en-US" dirty="0"/>
              <a:t>credits </a:t>
            </a:r>
            <a:r>
              <a:rPr lang="en-US" dirty="0" smtClean="0"/>
              <a:t>= </a:t>
            </a:r>
            <a:r>
              <a:rPr lang="en-US" dirty="0"/>
              <a:t>66.5 </a:t>
            </a:r>
            <a:r>
              <a:rPr lang="en-US" dirty="0" smtClean="0"/>
              <a:t>hours</a:t>
            </a:r>
          </a:p>
          <a:p>
            <a:r>
              <a:rPr lang="en-US" dirty="0" smtClean="0"/>
              <a:t>6 </a:t>
            </a:r>
            <a:r>
              <a:rPr lang="en-US" dirty="0"/>
              <a:t>credits </a:t>
            </a:r>
            <a:r>
              <a:rPr lang="en-US" dirty="0" smtClean="0"/>
              <a:t>= </a:t>
            </a:r>
            <a:r>
              <a:rPr lang="en-US" dirty="0"/>
              <a:t>79.8 </a:t>
            </a:r>
            <a:r>
              <a:rPr lang="en-US" dirty="0" smtClean="0"/>
              <a:t>hours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Examples of Credit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382000" cy="2286000"/>
          </a:xfrm>
        </p:spPr>
        <p:txBody>
          <a:bodyPr numCol="2">
            <a:noAutofit/>
          </a:bodyPr>
          <a:lstStyle/>
          <a:p>
            <a:pPr marL="640080" lvl="2" indent="0">
              <a:buNone/>
            </a:pPr>
            <a:r>
              <a:rPr lang="en-US" sz="1800" dirty="0" smtClean="0"/>
              <a:t>(1+0) 1 credit, </a:t>
            </a:r>
          </a:p>
          <a:p>
            <a:pPr marL="640080" lvl="2" indent="0">
              <a:buNone/>
            </a:pPr>
            <a:r>
              <a:rPr lang="en-US" sz="1800" dirty="0" smtClean="0"/>
              <a:t>(3+0) 3 credits, 		</a:t>
            </a:r>
            <a:endParaRPr lang="en-US" sz="1800" dirty="0"/>
          </a:p>
          <a:p>
            <a:pPr marL="640080" lvl="2" indent="0">
              <a:buNone/>
            </a:pPr>
            <a:r>
              <a:rPr lang="en-US" sz="1800" dirty="0" smtClean="0"/>
              <a:t>(3+3) 4 credits, 	             		</a:t>
            </a:r>
          </a:p>
          <a:p>
            <a:pPr marL="640080" lvl="2" indent="0">
              <a:buNone/>
            </a:pPr>
            <a:r>
              <a:rPr lang="en-US" sz="1800" dirty="0" smtClean="0"/>
              <a:t>(1+4) 3 credits, or </a:t>
            </a:r>
          </a:p>
          <a:p>
            <a:pPr marL="640080" lvl="2" indent="0">
              <a:buNone/>
            </a:pPr>
            <a:r>
              <a:rPr lang="en-US" sz="1800" dirty="0" smtClean="0"/>
              <a:t>(1+0+40) for 6 credits, 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where...</a:t>
            </a:r>
          </a:p>
          <a:p>
            <a:r>
              <a:rPr lang="en-US" sz="1800" dirty="0" smtClean="0"/>
              <a:t>The first number is the lecture hours </a:t>
            </a:r>
          </a:p>
          <a:p>
            <a:r>
              <a:rPr lang="en-US" sz="1800" dirty="0" smtClean="0"/>
              <a:t>The second number is the lab hours</a:t>
            </a:r>
          </a:p>
          <a:p>
            <a:r>
              <a:rPr lang="en-US" sz="1800" dirty="0" smtClean="0"/>
              <a:t>The third number is the practicum/internship /scholarly activity hours.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5257800"/>
            <a:ext cx="8382000" cy="685800"/>
          </a:xfrm>
          <a:prstGeom prst="rect">
            <a:avLst/>
          </a:prstGeom>
        </p:spPr>
        <p:txBody>
          <a:bodyPr vert="horz" numCol="1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sz="1600" dirty="0" smtClean="0"/>
              <a:t>Academic Course and Degree Procedures Manual website:</a:t>
            </a:r>
            <a:endParaRPr lang="en-US" sz="2400" dirty="0" smtClean="0"/>
          </a:p>
          <a:p>
            <a:pPr marL="0" indent="0" algn="ctr">
              <a:buFont typeface="Wingdings 2"/>
              <a:buNone/>
            </a:pPr>
            <a:r>
              <a:rPr lang="en-US" sz="1600" dirty="0" smtClean="0">
                <a:hlinkClick r:id="rId3"/>
              </a:rPr>
              <a:t>http://www.uaf.edu/uafgov/faculty-senate/curriculum/course-degree-procedures-/</a:t>
            </a:r>
            <a:endParaRPr lang="en-US" sz="1600" dirty="0" smtClean="0"/>
          </a:p>
          <a:p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" y="1143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External Instructor Approval (IA)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" y="3078557"/>
            <a:ext cx="4038600" cy="2667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Submit hard copy of External IA request to the VC Office, attention Sage Holt.</a:t>
            </a:r>
          </a:p>
          <a:p>
            <a:endParaRPr lang="en-US" sz="2000" dirty="0" smtClean="0"/>
          </a:p>
          <a:p>
            <a:r>
              <a:rPr lang="en-US" sz="2000" dirty="0" smtClean="0"/>
              <a:t>If the potential instructor is already full time faculty in that </a:t>
            </a:r>
            <a:r>
              <a:rPr lang="en-US" sz="2000" i="1" dirty="0" smtClean="0"/>
              <a:t>particular</a:t>
            </a:r>
            <a:r>
              <a:rPr lang="en-US" sz="2000" dirty="0" smtClean="0"/>
              <a:t> department then an IA request is not needed.  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409" y="3459557"/>
            <a:ext cx="3810000" cy="190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If IA is needed, include:</a:t>
            </a:r>
            <a:endParaRPr lang="en-US" sz="2000" dirty="0"/>
          </a:p>
          <a:p>
            <a:r>
              <a:rPr lang="en-US" sz="2000" dirty="0" smtClean="0"/>
              <a:t>IA request form</a:t>
            </a:r>
          </a:p>
          <a:p>
            <a:r>
              <a:rPr lang="en-US" sz="2000" dirty="0" smtClean="0"/>
              <a:t>Potential instructor’s resume, credentials and transcripts</a:t>
            </a:r>
          </a:p>
          <a:p>
            <a:r>
              <a:rPr lang="en-US" sz="2000" dirty="0" smtClean="0"/>
              <a:t>Syllabus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820" y="2359113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www.uaf.edu/files/rural/faculty/IA-Request-External-2013pdf.pdf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12192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External Special Topics (ST)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" y="3002280"/>
            <a:ext cx="8229600" cy="3398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Complete an ST Request form.  The form can be found at: </a:t>
            </a:r>
            <a:r>
              <a:rPr lang="en-US" sz="1600" dirty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www.uaf.edu/files/rural/faculty/FS-11-12_WORD_Format1A_Special-Topics.pdf</a:t>
            </a:r>
            <a:endParaRPr lang="en-US" sz="1600" dirty="0" smtClean="0"/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2000" dirty="0" smtClean="0"/>
              <a:t>Attach potential instructor’s resume, </a:t>
            </a:r>
            <a:r>
              <a:rPr lang="en-US" sz="2000" dirty="0" smtClean="0"/>
              <a:t>credentials, </a:t>
            </a:r>
            <a:r>
              <a:rPr lang="en-US" sz="2000" dirty="0" smtClean="0"/>
              <a:t>and transcripts</a:t>
            </a:r>
          </a:p>
          <a:p>
            <a:r>
              <a:rPr lang="en-US" sz="2000" dirty="0" smtClean="0"/>
              <a:t>Attach a syllabus</a:t>
            </a:r>
          </a:p>
          <a:p>
            <a:r>
              <a:rPr lang="en-US" sz="2000" dirty="0" smtClean="0"/>
              <a:t>Submit both the IA </a:t>
            </a:r>
            <a:r>
              <a:rPr lang="en-US" sz="2000" dirty="0" smtClean="0"/>
              <a:t>and </a:t>
            </a:r>
            <a:r>
              <a:rPr lang="en-US" sz="2000" dirty="0" smtClean="0"/>
              <a:t>ST Request to the CRCD </a:t>
            </a:r>
            <a:r>
              <a:rPr lang="en-US" sz="2000" dirty="0" smtClean="0"/>
              <a:t>Office of the VC</a:t>
            </a:r>
            <a:endParaRPr lang="en-US" sz="2000" dirty="0" smtClean="0"/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**NOTE: These could take up to </a:t>
            </a:r>
            <a:r>
              <a:rPr lang="en-US" sz="2000" b="1" dirty="0" smtClean="0">
                <a:solidFill>
                  <a:srgbClr val="FF0000"/>
                </a:solidFill>
              </a:rPr>
              <a:t>five weeks </a:t>
            </a:r>
            <a:r>
              <a:rPr lang="en-US" sz="2000" dirty="0" smtClean="0"/>
              <a:t>for processing!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Internal IA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215640"/>
            <a:ext cx="8229600" cy="184404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Click </a:t>
            </a:r>
            <a:r>
              <a:rPr lang="en-US" sz="2000" dirty="0"/>
              <a:t>on </a:t>
            </a:r>
            <a:r>
              <a:rPr lang="en-US" sz="2000" dirty="0" smtClean="0"/>
              <a:t>Instructor Approval - Preparer </a:t>
            </a:r>
            <a:endParaRPr lang="en-US" sz="2000" dirty="0"/>
          </a:p>
          <a:p>
            <a:r>
              <a:rPr lang="en-US" sz="2000" dirty="0" smtClean="0"/>
              <a:t>Complete an electronic form (much like the hard copy IA request form)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343400"/>
            <a:ext cx="8229600" cy="214884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Attach resume, credentials and transcripts</a:t>
            </a:r>
          </a:p>
          <a:p>
            <a:r>
              <a:rPr lang="en-US" sz="2000" dirty="0" smtClean="0"/>
              <a:t>Attach syllabus </a:t>
            </a:r>
          </a:p>
          <a:p>
            <a:pPr lvl="1"/>
            <a:r>
              <a:rPr lang="en-US" sz="1800" dirty="0" smtClean="0"/>
              <a:t>Please make sure syllabus lists dates and times of class</a:t>
            </a:r>
          </a:p>
          <a:p>
            <a:r>
              <a:rPr lang="en-US" sz="2000" dirty="0" smtClean="0"/>
              <a:t>Send to </a:t>
            </a:r>
            <a:r>
              <a:rPr lang="en-US" sz="2000" dirty="0" smtClean="0"/>
              <a:t>CRCD Dean’s Office - Initial </a:t>
            </a:r>
            <a:r>
              <a:rPr lang="en-US" sz="2000" dirty="0" smtClean="0"/>
              <a:t>Review</a:t>
            </a:r>
          </a:p>
          <a:p>
            <a:r>
              <a:rPr lang="en-US" sz="2000" dirty="0" smtClean="0"/>
              <a:t>Click submit</a:t>
            </a:r>
            <a:endParaRPr lang="en-US" sz="20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2133600"/>
            <a:ext cx="8229600" cy="1143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Submit online at </a:t>
            </a:r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www.alaska.edu/uaf/crcd/index.html</a:t>
            </a:r>
            <a:endParaRPr lang="en-US" sz="2000" dirty="0" smtClean="0"/>
          </a:p>
          <a:p>
            <a:pPr marL="0" indent="0" algn="ctr">
              <a:buNone/>
            </a:pPr>
            <a:r>
              <a:rPr lang="en-US" sz="1800" dirty="0" smtClean="0"/>
              <a:t>(If </a:t>
            </a:r>
            <a:r>
              <a:rPr lang="en-US" sz="1800" dirty="0"/>
              <a:t>access is needed, please </a:t>
            </a:r>
            <a:r>
              <a:rPr lang="en-US" sz="1800" dirty="0" smtClean="0"/>
              <a:t>contact the CRCD Executiv</a:t>
            </a:r>
            <a:r>
              <a:rPr lang="en-US" sz="1800" dirty="0" smtClean="0"/>
              <a:t>e Dean’s Office</a:t>
            </a:r>
            <a:r>
              <a:rPr lang="en-US" sz="1800" dirty="0" smtClean="0"/>
              <a:t>)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Internal ST Requests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66800" y="2438400"/>
            <a:ext cx="5562600" cy="18440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Click on </a:t>
            </a:r>
            <a:r>
              <a:rPr lang="en-US" sz="2000" dirty="0"/>
              <a:t>Special Topics -Preparer </a:t>
            </a:r>
          </a:p>
          <a:p>
            <a:r>
              <a:rPr lang="en-US" sz="2000" dirty="0" smtClean="0"/>
              <a:t>Complete an electronic form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066800" y="3573379"/>
            <a:ext cx="6705600" cy="21488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Attach resume, credentials and transcripts</a:t>
            </a:r>
          </a:p>
          <a:p>
            <a:r>
              <a:rPr lang="en-US" sz="2000" dirty="0" smtClean="0"/>
              <a:t>Attach syllabus </a:t>
            </a:r>
          </a:p>
          <a:p>
            <a:pPr lvl="1"/>
            <a:r>
              <a:rPr lang="en-US" sz="1800" dirty="0" smtClean="0"/>
              <a:t>Please make sure syllabus lists dates and times of class</a:t>
            </a:r>
          </a:p>
          <a:p>
            <a:r>
              <a:rPr lang="en-US" sz="2000" dirty="0" smtClean="0"/>
              <a:t>Send to </a:t>
            </a:r>
            <a:r>
              <a:rPr lang="en-US" sz="2000" dirty="0" smtClean="0"/>
              <a:t>CRCD Dean’s Office - </a:t>
            </a:r>
            <a:r>
              <a:rPr lang="en-US" sz="2000" dirty="0" smtClean="0"/>
              <a:t>Initial Review</a:t>
            </a:r>
          </a:p>
          <a:p>
            <a:r>
              <a:rPr lang="en-US" sz="2000" dirty="0" smtClean="0"/>
              <a:t>Click submit</a:t>
            </a:r>
            <a:endParaRPr lang="en-US" sz="2000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847088"/>
            <a:ext cx="8229600" cy="59131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Submit online at </a:t>
            </a:r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www.alaska.edu/uaf/crcd/index.html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Internal IA Requests Approving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557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Dean’s Office Initial 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Program Head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Department Chair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CRCD Executive Dean or Associate Dean</a:t>
            </a:r>
          </a:p>
          <a:p>
            <a:endParaRPr lang="en-US" dirty="0" smtClean="0"/>
          </a:p>
          <a:p>
            <a:r>
              <a:rPr lang="en-US" dirty="0" smtClean="0"/>
              <a:t>During each approval, the preparer should receive an email of where the electronic approval request is located.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7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7030A0"/>
      </a:hlink>
      <a:folHlink>
        <a:srgbClr val="7030A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451</TotalTime>
  <Words>638</Words>
  <Application>Microsoft Office PowerPoint</Application>
  <PresentationFormat>On-screen Show (4:3)</PresentationFormat>
  <Paragraphs>111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Calibri</vt:lpstr>
      <vt:lpstr>Constantia</vt:lpstr>
      <vt:lpstr>Wingdings 2</vt:lpstr>
      <vt:lpstr>Flow</vt:lpstr>
      <vt:lpstr>PowerPoint Presentation</vt:lpstr>
      <vt:lpstr>Minimum requirements for an  academic unit of credit:</vt:lpstr>
      <vt:lpstr>The College Credit Compression Rule</vt:lpstr>
      <vt:lpstr>Examples of Credit Hours</vt:lpstr>
      <vt:lpstr>External Instructor Approval (IA) Requests</vt:lpstr>
      <vt:lpstr>External Special Topics (ST) Requests</vt:lpstr>
      <vt:lpstr>Internal IA Requests</vt:lpstr>
      <vt:lpstr>Internal ST Requests</vt:lpstr>
      <vt:lpstr>Internal IA Requests Approving List</vt:lpstr>
      <vt:lpstr>Approval Process is Complete!!</vt:lpstr>
      <vt:lpstr>Congratulations on Completing the Instructor Approval Training!</vt:lpstr>
    </vt:vector>
  </TitlesOfParts>
  <Company>OIT User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OIT DSS</dc:creator>
  <cp:lastModifiedBy>Sage G Lewis</cp:lastModifiedBy>
  <cp:revision>88</cp:revision>
  <dcterms:created xsi:type="dcterms:W3CDTF">2011-03-02T18:23:47Z</dcterms:created>
  <dcterms:modified xsi:type="dcterms:W3CDTF">2015-06-11T22:24:01Z</dcterms:modified>
</cp:coreProperties>
</file>